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76" r:id="rId5"/>
    <p:sldId id="277" r:id="rId6"/>
    <p:sldId id="278" r:id="rId7"/>
    <p:sldId id="281" r:id="rId8"/>
    <p:sldId id="282" r:id="rId9"/>
    <p:sldId id="283" r:id="rId10"/>
    <p:sldId id="284" r:id="rId11"/>
    <p:sldId id="285" r:id="rId12"/>
    <p:sldId id="286" r:id="rId13"/>
    <p:sldId id="287" r:id="rId14"/>
    <p:sldId id="294" r:id="rId15"/>
    <p:sldId id="288" r:id="rId16"/>
    <p:sldId id="289" r:id="rId17"/>
    <p:sldId id="290" r:id="rId18"/>
    <p:sldId id="291" r:id="rId19"/>
    <p:sldId id="292" r:id="rId20"/>
    <p:sldId id="293" r:id="rId21"/>
  </p:sldIdLst>
  <p:sldSz cx="12192000" cy="6858000"/>
  <p:notesSz cx="6858000" cy="9144000"/>
  <p:defaultText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17"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485" autoAdjust="0"/>
    <p:restoredTop sz="94660"/>
  </p:normalViewPr>
  <p:slideViewPr>
    <p:cSldViewPr snapToGrid="0" showGuides="1">
      <p:cViewPr varScale="1">
        <p:scale>
          <a:sx n="82" d="100"/>
          <a:sy n="82" d="100"/>
        </p:scale>
        <p:origin x="96" y="642"/>
      </p:cViewPr>
      <p:guideLst>
        <p:guide orient="horz" pos="2160"/>
        <p:guide pos="381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SV"/>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SV"/>
          </a:p>
        </p:txBody>
      </p:sp>
      <p:sp>
        <p:nvSpPr>
          <p:cNvPr id="4" name="Marcador de fecha 3"/>
          <p:cNvSpPr>
            <a:spLocks noGrp="1"/>
          </p:cNvSpPr>
          <p:nvPr>
            <p:ph type="dt" sz="half" idx="10"/>
          </p:nvPr>
        </p:nvSpPr>
        <p:spPr/>
        <p:txBody>
          <a:bodyPr/>
          <a:lstStyle/>
          <a:p>
            <a:fld id="{125DAF55-E7F4-4E23-8D38-9EE3481C7AF2}" type="datetimeFigureOut">
              <a:rPr lang="es-SV" smtClean="0"/>
              <a:pPr/>
              <a:t>19/7/2021</a:t>
            </a:fld>
            <a:endParaRPr lang="es-SV"/>
          </a:p>
        </p:txBody>
      </p:sp>
      <p:sp>
        <p:nvSpPr>
          <p:cNvPr id="5" name="Marcador de pie de página 4"/>
          <p:cNvSpPr>
            <a:spLocks noGrp="1"/>
          </p:cNvSpPr>
          <p:nvPr>
            <p:ph type="ftr" sz="quarter" idx="11"/>
          </p:nvPr>
        </p:nvSpPr>
        <p:spPr/>
        <p:txBody>
          <a:bodyPr/>
          <a:lstStyle/>
          <a:p>
            <a:endParaRPr lang="es-SV"/>
          </a:p>
        </p:txBody>
      </p:sp>
      <p:sp>
        <p:nvSpPr>
          <p:cNvPr id="6" name="Marcador de número de diapositiva 5"/>
          <p:cNvSpPr>
            <a:spLocks noGrp="1"/>
          </p:cNvSpPr>
          <p:nvPr>
            <p:ph type="sldNum" sz="quarter" idx="12"/>
          </p:nvPr>
        </p:nvSpPr>
        <p:spPr/>
        <p:txBody>
          <a:bodyPr/>
          <a:lstStyle/>
          <a:p>
            <a:fld id="{17702BE0-BB57-43B0-80A8-9FC630EE2F78}" type="slidenum">
              <a:rPr lang="es-SV" smtClean="0"/>
              <a:pPr/>
              <a:t>‹Nº›</a:t>
            </a:fld>
            <a:endParaRPr lang="es-SV"/>
          </a:p>
        </p:txBody>
      </p:sp>
    </p:spTree>
    <p:extLst>
      <p:ext uri="{BB962C8B-B14F-4D97-AF65-F5344CB8AC3E}">
        <p14:creationId xmlns:p14="http://schemas.microsoft.com/office/powerpoint/2010/main" val="7877554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SV"/>
          </a:p>
        </p:txBody>
      </p:sp>
      <p:sp>
        <p:nvSpPr>
          <p:cNvPr id="3" name="Marcador de texto vertical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p:cNvSpPr>
            <a:spLocks noGrp="1"/>
          </p:cNvSpPr>
          <p:nvPr>
            <p:ph type="dt" sz="half" idx="10"/>
          </p:nvPr>
        </p:nvSpPr>
        <p:spPr/>
        <p:txBody>
          <a:bodyPr/>
          <a:lstStyle/>
          <a:p>
            <a:fld id="{125DAF55-E7F4-4E23-8D38-9EE3481C7AF2}" type="datetimeFigureOut">
              <a:rPr lang="es-SV" smtClean="0"/>
              <a:pPr/>
              <a:t>19/7/2021</a:t>
            </a:fld>
            <a:endParaRPr lang="es-SV"/>
          </a:p>
        </p:txBody>
      </p:sp>
      <p:sp>
        <p:nvSpPr>
          <p:cNvPr id="5" name="Marcador de pie de página 4"/>
          <p:cNvSpPr>
            <a:spLocks noGrp="1"/>
          </p:cNvSpPr>
          <p:nvPr>
            <p:ph type="ftr" sz="quarter" idx="11"/>
          </p:nvPr>
        </p:nvSpPr>
        <p:spPr/>
        <p:txBody>
          <a:bodyPr/>
          <a:lstStyle/>
          <a:p>
            <a:endParaRPr lang="es-SV"/>
          </a:p>
        </p:txBody>
      </p:sp>
      <p:sp>
        <p:nvSpPr>
          <p:cNvPr id="6" name="Marcador de número de diapositiva 5"/>
          <p:cNvSpPr>
            <a:spLocks noGrp="1"/>
          </p:cNvSpPr>
          <p:nvPr>
            <p:ph type="sldNum" sz="quarter" idx="12"/>
          </p:nvPr>
        </p:nvSpPr>
        <p:spPr/>
        <p:txBody>
          <a:bodyPr/>
          <a:lstStyle/>
          <a:p>
            <a:fld id="{17702BE0-BB57-43B0-80A8-9FC630EE2F78}" type="slidenum">
              <a:rPr lang="es-SV" smtClean="0"/>
              <a:pPr/>
              <a:t>‹Nº›</a:t>
            </a:fld>
            <a:endParaRPr lang="es-SV"/>
          </a:p>
        </p:txBody>
      </p:sp>
    </p:spTree>
    <p:extLst>
      <p:ext uri="{BB962C8B-B14F-4D97-AF65-F5344CB8AC3E}">
        <p14:creationId xmlns:p14="http://schemas.microsoft.com/office/powerpoint/2010/main" val="42019136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SV"/>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p:cNvSpPr>
            <a:spLocks noGrp="1"/>
          </p:cNvSpPr>
          <p:nvPr>
            <p:ph type="dt" sz="half" idx="10"/>
          </p:nvPr>
        </p:nvSpPr>
        <p:spPr/>
        <p:txBody>
          <a:bodyPr/>
          <a:lstStyle/>
          <a:p>
            <a:fld id="{125DAF55-E7F4-4E23-8D38-9EE3481C7AF2}" type="datetimeFigureOut">
              <a:rPr lang="es-SV" smtClean="0"/>
              <a:pPr/>
              <a:t>19/7/2021</a:t>
            </a:fld>
            <a:endParaRPr lang="es-SV"/>
          </a:p>
        </p:txBody>
      </p:sp>
      <p:sp>
        <p:nvSpPr>
          <p:cNvPr id="5" name="Marcador de pie de página 4"/>
          <p:cNvSpPr>
            <a:spLocks noGrp="1"/>
          </p:cNvSpPr>
          <p:nvPr>
            <p:ph type="ftr" sz="quarter" idx="11"/>
          </p:nvPr>
        </p:nvSpPr>
        <p:spPr/>
        <p:txBody>
          <a:bodyPr/>
          <a:lstStyle/>
          <a:p>
            <a:endParaRPr lang="es-SV"/>
          </a:p>
        </p:txBody>
      </p:sp>
      <p:sp>
        <p:nvSpPr>
          <p:cNvPr id="6" name="Marcador de número de diapositiva 5"/>
          <p:cNvSpPr>
            <a:spLocks noGrp="1"/>
          </p:cNvSpPr>
          <p:nvPr>
            <p:ph type="sldNum" sz="quarter" idx="12"/>
          </p:nvPr>
        </p:nvSpPr>
        <p:spPr/>
        <p:txBody>
          <a:bodyPr/>
          <a:lstStyle/>
          <a:p>
            <a:fld id="{17702BE0-BB57-43B0-80A8-9FC630EE2F78}" type="slidenum">
              <a:rPr lang="es-SV" smtClean="0"/>
              <a:pPr/>
              <a:t>‹Nº›</a:t>
            </a:fld>
            <a:endParaRPr lang="es-SV"/>
          </a:p>
        </p:txBody>
      </p:sp>
    </p:spTree>
    <p:extLst>
      <p:ext uri="{BB962C8B-B14F-4D97-AF65-F5344CB8AC3E}">
        <p14:creationId xmlns:p14="http://schemas.microsoft.com/office/powerpoint/2010/main" val="5132723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SV"/>
          </a:p>
        </p:txBody>
      </p:sp>
      <p:sp>
        <p:nvSpPr>
          <p:cNvPr id="3" name="Marcador de contenido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p:cNvSpPr>
            <a:spLocks noGrp="1"/>
          </p:cNvSpPr>
          <p:nvPr>
            <p:ph type="dt" sz="half" idx="10"/>
          </p:nvPr>
        </p:nvSpPr>
        <p:spPr/>
        <p:txBody>
          <a:bodyPr/>
          <a:lstStyle/>
          <a:p>
            <a:fld id="{125DAF55-E7F4-4E23-8D38-9EE3481C7AF2}" type="datetimeFigureOut">
              <a:rPr lang="es-SV" smtClean="0"/>
              <a:pPr/>
              <a:t>19/7/2021</a:t>
            </a:fld>
            <a:endParaRPr lang="es-SV"/>
          </a:p>
        </p:txBody>
      </p:sp>
      <p:sp>
        <p:nvSpPr>
          <p:cNvPr id="5" name="Marcador de pie de página 4"/>
          <p:cNvSpPr>
            <a:spLocks noGrp="1"/>
          </p:cNvSpPr>
          <p:nvPr>
            <p:ph type="ftr" sz="quarter" idx="11"/>
          </p:nvPr>
        </p:nvSpPr>
        <p:spPr/>
        <p:txBody>
          <a:bodyPr/>
          <a:lstStyle/>
          <a:p>
            <a:endParaRPr lang="es-SV"/>
          </a:p>
        </p:txBody>
      </p:sp>
      <p:sp>
        <p:nvSpPr>
          <p:cNvPr id="6" name="Marcador de número de diapositiva 5"/>
          <p:cNvSpPr>
            <a:spLocks noGrp="1"/>
          </p:cNvSpPr>
          <p:nvPr>
            <p:ph type="sldNum" sz="quarter" idx="12"/>
          </p:nvPr>
        </p:nvSpPr>
        <p:spPr/>
        <p:txBody>
          <a:bodyPr/>
          <a:lstStyle/>
          <a:p>
            <a:fld id="{17702BE0-BB57-43B0-80A8-9FC630EE2F78}" type="slidenum">
              <a:rPr lang="es-SV" smtClean="0"/>
              <a:pPr/>
              <a:t>‹Nº›</a:t>
            </a:fld>
            <a:endParaRPr lang="es-SV"/>
          </a:p>
        </p:txBody>
      </p:sp>
    </p:spTree>
    <p:extLst>
      <p:ext uri="{BB962C8B-B14F-4D97-AF65-F5344CB8AC3E}">
        <p14:creationId xmlns:p14="http://schemas.microsoft.com/office/powerpoint/2010/main" val="8396303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SV"/>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el estilo de texto del patrón</a:t>
            </a:r>
          </a:p>
        </p:txBody>
      </p:sp>
      <p:sp>
        <p:nvSpPr>
          <p:cNvPr id="4" name="Marcador de fecha 3"/>
          <p:cNvSpPr>
            <a:spLocks noGrp="1"/>
          </p:cNvSpPr>
          <p:nvPr>
            <p:ph type="dt" sz="half" idx="10"/>
          </p:nvPr>
        </p:nvSpPr>
        <p:spPr/>
        <p:txBody>
          <a:bodyPr/>
          <a:lstStyle/>
          <a:p>
            <a:fld id="{125DAF55-E7F4-4E23-8D38-9EE3481C7AF2}" type="datetimeFigureOut">
              <a:rPr lang="es-SV" smtClean="0"/>
              <a:pPr/>
              <a:t>19/7/2021</a:t>
            </a:fld>
            <a:endParaRPr lang="es-SV"/>
          </a:p>
        </p:txBody>
      </p:sp>
      <p:sp>
        <p:nvSpPr>
          <p:cNvPr id="5" name="Marcador de pie de página 4"/>
          <p:cNvSpPr>
            <a:spLocks noGrp="1"/>
          </p:cNvSpPr>
          <p:nvPr>
            <p:ph type="ftr" sz="quarter" idx="11"/>
          </p:nvPr>
        </p:nvSpPr>
        <p:spPr/>
        <p:txBody>
          <a:bodyPr/>
          <a:lstStyle/>
          <a:p>
            <a:endParaRPr lang="es-SV"/>
          </a:p>
        </p:txBody>
      </p:sp>
      <p:sp>
        <p:nvSpPr>
          <p:cNvPr id="6" name="Marcador de número de diapositiva 5"/>
          <p:cNvSpPr>
            <a:spLocks noGrp="1"/>
          </p:cNvSpPr>
          <p:nvPr>
            <p:ph type="sldNum" sz="quarter" idx="12"/>
          </p:nvPr>
        </p:nvSpPr>
        <p:spPr/>
        <p:txBody>
          <a:bodyPr/>
          <a:lstStyle/>
          <a:p>
            <a:fld id="{17702BE0-BB57-43B0-80A8-9FC630EE2F78}" type="slidenum">
              <a:rPr lang="es-SV" smtClean="0"/>
              <a:pPr/>
              <a:t>‹Nº›</a:t>
            </a:fld>
            <a:endParaRPr lang="es-SV"/>
          </a:p>
        </p:txBody>
      </p:sp>
    </p:spTree>
    <p:extLst>
      <p:ext uri="{BB962C8B-B14F-4D97-AF65-F5344CB8AC3E}">
        <p14:creationId xmlns:p14="http://schemas.microsoft.com/office/powerpoint/2010/main" val="2146716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SV"/>
          </a:p>
        </p:txBody>
      </p:sp>
      <p:sp>
        <p:nvSpPr>
          <p:cNvPr id="3" name="Marcador de contenido 2"/>
          <p:cNvSpPr>
            <a:spLocks noGrp="1"/>
          </p:cNvSpPr>
          <p:nvPr>
            <p:ph sz="half" idx="1"/>
          </p:nvPr>
        </p:nvSpPr>
        <p:spPr>
          <a:xfrm>
            <a:off x="838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contenido 3"/>
          <p:cNvSpPr>
            <a:spLocks noGrp="1"/>
          </p:cNvSpPr>
          <p:nvPr>
            <p:ph sz="half" idx="2"/>
          </p:nvPr>
        </p:nvSpPr>
        <p:spPr>
          <a:xfrm>
            <a:off x="6172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Marcador de fecha 4"/>
          <p:cNvSpPr>
            <a:spLocks noGrp="1"/>
          </p:cNvSpPr>
          <p:nvPr>
            <p:ph type="dt" sz="half" idx="10"/>
          </p:nvPr>
        </p:nvSpPr>
        <p:spPr/>
        <p:txBody>
          <a:bodyPr/>
          <a:lstStyle/>
          <a:p>
            <a:fld id="{125DAF55-E7F4-4E23-8D38-9EE3481C7AF2}" type="datetimeFigureOut">
              <a:rPr lang="es-SV" smtClean="0"/>
              <a:pPr/>
              <a:t>19/7/2021</a:t>
            </a:fld>
            <a:endParaRPr lang="es-SV"/>
          </a:p>
        </p:txBody>
      </p:sp>
      <p:sp>
        <p:nvSpPr>
          <p:cNvPr id="6" name="Marcador de pie de página 5"/>
          <p:cNvSpPr>
            <a:spLocks noGrp="1"/>
          </p:cNvSpPr>
          <p:nvPr>
            <p:ph type="ftr" sz="quarter" idx="11"/>
          </p:nvPr>
        </p:nvSpPr>
        <p:spPr/>
        <p:txBody>
          <a:bodyPr/>
          <a:lstStyle/>
          <a:p>
            <a:endParaRPr lang="es-SV"/>
          </a:p>
        </p:txBody>
      </p:sp>
      <p:sp>
        <p:nvSpPr>
          <p:cNvPr id="7" name="Marcador de número de diapositiva 6"/>
          <p:cNvSpPr>
            <a:spLocks noGrp="1"/>
          </p:cNvSpPr>
          <p:nvPr>
            <p:ph type="sldNum" sz="quarter" idx="12"/>
          </p:nvPr>
        </p:nvSpPr>
        <p:spPr/>
        <p:txBody>
          <a:bodyPr/>
          <a:lstStyle/>
          <a:p>
            <a:fld id="{17702BE0-BB57-43B0-80A8-9FC630EE2F78}" type="slidenum">
              <a:rPr lang="es-SV" smtClean="0"/>
              <a:pPr/>
              <a:t>‹Nº›</a:t>
            </a:fld>
            <a:endParaRPr lang="es-SV"/>
          </a:p>
        </p:txBody>
      </p:sp>
    </p:spTree>
    <p:extLst>
      <p:ext uri="{BB962C8B-B14F-4D97-AF65-F5344CB8AC3E}">
        <p14:creationId xmlns:p14="http://schemas.microsoft.com/office/powerpoint/2010/main" val="14910934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s-SV"/>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7" name="Marcador de fecha 6"/>
          <p:cNvSpPr>
            <a:spLocks noGrp="1"/>
          </p:cNvSpPr>
          <p:nvPr>
            <p:ph type="dt" sz="half" idx="10"/>
          </p:nvPr>
        </p:nvSpPr>
        <p:spPr/>
        <p:txBody>
          <a:bodyPr/>
          <a:lstStyle/>
          <a:p>
            <a:fld id="{125DAF55-E7F4-4E23-8D38-9EE3481C7AF2}" type="datetimeFigureOut">
              <a:rPr lang="es-SV" smtClean="0"/>
              <a:pPr/>
              <a:t>19/7/2021</a:t>
            </a:fld>
            <a:endParaRPr lang="es-SV"/>
          </a:p>
        </p:txBody>
      </p:sp>
      <p:sp>
        <p:nvSpPr>
          <p:cNvPr id="8" name="Marcador de pie de página 7"/>
          <p:cNvSpPr>
            <a:spLocks noGrp="1"/>
          </p:cNvSpPr>
          <p:nvPr>
            <p:ph type="ftr" sz="quarter" idx="11"/>
          </p:nvPr>
        </p:nvSpPr>
        <p:spPr/>
        <p:txBody>
          <a:bodyPr/>
          <a:lstStyle/>
          <a:p>
            <a:endParaRPr lang="es-SV"/>
          </a:p>
        </p:txBody>
      </p:sp>
      <p:sp>
        <p:nvSpPr>
          <p:cNvPr id="9" name="Marcador de número de diapositiva 8"/>
          <p:cNvSpPr>
            <a:spLocks noGrp="1"/>
          </p:cNvSpPr>
          <p:nvPr>
            <p:ph type="sldNum" sz="quarter" idx="12"/>
          </p:nvPr>
        </p:nvSpPr>
        <p:spPr/>
        <p:txBody>
          <a:bodyPr/>
          <a:lstStyle/>
          <a:p>
            <a:fld id="{17702BE0-BB57-43B0-80A8-9FC630EE2F78}" type="slidenum">
              <a:rPr lang="es-SV" smtClean="0"/>
              <a:pPr/>
              <a:t>‹Nº›</a:t>
            </a:fld>
            <a:endParaRPr lang="es-SV"/>
          </a:p>
        </p:txBody>
      </p:sp>
    </p:spTree>
    <p:extLst>
      <p:ext uri="{BB962C8B-B14F-4D97-AF65-F5344CB8AC3E}">
        <p14:creationId xmlns:p14="http://schemas.microsoft.com/office/powerpoint/2010/main" val="8622710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SV"/>
          </a:p>
        </p:txBody>
      </p:sp>
      <p:sp>
        <p:nvSpPr>
          <p:cNvPr id="3" name="Marcador de fecha 2"/>
          <p:cNvSpPr>
            <a:spLocks noGrp="1"/>
          </p:cNvSpPr>
          <p:nvPr>
            <p:ph type="dt" sz="half" idx="10"/>
          </p:nvPr>
        </p:nvSpPr>
        <p:spPr/>
        <p:txBody>
          <a:bodyPr/>
          <a:lstStyle/>
          <a:p>
            <a:fld id="{125DAF55-E7F4-4E23-8D38-9EE3481C7AF2}" type="datetimeFigureOut">
              <a:rPr lang="es-SV" smtClean="0"/>
              <a:pPr/>
              <a:t>19/7/2021</a:t>
            </a:fld>
            <a:endParaRPr lang="es-SV"/>
          </a:p>
        </p:txBody>
      </p:sp>
      <p:sp>
        <p:nvSpPr>
          <p:cNvPr id="4" name="Marcador de pie de página 3"/>
          <p:cNvSpPr>
            <a:spLocks noGrp="1"/>
          </p:cNvSpPr>
          <p:nvPr>
            <p:ph type="ftr" sz="quarter" idx="11"/>
          </p:nvPr>
        </p:nvSpPr>
        <p:spPr/>
        <p:txBody>
          <a:bodyPr/>
          <a:lstStyle/>
          <a:p>
            <a:endParaRPr lang="es-SV"/>
          </a:p>
        </p:txBody>
      </p:sp>
      <p:sp>
        <p:nvSpPr>
          <p:cNvPr id="5" name="Marcador de número de diapositiva 4"/>
          <p:cNvSpPr>
            <a:spLocks noGrp="1"/>
          </p:cNvSpPr>
          <p:nvPr>
            <p:ph type="sldNum" sz="quarter" idx="12"/>
          </p:nvPr>
        </p:nvSpPr>
        <p:spPr/>
        <p:txBody>
          <a:bodyPr/>
          <a:lstStyle/>
          <a:p>
            <a:fld id="{17702BE0-BB57-43B0-80A8-9FC630EE2F78}" type="slidenum">
              <a:rPr lang="es-SV" smtClean="0"/>
              <a:pPr/>
              <a:t>‹Nº›</a:t>
            </a:fld>
            <a:endParaRPr lang="es-SV"/>
          </a:p>
        </p:txBody>
      </p:sp>
    </p:spTree>
    <p:extLst>
      <p:ext uri="{BB962C8B-B14F-4D97-AF65-F5344CB8AC3E}">
        <p14:creationId xmlns:p14="http://schemas.microsoft.com/office/powerpoint/2010/main" val="32993148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125DAF55-E7F4-4E23-8D38-9EE3481C7AF2}" type="datetimeFigureOut">
              <a:rPr lang="es-SV" smtClean="0"/>
              <a:pPr/>
              <a:t>19/7/2021</a:t>
            </a:fld>
            <a:endParaRPr lang="es-SV"/>
          </a:p>
        </p:txBody>
      </p:sp>
      <p:sp>
        <p:nvSpPr>
          <p:cNvPr id="3" name="Marcador de pie de página 2"/>
          <p:cNvSpPr>
            <a:spLocks noGrp="1"/>
          </p:cNvSpPr>
          <p:nvPr>
            <p:ph type="ftr" sz="quarter" idx="11"/>
          </p:nvPr>
        </p:nvSpPr>
        <p:spPr/>
        <p:txBody>
          <a:bodyPr/>
          <a:lstStyle/>
          <a:p>
            <a:endParaRPr lang="es-SV"/>
          </a:p>
        </p:txBody>
      </p:sp>
      <p:sp>
        <p:nvSpPr>
          <p:cNvPr id="4" name="Marcador de número de diapositiva 3"/>
          <p:cNvSpPr>
            <a:spLocks noGrp="1"/>
          </p:cNvSpPr>
          <p:nvPr>
            <p:ph type="sldNum" sz="quarter" idx="12"/>
          </p:nvPr>
        </p:nvSpPr>
        <p:spPr/>
        <p:txBody>
          <a:bodyPr/>
          <a:lstStyle/>
          <a:p>
            <a:fld id="{17702BE0-BB57-43B0-80A8-9FC630EE2F78}" type="slidenum">
              <a:rPr lang="es-SV" smtClean="0"/>
              <a:pPr/>
              <a:t>‹Nº›</a:t>
            </a:fld>
            <a:endParaRPr lang="es-SV"/>
          </a:p>
        </p:txBody>
      </p:sp>
    </p:spTree>
    <p:extLst>
      <p:ext uri="{BB962C8B-B14F-4D97-AF65-F5344CB8AC3E}">
        <p14:creationId xmlns:p14="http://schemas.microsoft.com/office/powerpoint/2010/main" val="16377858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SV"/>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125DAF55-E7F4-4E23-8D38-9EE3481C7AF2}" type="datetimeFigureOut">
              <a:rPr lang="es-SV" smtClean="0"/>
              <a:pPr/>
              <a:t>19/7/2021</a:t>
            </a:fld>
            <a:endParaRPr lang="es-SV"/>
          </a:p>
        </p:txBody>
      </p:sp>
      <p:sp>
        <p:nvSpPr>
          <p:cNvPr id="6" name="Marcador de pie de página 5"/>
          <p:cNvSpPr>
            <a:spLocks noGrp="1"/>
          </p:cNvSpPr>
          <p:nvPr>
            <p:ph type="ftr" sz="quarter" idx="11"/>
          </p:nvPr>
        </p:nvSpPr>
        <p:spPr/>
        <p:txBody>
          <a:bodyPr/>
          <a:lstStyle/>
          <a:p>
            <a:endParaRPr lang="es-SV"/>
          </a:p>
        </p:txBody>
      </p:sp>
      <p:sp>
        <p:nvSpPr>
          <p:cNvPr id="7" name="Marcador de número de diapositiva 6"/>
          <p:cNvSpPr>
            <a:spLocks noGrp="1"/>
          </p:cNvSpPr>
          <p:nvPr>
            <p:ph type="sldNum" sz="quarter" idx="12"/>
          </p:nvPr>
        </p:nvSpPr>
        <p:spPr/>
        <p:txBody>
          <a:bodyPr/>
          <a:lstStyle/>
          <a:p>
            <a:fld id="{17702BE0-BB57-43B0-80A8-9FC630EE2F78}" type="slidenum">
              <a:rPr lang="es-SV" smtClean="0"/>
              <a:pPr/>
              <a:t>‹Nº›</a:t>
            </a:fld>
            <a:endParaRPr lang="es-SV"/>
          </a:p>
        </p:txBody>
      </p:sp>
    </p:spTree>
    <p:extLst>
      <p:ext uri="{BB962C8B-B14F-4D97-AF65-F5344CB8AC3E}">
        <p14:creationId xmlns:p14="http://schemas.microsoft.com/office/powerpoint/2010/main" val="15234276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SV"/>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SV"/>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125DAF55-E7F4-4E23-8D38-9EE3481C7AF2}" type="datetimeFigureOut">
              <a:rPr lang="es-SV" smtClean="0"/>
              <a:pPr/>
              <a:t>19/7/2021</a:t>
            </a:fld>
            <a:endParaRPr lang="es-SV"/>
          </a:p>
        </p:txBody>
      </p:sp>
      <p:sp>
        <p:nvSpPr>
          <p:cNvPr id="6" name="Marcador de pie de página 5"/>
          <p:cNvSpPr>
            <a:spLocks noGrp="1"/>
          </p:cNvSpPr>
          <p:nvPr>
            <p:ph type="ftr" sz="quarter" idx="11"/>
          </p:nvPr>
        </p:nvSpPr>
        <p:spPr/>
        <p:txBody>
          <a:bodyPr/>
          <a:lstStyle/>
          <a:p>
            <a:endParaRPr lang="es-SV"/>
          </a:p>
        </p:txBody>
      </p:sp>
      <p:sp>
        <p:nvSpPr>
          <p:cNvPr id="7" name="Marcador de número de diapositiva 6"/>
          <p:cNvSpPr>
            <a:spLocks noGrp="1"/>
          </p:cNvSpPr>
          <p:nvPr>
            <p:ph type="sldNum" sz="quarter" idx="12"/>
          </p:nvPr>
        </p:nvSpPr>
        <p:spPr/>
        <p:txBody>
          <a:bodyPr/>
          <a:lstStyle/>
          <a:p>
            <a:fld id="{17702BE0-BB57-43B0-80A8-9FC630EE2F78}" type="slidenum">
              <a:rPr lang="es-SV" smtClean="0"/>
              <a:pPr/>
              <a:t>‹Nº›</a:t>
            </a:fld>
            <a:endParaRPr lang="es-SV"/>
          </a:p>
        </p:txBody>
      </p:sp>
    </p:spTree>
    <p:extLst>
      <p:ext uri="{BB962C8B-B14F-4D97-AF65-F5344CB8AC3E}">
        <p14:creationId xmlns:p14="http://schemas.microsoft.com/office/powerpoint/2010/main" val="37198825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SV"/>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5DAF55-E7F4-4E23-8D38-9EE3481C7AF2}" type="datetimeFigureOut">
              <a:rPr lang="es-SV" smtClean="0"/>
              <a:pPr/>
              <a:t>19/7/2021</a:t>
            </a:fld>
            <a:endParaRPr lang="es-SV"/>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SV"/>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702BE0-BB57-43B0-80A8-9FC630EE2F78}" type="slidenum">
              <a:rPr lang="es-SV" smtClean="0"/>
              <a:pPr/>
              <a:t>‹Nº›</a:t>
            </a:fld>
            <a:endParaRPr lang="es-SV"/>
          </a:p>
        </p:txBody>
      </p:sp>
    </p:spTree>
    <p:extLst>
      <p:ext uri="{BB962C8B-B14F-4D97-AF65-F5344CB8AC3E}">
        <p14:creationId xmlns:p14="http://schemas.microsoft.com/office/powerpoint/2010/main" val="12324110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2.xml.rels><?xml version="1.0" encoding="UTF-8" standalone="yes"?>
<Relationships xmlns="http://schemas.openxmlformats.org/package/2006/relationships"><Relationship Id="rId8" Type="http://schemas.openxmlformats.org/officeDocument/2006/relationships/slide" Target="slide5.xml"/><Relationship Id="rId13" Type="http://schemas.openxmlformats.org/officeDocument/2006/relationships/slide" Target="slide12.xml"/><Relationship Id="rId18" Type="http://schemas.openxmlformats.org/officeDocument/2006/relationships/slide" Target="slide17.xml"/><Relationship Id="rId3" Type="http://schemas.openxmlformats.org/officeDocument/2006/relationships/image" Target="../media/image1.emf"/><Relationship Id="rId21" Type="http://schemas.openxmlformats.org/officeDocument/2006/relationships/slide" Target="slide20.xml"/><Relationship Id="rId7" Type="http://schemas.openxmlformats.org/officeDocument/2006/relationships/slide" Target="slide6.xml"/><Relationship Id="rId12" Type="http://schemas.openxmlformats.org/officeDocument/2006/relationships/slide" Target="slide13.xml"/><Relationship Id="rId17" Type="http://schemas.openxmlformats.org/officeDocument/2006/relationships/slide" Target="slide15.xml"/><Relationship Id="rId2" Type="http://schemas.openxmlformats.org/officeDocument/2006/relationships/image" Target="../media/image3.png"/><Relationship Id="rId16" Type="http://schemas.openxmlformats.org/officeDocument/2006/relationships/slide" Target="slide10.xml"/><Relationship Id="rId20" Type="http://schemas.openxmlformats.org/officeDocument/2006/relationships/slide" Target="slide19.xml"/><Relationship Id="rId1" Type="http://schemas.openxmlformats.org/officeDocument/2006/relationships/slideLayout" Target="../slideLayouts/slideLayout7.xml"/><Relationship Id="rId6" Type="http://schemas.openxmlformats.org/officeDocument/2006/relationships/slide" Target="slide4.xml"/><Relationship Id="rId11" Type="http://schemas.openxmlformats.org/officeDocument/2006/relationships/slide" Target="slide8.xml"/><Relationship Id="rId5" Type="http://schemas.openxmlformats.org/officeDocument/2006/relationships/image" Target="../media/image4.png"/><Relationship Id="rId15" Type="http://schemas.openxmlformats.org/officeDocument/2006/relationships/slide" Target="slide11.xml"/><Relationship Id="rId10" Type="http://schemas.openxmlformats.org/officeDocument/2006/relationships/slide" Target="slide9.xml"/><Relationship Id="rId19" Type="http://schemas.openxmlformats.org/officeDocument/2006/relationships/slide" Target="slide16.xml"/><Relationship Id="rId4" Type="http://schemas.openxmlformats.org/officeDocument/2006/relationships/image" Target="../media/image2.png"/><Relationship Id="rId9" Type="http://schemas.openxmlformats.org/officeDocument/2006/relationships/slide" Target="slide7.xml"/><Relationship Id="rId14" Type="http://schemas.openxmlformats.org/officeDocument/2006/relationships/slide" Target="slide14.xml"/><Relationship Id="rId22" Type="http://schemas.openxmlformats.org/officeDocument/2006/relationships/slide" Target="slide18.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Agrupar 1"/>
          <p:cNvGrpSpPr/>
          <p:nvPr/>
        </p:nvGrpSpPr>
        <p:grpSpPr>
          <a:xfrm>
            <a:off x="153754" y="193138"/>
            <a:ext cx="1922964" cy="1146266"/>
            <a:chOff x="35496" y="51470"/>
            <a:chExt cx="1728192" cy="936104"/>
          </a:xfrm>
        </p:grpSpPr>
        <p:grpSp>
          <p:nvGrpSpPr>
            <p:cNvPr id="5" name="Agrupar 3"/>
            <p:cNvGrpSpPr/>
            <p:nvPr/>
          </p:nvGrpSpPr>
          <p:grpSpPr>
            <a:xfrm>
              <a:off x="35496" y="51470"/>
              <a:ext cx="1728192" cy="929258"/>
              <a:chOff x="529241" y="1294178"/>
              <a:chExt cx="3296226" cy="1708593"/>
            </a:xfrm>
          </p:grpSpPr>
          <p:pic>
            <p:nvPicPr>
              <p:cNvPr id="7" name="Imagen 6"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8" name="Imagen 7"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6" name="Conector recto 5"/>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a:spLocks noGrp="1"/>
          </p:cNvSpPr>
          <p:nvPr>
            <p:ph type="ctrTitle"/>
          </p:nvPr>
        </p:nvSpPr>
        <p:spPr>
          <a:xfrm>
            <a:off x="2076718" y="1030531"/>
            <a:ext cx="7772400" cy="2387600"/>
          </a:xfrm>
        </p:spPr>
        <p:txBody>
          <a:bodyPr>
            <a:normAutofit/>
          </a:bodyPr>
          <a:lstStyle/>
          <a:p>
            <a:r>
              <a:rPr lang="es-SV" sz="4800" dirty="0">
                <a:latin typeface="+mn-lt"/>
              </a:rPr>
              <a:t>ORGANIGRAMA</a:t>
            </a:r>
          </a:p>
        </p:txBody>
      </p:sp>
      <p:sp>
        <p:nvSpPr>
          <p:cNvPr id="10" name="Subtítulo 2"/>
          <p:cNvSpPr>
            <a:spLocks noGrp="1"/>
          </p:cNvSpPr>
          <p:nvPr>
            <p:ph type="subTitle" idx="1"/>
          </p:nvPr>
        </p:nvSpPr>
        <p:spPr>
          <a:xfrm>
            <a:off x="2533918" y="3550900"/>
            <a:ext cx="6858000" cy="1655762"/>
          </a:xfrm>
        </p:spPr>
        <p:txBody>
          <a:bodyPr/>
          <a:lstStyle/>
          <a:p>
            <a:r>
              <a:rPr lang="es-SV" dirty="0"/>
              <a:t>DEFENSORIA DEL CONSUMIDOR </a:t>
            </a:r>
          </a:p>
          <a:p>
            <a:r>
              <a:rPr lang="es-SV" dirty="0"/>
              <a:t>JUNIO 2021</a:t>
            </a:r>
          </a:p>
          <a:p>
            <a:endParaRPr lang="es-SV" dirty="0"/>
          </a:p>
        </p:txBody>
      </p:sp>
    </p:spTree>
    <p:extLst>
      <p:ext uri="{BB962C8B-B14F-4D97-AF65-F5344CB8AC3E}">
        <p14:creationId xmlns:p14="http://schemas.microsoft.com/office/powerpoint/2010/main" val="30821798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txBox="1">
            <a:spLocks/>
          </p:cNvSpPr>
          <p:nvPr/>
        </p:nvSpPr>
        <p:spPr>
          <a:xfrm>
            <a:off x="2294450" y="550508"/>
            <a:ext cx="8326755" cy="620712"/>
          </a:xfrm>
          <a:prstGeom prst="rect">
            <a:avLst/>
          </a:prstGeom>
        </p:spPr>
        <p:txBody>
          <a:bodyP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a:solidFill>
                  <a:srgbClr val="0070C0"/>
                </a:solidFill>
              </a:rPr>
              <a:t>Unidad de Acceso a la Información Pública y Transparencia  </a:t>
            </a:r>
            <a:endParaRPr lang="es-SV" sz="2800" b="1" dirty="0">
              <a:solidFill>
                <a:srgbClr val="0070C0"/>
              </a:solidFill>
            </a:endParaRPr>
          </a:p>
        </p:txBody>
      </p:sp>
      <p:sp>
        <p:nvSpPr>
          <p:cNvPr id="10" name="Rectángulo 9"/>
          <p:cNvSpPr/>
          <p:nvPr/>
        </p:nvSpPr>
        <p:spPr>
          <a:xfrm>
            <a:off x="2480188" y="1490312"/>
            <a:ext cx="7955280" cy="4241418"/>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Es la responsable de asegurar que la Defensoría del Consumidor y todas sus unidades organizativas, cumplan con lo establecido en la Ley de Acceso a la Información Pública. Además, será la encargada de concienciar, sensibilizar y crear una cultura de Transparencia, Ética, Probidad y Rendición de Cuentas entre los funcionarios y empleados de la Defensoría del Consumidor. Será un vinculo institucional con la ciudadanía para atender sus requerimientos de información sobre el quehacer de la Defensoría y sus relaciones institucionales, tramitación de quejas de posibles actos de mal trato por funcionarios y empleados de la institución, así como sobre posibles actos de corrupción, proponer y canalizar la resolución de las mismas. </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Aída Elena Funes Rivas.</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3.</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Mujeres: 3.</a:t>
            </a:r>
          </a:p>
        </p:txBody>
      </p:sp>
      <p:sp>
        <p:nvSpPr>
          <p:cNvPr id="11" name="Rectángulo 10"/>
          <p:cNvSpPr/>
          <p:nvPr/>
        </p:nvSpPr>
        <p:spPr>
          <a:xfrm>
            <a:off x="2294451" y="1277584"/>
            <a:ext cx="8326755" cy="4924216"/>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2" name="Rectángulo redondeado 11"/>
          <p:cNvSpPr/>
          <p:nvPr/>
        </p:nvSpPr>
        <p:spPr>
          <a:xfrm>
            <a:off x="9239785" y="5732329"/>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38252084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txBox="1">
            <a:spLocks/>
          </p:cNvSpPr>
          <p:nvPr/>
        </p:nvSpPr>
        <p:spPr>
          <a:xfrm>
            <a:off x="2307330" y="550508"/>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a:solidFill>
                  <a:srgbClr val="0070C0"/>
                </a:solidFill>
              </a:rPr>
              <a:t>Unidad Financiera Institucional </a:t>
            </a:r>
            <a:endParaRPr lang="es-SV" sz="2800" b="1" dirty="0">
              <a:solidFill>
                <a:srgbClr val="0070C0"/>
              </a:solidFill>
            </a:endParaRPr>
          </a:p>
        </p:txBody>
      </p:sp>
      <p:sp>
        <p:nvSpPr>
          <p:cNvPr id="10" name="Rectángulo 9"/>
          <p:cNvSpPr/>
          <p:nvPr/>
        </p:nvSpPr>
        <p:spPr>
          <a:xfrm>
            <a:off x="2493066" y="1290348"/>
            <a:ext cx="7955280" cy="5130507"/>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Es responsable de dirigir la gestión financiera institucional en las diferentes etapas del ciclo presupuestario a través de la planificación, coordinación, integración y supervisión de las actividades de presupuesto, tesorería y de contabilidad gubernamental, de conformidad con lo establecido en la Ley Orgánica de Administración Financiera del Estado, las que deben desarrollarse a través de sistemas mecanizados, con eficiencia y eficacia. Para cumplir con sus objetivos, la UFI tendrá a su cargo el cumplimiento de las atribuciones y funciones establecidas en la Ley Orgánica de Administración Financiera del Estado, el Reglamento de dicha ley, el respectivo manual de funcionamiento de la UFI, los manuales e instructivos operativos propios de la Defensoría del Consumidor, incluyendo el Manual de Organización y Funciones de La Defensoría y demás normativa aplicable a todas las instituciones del Estado.</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Cleotilde Arely Rodríguez.</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5.</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Mujeres: 4.</a:t>
            </a:r>
          </a:p>
          <a:p>
            <a:pPr algn="just">
              <a:lnSpc>
                <a:spcPct val="107000"/>
              </a:lnSpc>
              <a:spcAft>
                <a:spcPts val="0"/>
              </a:spcAft>
            </a:pPr>
            <a:r>
              <a:rPr lang="es-US" dirty="0">
                <a:latin typeface="+mj-lt"/>
                <a:ea typeface="Calibri" panose="020F0502020204030204" pitchFamily="34" charset="0"/>
                <a:cs typeface="Times New Roman" panose="02020603050405020304" pitchFamily="18" charset="0"/>
              </a:rPr>
              <a:t>Hombres: 1.</a:t>
            </a:r>
            <a:endParaRPr lang="es-SV" dirty="0">
              <a:latin typeface="+mj-lt"/>
              <a:ea typeface="Calibri" panose="020F0502020204030204" pitchFamily="34" charset="0"/>
              <a:cs typeface="Times New Roman" panose="02020603050405020304" pitchFamily="18" charset="0"/>
            </a:endParaRPr>
          </a:p>
        </p:txBody>
      </p:sp>
      <p:sp>
        <p:nvSpPr>
          <p:cNvPr id="11" name="Rectángulo 10"/>
          <p:cNvSpPr/>
          <p:nvPr/>
        </p:nvSpPr>
        <p:spPr>
          <a:xfrm>
            <a:off x="2307329" y="1171220"/>
            <a:ext cx="8326755" cy="5249635"/>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2" name="Rectángulo redondeado 11"/>
          <p:cNvSpPr/>
          <p:nvPr/>
        </p:nvSpPr>
        <p:spPr>
          <a:xfrm>
            <a:off x="9391071" y="6054300"/>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28517729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txBox="1">
            <a:spLocks/>
          </p:cNvSpPr>
          <p:nvPr/>
        </p:nvSpPr>
        <p:spPr>
          <a:xfrm>
            <a:off x="2320209" y="860864"/>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a:solidFill>
                  <a:srgbClr val="0070C0"/>
                </a:solidFill>
              </a:rPr>
              <a:t>Unidad de Planificación y Calidad</a:t>
            </a:r>
            <a:endParaRPr lang="es-SV" sz="2800" b="1" dirty="0">
              <a:solidFill>
                <a:srgbClr val="0070C0"/>
              </a:solidFill>
            </a:endParaRPr>
          </a:p>
        </p:txBody>
      </p:sp>
      <p:sp>
        <p:nvSpPr>
          <p:cNvPr id="10" name="Rectángulo 9"/>
          <p:cNvSpPr/>
          <p:nvPr/>
        </p:nvSpPr>
        <p:spPr>
          <a:xfrm>
            <a:off x="2505946" y="1815984"/>
            <a:ext cx="7955280" cy="3945054"/>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Es responsable de promover, coordinar e impulsar el proceso de Planeación Estratégica y Operativa de la Defensoría del Consumidor; así como impulsar procesos de seguimiento y evaluación institucional. Es responsable además de promover la mejora continua en la calidad de los servicios prestados por las diferentes direcciones y unidades de La Defensoría, buscando elevarla a niveles de excelencia, con resultados sostenibles y en función de las necesidades y expectativas de las personas consumidoras.</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Carlos Alberto Pleitez Fuentes. </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4.</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Mujeres: 3.</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Hombres: 1.</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p:txBody>
      </p:sp>
      <p:sp>
        <p:nvSpPr>
          <p:cNvPr id="11" name="Rectángulo 10"/>
          <p:cNvSpPr/>
          <p:nvPr/>
        </p:nvSpPr>
        <p:spPr>
          <a:xfrm>
            <a:off x="2320209" y="1685567"/>
            <a:ext cx="8326755" cy="4200645"/>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2" name="Rectángulo redondeado 11"/>
          <p:cNvSpPr/>
          <p:nvPr/>
        </p:nvSpPr>
        <p:spPr>
          <a:xfrm>
            <a:off x="9403951" y="5513388"/>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39433849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12" name="Título 1"/>
          <p:cNvSpPr txBox="1">
            <a:spLocks/>
          </p:cNvSpPr>
          <p:nvPr/>
        </p:nvSpPr>
        <p:spPr>
          <a:xfrm>
            <a:off x="2333087" y="718692"/>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a:solidFill>
                  <a:srgbClr val="0070C0"/>
                </a:solidFill>
              </a:rPr>
              <a:t>Unidad de Comunicaciones</a:t>
            </a:r>
            <a:endParaRPr lang="es-SV" sz="2800" b="1" dirty="0">
              <a:solidFill>
                <a:srgbClr val="0070C0"/>
              </a:solidFill>
            </a:endParaRPr>
          </a:p>
        </p:txBody>
      </p:sp>
      <p:sp>
        <p:nvSpPr>
          <p:cNvPr id="13" name="Rectángulo 12"/>
          <p:cNvSpPr/>
          <p:nvPr/>
        </p:nvSpPr>
        <p:spPr>
          <a:xfrm>
            <a:off x="2518824" y="1543395"/>
            <a:ext cx="7955280" cy="5086521"/>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Responsable de dirigir la estrategia de comunicaciones institucionales de La Defensoría, para ello desarrollara actividades de recopilación, elaboración y difusión de información relacionada con las principales actividades de interés mediático que realiza La Defensoría, con el fin de mantener informados a todos los sectores que conforman la opinión pública. Es la responsable de mantener una adecuada comunicación con los diferentes medios de comunicación social y entidades similares.  Además le corresponde: </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a) Desarrollar actividades de recopilación, elaboración y difusión de información relacionadas con el quehacer institucional;</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b) Mantener informados a todos los sectores que conforman la opinión pública sobre las actividades de La Defensoría;</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c)Mantener una adecuada vinculación con los diferentes medios de comunicación y </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entidades similares;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d) Establecer los lineamientos para la generación y publicación de información institucional; y</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Fausto Ernesto Valladares Portillo.</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4.</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1.</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3.</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p:txBody>
      </p:sp>
      <p:sp>
        <p:nvSpPr>
          <p:cNvPr id="14" name="Rectángulo 13"/>
          <p:cNvSpPr/>
          <p:nvPr/>
        </p:nvSpPr>
        <p:spPr>
          <a:xfrm>
            <a:off x="2333087" y="1543395"/>
            <a:ext cx="8326755" cy="4921677"/>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5" name="Rectángulo redondeado 14"/>
          <p:cNvSpPr/>
          <p:nvPr/>
        </p:nvSpPr>
        <p:spPr>
          <a:xfrm>
            <a:off x="9162512" y="5281568"/>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1401978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12" name="Título 1"/>
          <p:cNvSpPr txBox="1">
            <a:spLocks/>
          </p:cNvSpPr>
          <p:nvPr/>
        </p:nvSpPr>
        <p:spPr>
          <a:xfrm>
            <a:off x="2333087" y="718692"/>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Unidad de Cooperación y Relaciones Interinstitucional</a:t>
            </a:r>
          </a:p>
        </p:txBody>
      </p:sp>
      <p:sp>
        <p:nvSpPr>
          <p:cNvPr id="13" name="Rectángulo 12"/>
          <p:cNvSpPr/>
          <p:nvPr/>
        </p:nvSpPr>
        <p:spPr>
          <a:xfrm>
            <a:off x="2035663" y="2238854"/>
            <a:ext cx="7955280" cy="2200089"/>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 planificar y coordinar la gestión de recursos técnicos y financieros con fuentes bilaterales y multilaterales a nivel internacional, según compromisos asumidos en materia de defensa de los derechos de las personas consumidoras. </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Giovanni Moisés Orellana Reyes.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1.</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1.</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p:txBody>
      </p:sp>
      <p:sp>
        <p:nvSpPr>
          <p:cNvPr id="14" name="Rectángulo 13"/>
          <p:cNvSpPr/>
          <p:nvPr/>
        </p:nvSpPr>
        <p:spPr>
          <a:xfrm>
            <a:off x="1849925" y="2091689"/>
            <a:ext cx="8326755" cy="2200089"/>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5" name="Rectángulo redondeado 14"/>
          <p:cNvSpPr/>
          <p:nvPr/>
        </p:nvSpPr>
        <p:spPr>
          <a:xfrm>
            <a:off x="9007879" y="3993886"/>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11074377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12" name="Título 1"/>
          <p:cNvSpPr txBox="1">
            <a:spLocks/>
          </p:cNvSpPr>
          <p:nvPr/>
        </p:nvSpPr>
        <p:spPr>
          <a:xfrm>
            <a:off x="2230056" y="718692"/>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Dirección de Vigilancia de Mercados</a:t>
            </a:r>
          </a:p>
        </p:txBody>
      </p:sp>
      <p:sp>
        <p:nvSpPr>
          <p:cNvPr id="13" name="Rectángulo 12"/>
          <p:cNvSpPr/>
          <p:nvPr/>
        </p:nvSpPr>
        <p:spPr>
          <a:xfrm>
            <a:off x="2415793" y="1656478"/>
            <a:ext cx="8141018" cy="4834785"/>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 dirigir el diseño y ejecución de los planes de verificación y vigilancia, con el objeto de velar por el cumplimiento de las disposiciones establecidas en la Ley de Protección al Consumidor y su Reglamento, así como en las Normas Salvadoreñas Obligatorias (NSO) relacionadas al tema de consumo.</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Esta Dirección, está integrada por el(la) Director(a) de Vigilancia de Mercado, el (la) Jefe(a) de la Unidad de Inspección y el(la) Jefe(a) de la Unidad de Seguridad y Calidad y el personal técnico y administrativo que fueren necesarios para el cumplimiento de sus atribuciones.</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Diana Verónica Burgos de Montoya. </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45.</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22.</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23.</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Unidad de Inspecciones: </a:t>
            </a:r>
            <a:r>
              <a:rPr lang="es-SV" sz="1600" b="1" dirty="0">
                <a:latin typeface="+mj-lt"/>
                <a:ea typeface="Calibri" panose="020F0502020204030204" pitchFamily="34" charset="0"/>
                <a:cs typeface="Times New Roman" panose="02020603050405020304" pitchFamily="18" charset="0"/>
              </a:rPr>
              <a:t>Ámbar Beatriz Rico Sánchez.</a:t>
            </a:r>
          </a:p>
          <a:p>
            <a:pPr algn="just">
              <a:lnSpc>
                <a:spcPct val="107000"/>
              </a:lnSpc>
            </a:pPr>
            <a:r>
              <a:rPr lang="es-SV" sz="1600" dirty="0">
                <a:latin typeface="+mj-lt"/>
                <a:ea typeface="Calibri" panose="020F0502020204030204" pitchFamily="34" charset="0"/>
                <a:cs typeface="Times New Roman" panose="02020603050405020304" pitchFamily="18" charset="0"/>
              </a:rPr>
              <a:t>Unidad de Seguridad y Calidad: </a:t>
            </a:r>
            <a:r>
              <a:rPr lang="es-SV" sz="1600" b="1" dirty="0">
                <a:latin typeface="+mj-lt"/>
                <a:cs typeface="Times New Roman" panose="02020603050405020304" pitchFamily="18" charset="0"/>
              </a:rPr>
              <a:t>José Emiliano Arévalo.</a:t>
            </a:r>
          </a:p>
          <a:p>
            <a:pPr algn="just">
              <a:lnSpc>
                <a:spcPct val="107000"/>
              </a:lnSpc>
            </a:pPr>
            <a:r>
              <a:rPr lang="es-SV" sz="1600" dirty="0">
                <a:latin typeface="+mj-lt"/>
                <a:cs typeface="Times New Roman" panose="02020603050405020304" pitchFamily="18" charset="0"/>
              </a:rPr>
              <a:t>Auditoría de Consumo: </a:t>
            </a:r>
            <a:r>
              <a:rPr lang="es-SV" sz="1600" b="1" dirty="0">
                <a:latin typeface="+mj-lt"/>
                <a:cs typeface="Times New Roman" panose="02020603050405020304" pitchFamily="18" charset="0"/>
              </a:rPr>
              <a:t>Lucy Guadalupe Pérez.</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p:txBody>
      </p:sp>
      <p:sp>
        <p:nvSpPr>
          <p:cNvPr id="14" name="Rectángulo 13"/>
          <p:cNvSpPr/>
          <p:nvPr/>
        </p:nvSpPr>
        <p:spPr>
          <a:xfrm>
            <a:off x="2230056" y="1543395"/>
            <a:ext cx="8326755" cy="4743877"/>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5" name="Rectángulo redondeado 14"/>
          <p:cNvSpPr/>
          <p:nvPr/>
        </p:nvSpPr>
        <p:spPr>
          <a:xfrm>
            <a:off x="9355695" y="5899755"/>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22161772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358845" y="860864"/>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a:solidFill>
                  <a:srgbClr val="0070C0"/>
                </a:solidFill>
              </a:rPr>
              <a:t>Dirección de Ciudadanía y Consumo</a:t>
            </a:r>
            <a:endParaRPr lang="es-SV" sz="2800" b="1" dirty="0">
              <a:solidFill>
                <a:srgbClr val="0070C0"/>
              </a:solidFill>
            </a:endParaRPr>
          </a:p>
        </p:txBody>
      </p:sp>
      <p:sp>
        <p:nvSpPr>
          <p:cNvPr id="8" name="Rectángulo 7"/>
          <p:cNvSpPr/>
          <p:nvPr/>
        </p:nvSpPr>
        <p:spPr>
          <a:xfrm>
            <a:off x="1374656" y="1705613"/>
            <a:ext cx="9070109" cy="4768934"/>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Tiene como principal objetivo impulsar la educación y la formación permanente de las personas consumidoras, realizando actividades de divulgación, organización y orientación en materia de consumo, a fin de prevenir las violaciones a los derechos de los consumidores. </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Está Dirección estará integrada por el(la) Director de Ciudadanía y Consumo y demás personal de coordinación, técnico y administrativo que fuere necesario para el cumplimiento de sus atribuciones. </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Josué Nathan Ramos.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12.</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8.</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4.</a:t>
            </a:r>
          </a:p>
          <a:p>
            <a:pPr algn="just">
              <a:lnSpc>
                <a:spcPct val="107000"/>
              </a:lnSpc>
              <a:spcAft>
                <a:spcPts val="0"/>
              </a:spcAft>
            </a:pPr>
            <a:endParaRPr lang="es-SV" sz="12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Unidad de Educación y divulgación en Consumo: </a:t>
            </a:r>
            <a:r>
              <a:rPr lang="es-SV" sz="1600" b="1" dirty="0">
                <a:latin typeface="+mj-lt"/>
                <a:ea typeface="Calibri" panose="020F0502020204030204" pitchFamily="34" charset="0"/>
                <a:cs typeface="Times New Roman" panose="02020603050405020304" pitchFamily="18" charset="0"/>
              </a:rPr>
              <a:t>Sonia Elizabeth Vivas (coordina actualmente las actividades de dicha unidad)</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Unidad de participación y organización en consumo: </a:t>
            </a:r>
            <a:r>
              <a:rPr lang="es-SV" sz="1600" b="1" dirty="0">
                <a:latin typeface="+mj-lt"/>
                <a:cs typeface="Times New Roman" panose="02020603050405020304" pitchFamily="18" charset="0"/>
              </a:rPr>
              <a:t>Sonia Elizabeth Vivas (coordina actualmente las actividades de dicha unidad)</a:t>
            </a:r>
          </a:p>
          <a:p>
            <a:pPr algn="just">
              <a:lnSpc>
                <a:spcPct val="107000"/>
              </a:lnSpc>
              <a:spcAft>
                <a:spcPts val="0"/>
              </a:spcAft>
            </a:pPr>
            <a:endParaRPr lang="es-SV" sz="1600" b="1"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Nota: estructura vigente a julio de 2021.</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p:txBody>
      </p:sp>
      <p:sp>
        <p:nvSpPr>
          <p:cNvPr id="9" name="Rectángulo 8"/>
          <p:cNvSpPr/>
          <p:nvPr/>
        </p:nvSpPr>
        <p:spPr>
          <a:xfrm>
            <a:off x="1367171" y="1685567"/>
            <a:ext cx="9180626" cy="4380382"/>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0" name="Rectángulo redondeado 9"/>
          <p:cNvSpPr/>
          <p:nvPr/>
        </p:nvSpPr>
        <p:spPr>
          <a:xfrm>
            <a:off x="9072842" y="5766832"/>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7300651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410361" y="710309"/>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a:solidFill>
                  <a:srgbClr val="0070C0"/>
                </a:solidFill>
              </a:rPr>
              <a:t>Dirección Jurídica</a:t>
            </a:r>
            <a:endParaRPr lang="es-SV" sz="2800" b="1" dirty="0">
              <a:solidFill>
                <a:srgbClr val="0070C0"/>
              </a:solidFill>
            </a:endParaRPr>
          </a:p>
        </p:txBody>
      </p:sp>
      <p:sp>
        <p:nvSpPr>
          <p:cNvPr id="8" name="Rectángulo 7"/>
          <p:cNvSpPr/>
          <p:nvPr/>
        </p:nvSpPr>
        <p:spPr>
          <a:xfrm>
            <a:off x="2076718" y="1535012"/>
            <a:ext cx="8474660" cy="4834785"/>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 velar porque se respeten y protejan los derechos que las y los consumidores tienen de conformidad con la Ley, y procurar que la actuación de los funcionarios y empleados de la Defensoría esté basada en el marco legal que le señala la Constitución de la República, las leyes secundarias, reglamentos y otros instrumentos legales pertinentes. Asimismo, tiene a su cargo la representación legal, por delegación, de la Defensoría en asuntos judiciales, contencioso administrativo y laborales; atiende las consultas de tipo legal de todas las direcciones; establece y mantiene actualizado el marco jurídico; y elabora convenios en los que participa la Defensoría.</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Esta Dirección está integrada por el (la) Director(a) Jurídico(a), el (la) Gerente(a) de la Gerencia de Procuración, y demás personal técnico y administrativo que fuere necesario para el cumplimiento de sus atribuciones.</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Paula Elena Olivares.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12.</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7.</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5.</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Gerencia de Procuración: </a:t>
            </a:r>
            <a:r>
              <a:rPr lang="es-SV" sz="1600" b="1" dirty="0">
                <a:latin typeface="+mj-lt"/>
                <a:ea typeface="Calibri" panose="020F0502020204030204" pitchFamily="34" charset="0"/>
                <a:cs typeface="Times New Roman" panose="02020603050405020304" pitchFamily="18" charset="0"/>
              </a:rPr>
              <a:t>Douglas Eduardo Yánez.</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p:txBody>
      </p:sp>
      <p:sp>
        <p:nvSpPr>
          <p:cNvPr id="9" name="Rectángulo 8"/>
          <p:cNvSpPr/>
          <p:nvPr/>
        </p:nvSpPr>
        <p:spPr>
          <a:xfrm>
            <a:off x="1777286" y="1398359"/>
            <a:ext cx="8993960" cy="5112177"/>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0" name="Rectángulo redondeado 9"/>
          <p:cNvSpPr/>
          <p:nvPr/>
        </p:nvSpPr>
        <p:spPr>
          <a:xfrm>
            <a:off x="9239786" y="6262886"/>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23902473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640292" y="562193"/>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a:solidFill>
                  <a:srgbClr val="0070C0"/>
                </a:solidFill>
              </a:rPr>
              <a:t>Dirección de Administración</a:t>
            </a:r>
            <a:endParaRPr lang="es-SV" sz="2800" b="1" dirty="0">
              <a:solidFill>
                <a:srgbClr val="0070C0"/>
              </a:solidFill>
            </a:endParaRPr>
          </a:p>
        </p:txBody>
      </p:sp>
      <p:sp>
        <p:nvSpPr>
          <p:cNvPr id="8" name="Rectángulo 7"/>
          <p:cNvSpPr/>
          <p:nvPr/>
        </p:nvSpPr>
        <p:spPr>
          <a:xfrm>
            <a:off x="2681388" y="1182905"/>
            <a:ext cx="8065632" cy="5509842"/>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 contribuir a que las unidades que integran la Defensoría funcionen eficientemente proporcionándoles de manera oportuna los servicios administrativos de apoyo necesarios; asimismo le compete velar por la correcta aplicación de políticas y estrategias administrativas, considerando los lineamientos emanados de la Presidencia de la institución, y la normativa vigente aplicable.</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La Dirección de Administración está integrada por el(la) Director(a), el(la) Jefe(a) de la Unidad de Talento Humano, el(la) Gerente de Sistemas Informáticos, el(la) el jefe(a) de la Unidad de Adquisiciones y Contrataciones Institucionales (UACI), el (la) Jefe(a) de la Unidad Logística. </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Óscar Joaquín Ortíz Montano.</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36.</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16.</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20.</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500" dirty="0">
                <a:latin typeface="+mj-lt"/>
                <a:ea typeface="Calibri" panose="020F0502020204030204" pitchFamily="34" charset="0"/>
                <a:cs typeface="Times New Roman" panose="02020603050405020304" pitchFamily="18" charset="0"/>
              </a:rPr>
              <a:t>Unidad Talento Humano: </a:t>
            </a:r>
            <a:r>
              <a:rPr lang="es-SV" sz="1500" b="1" dirty="0">
                <a:latin typeface="+mj-lt"/>
                <a:ea typeface="Calibri" panose="020F0502020204030204" pitchFamily="34" charset="0"/>
                <a:cs typeface="Times New Roman" panose="02020603050405020304" pitchFamily="18" charset="0"/>
              </a:rPr>
              <a:t>Ariela Lynette García Méndez.</a:t>
            </a:r>
          </a:p>
          <a:p>
            <a:pPr algn="just">
              <a:lnSpc>
                <a:spcPct val="107000"/>
              </a:lnSpc>
              <a:spcAft>
                <a:spcPts val="0"/>
              </a:spcAft>
            </a:pPr>
            <a:r>
              <a:rPr lang="es-SV" sz="1500" dirty="0">
                <a:latin typeface="+mj-lt"/>
                <a:ea typeface="Calibri" panose="020F0502020204030204" pitchFamily="34" charset="0"/>
                <a:cs typeface="Times New Roman" panose="02020603050405020304" pitchFamily="18" charset="0"/>
              </a:rPr>
              <a:t>Gerencia de Sistemas Informáticos: </a:t>
            </a:r>
            <a:r>
              <a:rPr lang="es-SV" sz="1500" b="1" dirty="0">
                <a:latin typeface="+mj-lt"/>
                <a:ea typeface="Calibri" panose="020F0502020204030204" pitchFamily="34" charset="0"/>
                <a:cs typeface="Times New Roman" panose="02020603050405020304" pitchFamily="18" charset="0"/>
              </a:rPr>
              <a:t>Jorge Salvador Pocasangre.</a:t>
            </a:r>
          </a:p>
          <a:p>
            <a:pPr algn="just">
              <a:lnSpc>
                <a:spcPct val="107000"/>
              </a:lnSpc>
              <a:spcAft>
                <a:spcPts val="0"/>
              </a:spcAft>
            </a:pPr>
            <a:r>
              <a:rPr lang="es-SV" sz="1500" dirty="0">
                <a:latin typeface="+mj-lt"/>
                <a:ea typeface="Calibri" panose="020F0502020204030204" pitchFamily="34" charset="0"/>
                <a:cs typeface="Times New Roman" panose="02020603050405020304" pitchFamily="18" charset="0"/>
              </a:rPr>
              <a:t>Unidad de Adquisiciones y Contrataciones Institucionales: </a:t>
            </a:r>
            <a:r>
              <a:rPr lang="es-SV" sz="1500" b="1" dirty="0">
                <a:latin typeface="+mj-lt"/>
                <a:ea typeface="Calibri" panose="020F0502020204030204" pitchFamily="34" charset="0"/>
                <a:cs typeface="Times New Roman" panose="02020603050405020304" pitchFamily="18" charset="0"/>
              </a:rPr>
              <a:t>María Elena Guzmán.</a:t>
            </a:r>
          </a:p>
          <a:p>
            <a:pPr algn="just">
              <a:lnSpc>
                <a:spcPct val="107000"/>
              </a:lnSpc>
              <a:spcAft>
                <a:spcPts val="0"/>
              </a:spcAft>
            </a:pPr>
            <a:r>
              <a:rPr lang="es-SV" sz="1500" dirty="0">
                <a:latin typeface="+mj-lt"/>
                <a:ea typeface="Calibri" panose="020F0502020204030204" pitchFamily="34" charset="0"/>
                <a:cs typeface="Times New Roman" panose="02020603050405020304" pitchFamily="18" charset="0"/>
              </a:rPr>
              <a:t>Unidad de Logística: </a:t>
            </a:r>
            <a:r>
              <a:rPr lang="es-SV" sz="1500" b="1" dirty="0">
                <a:latin typeface="+mj-lt"/>
                <a:ea typeface="Calibri" panose="020F0502020204030204" pitchFamily="34" charset="0"/>
                <a:cs typeface="Times New Roman" panose="02020603050405020304" pitchFamily="18" charset="0"/>
              </a:rPr>
              <a:t>Yanci del Carmen Gallo Cáceres.</a:t>
            </a:r>
          </a:p>
          <a:p>
            <a:pPr algn="just">
              <a:lnSpc>
                <a:spcPct val="107000"/>
              </a:lnSpc>
            </a:pPr>
            <a:r>
              <a:rPr lang="es-US" sz="1500" dirty="0">
                <a:latin typeface="+mj-lt"/>
                <a:ea typeface="Calibri" panose="020F0502020204030204" pitchFamily="34" charset="0"/>
                <a:cs typeface="Times New Roman" panose="02020603050405020304" pitchFamily="18" charset="0"/>
              </a:rPr>
              <a:t>Unidad de Gestión Documental y Archivos: </a:t>
            </a:r>
            <a:r>
              <a:rPr lang="es-US" sz="1500" b="1" dirty="0">
                <a:latin typeface="+mj-lt"/>
                <a:ea typeface="Calibri" panose="020F0502020204030204" pitchFamily="34" charset="0"/>
                <a:cs typeface="Times New Roman" panose="02020603050405020304" pitchFamily="18" charset="0"/>
              </a:rPr>
              <a:t>Irma Flores Villeda.</a:t>
            </a:r>
            <a:endParaRPr lang="es-SV" sz="1500" b="1"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US" sz="1500" dirty="0">
                <a:latin typeface="+mj-lt"/>
                <a:ea typeface="Calibri" panose="020F0502020204030204" pitchFamily="34" charset="0"/>
                <a:cs typeface="Times New Roman" panose="02020603050405020304" pitchFamily="18" charset="0"/>
              </a:rPr>
              <a:t>Unidad Ambiental : </a:t>
            </a:r>
            <a:r>
              <a:rPr lang="es-US" sz="1500" b="1" dirty="0">
                <a:latin typeface="+mj-lt"/>
                <a:ea typeface="Calibri" panose="020F0502020204030204" pitchFamily="34" charset="0"/>
                <a:cs typeface="Times New Roman" panose="02020603050405020304" pitchFamily="18" charset="0"/>
              </a:rPr>
              <a:t>Sandra Salinas.</a:t>
            </a:r>
          </a:p>
          <a:p>
            <a:pPr algn="just">
              <a:lnSpc>
                <a:spcPct val="107000"/>
              </a:lnSpc>
            </a:pPr>
            <a:r>
              <a:rPr lang="es-US" sz="1500" dirty="0">
                <a:ea typeface="Calibri" panose="020F0502020204030204" pitchFamily="34" charset="0"/>
                <a:cs typeface="Times New Roman" panose="02020603050405020304" pitchFamily="18" charset="0"/>
              </a:rPr>
              <a:t>Unidad de  Equidad de Género e Inclusión: </a:t>
            </a:r>
            <a:r>
              <a:rPr lang="es-US" sz="1500" b="1" dirty="0">
                <a:latin typeface="+mj-lt"/>
                <a:cs typeface="Times New Roman" panose="02020603050405020304" pitchFamily="18" charset="0"/>
              </a:rPr>
              <a:t>Sandra Salinas (interina ad honorem).</a:t>
            </a:r>
          </a:p>
        </p:txBody>
      </p:sp>
      <p:sp>
        <p:nvSpPr>
          <p:cNvPr id="9" name="Rectángulo 8"/>
          <p:cNvSpPr/>
          <p:nvPr/>
        </p:nvSpPr>
        <p:spPr>
          <a:xfrm>
            <a:off x="2640292" y="1171220"/>
            <a:ext cx="8326755" cy="5469920"/>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0" name="Rectángulo redondeado 9"/>
          <p:cNvSpPr/>
          <p:nvPr/>
        </p:nvSpPr>
        <p:spPr>
          <a:xfrm>
            <a:off x="9730841" y="6295469"/>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37557475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138483" y="860864"/>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a:solidFill>
                  <a:srgbClr val="0070C0"/>
                </a:solidFill>
              </a:rPr>
              <a:t>Dirección Centro de Solución de Controversias</a:t>
            </a:r>
            <a:endParaRPr lang="es-SV" sz="2800" b="1" dirty="0">
              <a:solidFill>
                <a:srgbClr val="0070C0"/>
              </a:solidFill>
            </a:endParaRPr>
          </a:p>
        </p:txBody>
      </p:sp>
      <p:sp>
        <p:nvSpPr>
          <p:cNvPr id="8" name="Rectángulo 7"/>
          <p:cNvSpPr/>
          <p:nvPr/>
        </p:nvSpPr>
        <p:spPr>
          <a:xfrm>
            <a:off x="1738649" y="1836122"/>
            <a:ext cx="10006883" cy="3780907"/>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La Dirección de Centro de Solución de Controversias tendrá como objetivo principal de “resolver los conflictos entre proveedores y consumidores a través de medios alternos de solución de controversias de manera simple, gratuita y confidencial”</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Esta Dirección estará integrada  por el Director(a) de Centro de Solución de Controversias; un Gerente(a) de la Gerencia de Centro de Solución de Controversias y el personal de Coordinación, técnico y administrativo que sea necesario para el cumplimiento de sus atribuciones.</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Sergio Antonio García Cornejo.</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32.</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21.</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11.</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pPr>
            <a:r>
              <a:rPr lang="es-SV" sz="1600" dirty="0">
                <a:latin typeface="+mj-lt"/>
                <a:ea typeface="Calibri" panose="020F0502020204030204" pitchFamily="34" charset="0"/>
                <a:cs typeface="Times New Roman" panose="02020603050405020304" pitchFamily="18" charset="0"/>
              </a:rPr>
              <a:t>Unidad de Casos Individuales: </a:t>
            </a:r>
            <a:r>
              <a:rPr lang="es-SV" sz="1600" b="1" dirty="0">
                <a:latin typeface="+mj-lt"/>
                <a:ea typeface="Calibri" panose="020F0502020204030204" pitchFamily="34" charset="0"/>
                <a:cs typeface="Times New Roman" panose="02020603050405020304" pitchFamily="18" charset="0"/>
              </a:rPr>
              <a:t>Otto Mauricio Guillen. </a:t>
            </a:r>
          </a:p>
          <a:p>
            <a:pPr algn="just">
              <a:lnSpc>
                <a:spcPct val="107000"/>
              </a:lnSpc>
            </a:pPr>
            <a:r>
              <a:rPr lang="es-SV" sz="1600" dirty="0">
                <a:latin typeface="+mj-lt"/>
                <a:ea typeface="Calibri" panose="020F0502020204030204" pitchFamily="34" charset="0"/>
                <a:cs typeface="Times New Roman" panose="02020603050405020304" pitchFamily="18" charset="0"/>
              </a:rPr>
              <a:t>Unidad de Casos colectivos: </a:t>
            </a:r>
            <a:r>
              <a:rPr lang="es-SV" sz="1600" b="1" dirty="0">
                <a:latin typeface="+mj-lt"/>
                <a:ea typeface="Calibri" panose="020F0502020204030204" pitchFamily="34" charset="0"/>
                <a:cs typeface="Times New Roman" panose="02020603050405020304" pitchFamily="18" charset="0"/>
              </a:rPr>
              <a:t>Paz Vanessa Hernández Serrano.</a:t>
            </a:r>
          </a:p>
        </p:txBody>
      </p:sp>
      <p:sp>
        <p:nvSpPr>
          <p:cNvPr id="9" name="Rectángulo 8"/>
          <p:cNvSpPr/>
          <p:nvPr/>
        </p:nvSpPr>
        <p:spPr>
          <a:xfrm>
            <a:off x="1622739" y="1685567"/>
            <a:ext cx="10238704" cy="4515277"/>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0" name="Rectángulo redondeado 9"/>
          <p:cNvSpPr/>
          <p:nvPr/>
        </p:nvSpPr>
        <p:spPr>
          <a:xfrm>
            <a:off x="10732732" y="5907229"/>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1737336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p:cNvPicPr>
            <a:picLocks noChangeAspect="1"/>
          </p:cNvPicPr>
          <p:nvPr/>
        </p:nvPicPr>
        <p:blipFill>
          <a:blip r:embed="rId2"/>
          <a:stretch>
            <a:fillRect/>
          </a:stretch>
        </p:blipFill>
        <p:spPr>
          <a:xfrm>
            <a:off x="1018188" y="0"/>
            <a:ext cx="9915975" cy="4105275"/>
          </a:xfrm>
          <a:prstGeom prst="rect">
            <a:avLst/>
          </a:prstGeom>
        </p:spPr>
      </p:pic>
      <p:grpSp>
        <p:nvGrpSpPr>
          <p:cNvPr id="8" name="Agrupar 1"/>
          <p:cNvGrpSpPr/>
          <p:nvPr/>
        </p:nvGrpSpPr>
        <p:grpSpPr>
          <a:xfrm>
            <a:off x="153754" y="193138"/>
            <a:ext cx="1922964" cy="1146266"/>
            <a:chOff x="35496" y="51470"/>
            <a:chExt cx="1728192" cy="936104"/>
          </a:xfrm>
        </p:grpSpPr>
        <p:grpSp>
          <p:nvGrpSpPr>
            <p:cNvPr id="9" name="Agrupar 3"/>
            <p:cNvGrpSpPr/>
            <p:nvPr/>
          </p:nvGrpSpPr>
          <p:grpSpPr>
            <a:xfrm>
              <a:off x="35496" y="51470"/>
              <a:ext cx="1728192" cy="929258"/>
              <a:chOff x="529241" y="1294178"/>
              <a:chExt cx="3296226" cy="1708593"/>
            </a:xfrm>
          </p:grpSpPr>
          <p:pic>
            <p:nvPicPr>
              <p:cNvPr id="11" name="Imagen 10" descr="Logo de Gobierno versiones (1).ai"/>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12" name="Imagen 11" descr="LOGO DEFENSORIA CONSUMIDOR.png"/>
              <p:cNvPicPr>
                <a:picLocks noChangeAspect="1"/>
              </p:cNvPicPr>
              <p:nvPr/>
            </p:nvPicPr>
            <p:blipFill rotWithShape="1">
              <a:blip r:embed="rId4"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10" name="Conector recto 9"/>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pic>
        <p:nvPicPr>
          <p:cNvPr id="4" name="Imagen 3"/>
          <p:cNvPicPr>
            <a:picLocks noChangeAspect="1"/>
          </p:cNvPicPr>
          <p:nvPr/>
        </p:nvPicPr>
        <p:blipFill>
          <a:blip r:embed="rId5"/>
          <a:stretch>
            <a:fillRect/>
          </a:stretch>
        </p:blipFill>
        <p:spPr>
          <a:xfrm>
            <a:off x="1837226" y="4105275"/>
            <a:ext cx="8174865" cy="2619041"/>
          </a:xfrm>
          <a:prstGeom prst="rect">
            <a:avLst/>
          </a:prstGeom>
        </p:spPr>
      </p:pic>
      <p:sp>
        <p:nvSpPr>
          <p:cNvPr id="2" name="CuadroTexto 1">
            <a:hlinkClick r:id="rId6" action="ppaction://hlinksldjump"/>
          </p:cNvPr>
          <p:cNvSpPr txBox="1"/>
          <p:nvPr/>
        </p:nvSpPr>
        <p:spPr>
          <a:xfrm>
            <a:off x="5403064" y="569429"/>
            <a:ext cx="1043188" cy="369332"/>
          </a:xfrm>
          <a:prstGeom prst="rect">
            <a:avLst/>
          </a:prstGeom>
          <a:noFill/>
        </p:spPr>
        <p:txBody>
          <a:bodyPr wrap="square" rtlCol="0">
            <a:spAutoFit/>
          </a:bodyPr>
          <a:lstStyle/>
          <a:p>
            <a:endParaRPr lang="es-SV" dirty="0"/>
          </a:p>
        </p:txBody>
      </p:sp>
      <p:sp>
        <p:nvSpPr>
          <p:cNvPr id="13" name="CuadroTexto 12">
            <a:hlinkClick r:id="rId7" action="ppaction://hlinksldjump"/>
          </p:cNvPr>
          <p:cNvSpPr txBox="1"/>
          <p:nvPr/>
        </p:nvSpPr>
        <p:spPr>
          <a:xfrm>
            <a:off x="7980612" y="621159"/>
            <a:ext cx="1043188" cy="369332"/>
          </a:xfrm>
          <a:prstGeom prst="rect">
            <a:avLst/>
          </a:prstGeom>
          <a:noFill/>
        </p:spPr>
        <p:txBody>
          <a:bodyPr wrap="square" rtlCol="0">
            <a:spAutoFit/>
          </a:bodyPr>
          <a:lstStyle/>
          <a:p>
            <a:endParaRPr lang="es-SV" dirty="0"/>
          </a:p>
        </p:txBody>
      </p:sp>
      <p:sp>
        <p:nvSpPr>
          <p:cNvPr id="6" name="CuadroTexto 5">
            <a:hlinkClick r:id="rId8" action="ppaction://hlinksldjump"/>
          </p:cNvPr>
          <p:cNvSpPr txBox="1"/>
          <p:nvPr/>
        </p:nvSpPr>
        <p:spPr>
          <a:xfrm>
            <a:off x="3963682" y="621159"/>
            <a:ext cx="1007165" cy="369332"/>
          </a:xfrm>
          <a:prstGeom prst="rect">
            <a:avLst/>
          </a:prstGeom>
          <a:noFill/>
        </p:spPr>
        <p:txBody>
          <a:bodyPr wrap="square" rtlCol="0">
            <a:spAutoFit/>
          </a:bodyPr>
          <a:lstStyle/>
          <a:p>
            <a:endParaRPr lang="es-SV" dirty="0"/>
          </a:p>
        </p:txBody>
      </p:sp>
      <p:sp>
        <p:nvSpPr>
          <p:cNvPr id="15" name="CuadroTexto 14">
            <a:hlinkClick r:id="rId9" action="ppaction://hlinksldjump"/>
          </p:cNvPr>
          <p:cNvSpPr txBox="1"/>
          <p:nvPr/>
        </p:nvSpPr>
        <p:spPr>
          <a:xfrm>
            <a:off x="4825073" y="1138858"/>
            <a:ext cx="913118" cy="369332"/>
          </a:xfrm>
          <a:prstGeom prst="rect">
            <a:avLst/>
          </a:prstGeom>
          <a:noFill/>
        </p:spPr>
        <p:txBody>
          <a:bodyPr wrap="square" rtlCol="0">
            <a:spAutoFit/>
          </a:bodyPr>
          <a:lstStyle/>
          <a:p>
            <a:endParaRPr lang="es-SV" dirty="0"/>
          </a:p>
        </p:txBody>
      </p:sp>
      <p:sp>
        <p:nvSpPr>
          <p:cNvPr id="16" name="CuadroTexto 15">
            <a:hlinkClick r:id="rId10" action="ppaction://hlinksldjump"/>
          </p:cNvPr>
          <p:cNvSpPr txBox="1"/>
          <p:nvPr/>
        </p:nvSpPr>
        <p:spPr>
          <a:xfrm>
            <a:off x="1722783" y="2014330"/>
            <a:ext cx="1020417" cy="369332"/>
          </a:xfrm>
          <a:prstGeom prst="rect">
            <a:avLst/>
          </a:prstGeom>
          <a:noFill/>
        </p:spPr>
        <p:txBody>
          <a:bodyPr wrap="square" rtlCol="0">
            <a:spAutoFit/>
          </a:bodyPr>
          <a:lstStyle/>
          <a:p>
            <a:endParaRPr lang="es-SV" dirty="0"/>
          </a:p>
        </p:txBody>
      </p:sp>
      <p:sp>
        <p:nvSpPr>
          <p:cNvPr id="17" name="CuadroTexto 16">
            <a:hlinkClick r:id="rId11" action="ppaction://hlinksldjump"/>
          </p:cNvPr>
          <p:cNvSpPr txBox="1"/>
          <p:nvPr/>
        </p:nvSpPr>
        <p:spPr>
          <a:xfrm>
            <a:off x="7275443" y="2014330"/>
            <a:ext cx="808383" cy="369332"/>
          </a:xfrm>
          <a:prstGeom prst="rect">
            <a:avLst/>
          </a:prstGeom>
          <a:noFill/>
        </p:spPr>
        <p:txBody>
          <a:bodyPr wrap="square" rtlCol="0">
            <a:spAutoFit/>
          </a:bodyPr>
          <a:lstStyle/>
          <a:p>
            <a:endParaRPr lang="es-SV" dirty="0"/>
          </a:p>
        </p:txBody>
      </p:sp>
      <p:sp>
        <p:nvSpPr>
          <p:cNvPr id="18" name="CuadroTexto 17">
            <a:hlinkClick r:id="rId12" action="ppaction://hlinksldjump"/>
          </p:cNvPr>
          <p:cNvSpPr txBox="1"/>
          <p:nvPr/>
        </p:nvSpPr>
        <p:spPr>
          <a:xfrm>
            <a:off x="2915478" y="2014330"/>
            <a:ext cx="781879" cy="369332"/>
          </a:xfrm>
          <a:prstGeom prst="rect">
            <a:avLst/>
          </a:prstGeom>
          <a:noFill/>
        </p:spPr>
        <p:txBody>
          <a:bodyPr wrap="square" rtlCol="0">
            <a:spAutoFit/>
          </a:bodyPr>
          <a:lstStyle/>
          <a:p>
            <a:endParaRPr lang="es-SV" dirty="0"/>
          </a:p>
        </p:txBody>
      </p:sp>
      <p:sp>
        <p:nvSpPr>
          <p:cNvPr id="19" name="CuadroTexto 18">
            <a:hlinkClick r:id="rId13" action="ppaction://hlinksldjump"/>
          </p:cNvPr>
          <p:cNvSpPr txBox="1"/>
          <p:nvPr/>
        </p:nvSpPr>
        <p:spPr>
          <a:xfrm>
            <a:off x="3869635" y="2014330"/>
            <a:ext cx="955438" cy="369332"/>
          </a:xfrm>
          <a:prstGeom prst="rect">
            <a:avLst/>
          </a:prstGeom>
          <a:noFill/>
        </p:spPr>
        <p:txBody>
          <a:bodyPr wrap="square" rtlCol="0">
            <a:spAutoFit/>
          </a:bodyPr>
          <a:lstStyle/>
          <a:p>
            <a:endParaRPr lang="es-SV" dirty="0"/>
          </a:p>
        </p:txBody>
      </p:sp>
      <p:sp>
        <p:nvSpPr>
          <p:cNvPr id="20" name="CuadroTexto 19">
            <a:hlinkClick r:id="rId14" action="ppaction://hlinksldjump"/>
          </p:cNvPr>
          <p:cNvSpPr txBox="1"/>
          <p:nvPr/>
        </p:nvSpPr>
        <p:spPr>
          <a:xfrm>
            <a:off x="4970847" y="2014330"/>
            <a:ext cx="860110" cy="369332"/>
          </a:xfrm>
          <a:prstGeom prst="rect">
            <a:avLst/>
          </a:prstGeom>
          <a:noFill/>
        </p:spPr>
        <p:txBody>
          <a:bodyPr wrap="square" rtlCol="0">
            <a:spAutoFit/>
          </a:bodyPr>
          <a:lstStyle/>
          <a:p>
            <a:endParaRPr lang="es-SV" dirty="0"/>
          </a:p>
        </p:txBody>
      </p:sp>
      <p:sp>
        <p:nvSpPr>
          <p:cNvPr id="21" name="CuadroTexto 20">
            <a:hlinkClick r:id="rId15" action="ppaction://hlinksldjump"/>
          </p:cNvPr>
          <p:cNvSpPr txBox="1"/>
          <p:nvPr/>
        </p:nvSpPr>
        <p:spPr>
          <a:xfrm>
            <a:off x="6082748" y="2014330"/>
            <a:ext cx="1073426" cy="369332"/>
          </a:xfrm>
          <a:prstGeom prst="rect">
            <a:avLst/>
          </a:prstGeom>
          <a:noFill/>
        </p:spPr>
        <p:txBody>
          <a:bodyPr wrap="square" rtlCol="0">
            <a:spAutoFit/>
          </a:bodyPr>
          <a:lstStyle/>
          <a:p>
            <a:endParaRPr lang="es-SV" dirty="0"/>
          </a:p>
        </p:txBody>
      </p:sp>
      <p:sp>
        <p:nvSpPr>
          <p:cNvPr id="22" name="CuadroTexto 21">
            <a:hlinkClick r:id="rId16" action="ppaction://hlinksldjump"/>
          </p:cNvPr>
          <p:cNvSpPr txBox="1"/>
          <p:nvPr/>
        </p:nvSpPr>
        <p:spPr>
          <a:xfrm>
            <a:off x="8362122" y="2014330"/>
            <a:ext cx="954156" cy="369332"/>
          </a:xfrm>
          <a:prstGeom prst="rect">
            <a:avLst/>
          </a:prstGeom>
          <a:noFill/>
        </p:spPr>
        <p:txBody>
          <a:bodyPr wrap="square" rtlCol="0">
            <a:spAutoFit/>
          </a:bodyPr>
          <a:lstStyle/>
          <a:p>
            <a:endParaRPr lang="es-SV" dirty="0"/>
          </a:p>
        </p:txBody>
      </p:sp>
      <p:sp>
        <p:nvSpPr>
          <p:cNvPr id="29" name="CuadroTexto 28">
            <a:hlinkClick r:id="rId17" action="ppaction://hlinksldjump"/>
          </p:cNvPr>
          <p:cNvSpPr txBox="1"/>
          <p:nvPr/>
        </p:nvSpPr>
        <p:spPr>
          <a:xfrm>
            <a:off x="1603513" y="2902226"/>
            <a:ext cx="1139687" cy="369332"/>
          </a:xfrm>
          <a:prstGeom prst="rect">
            <a:avLst/>
          </a:prstGeom>
          <a:noFill/>
        </p:spPr>
        <p:txBody>
          <a:bodyPr wrap="square" rtlCol="0">
            <a:spAutoFit/>
          </a:bodyPr>
          <a:lstStyle/>
          <a:p>
            <a:endParaRPr lang="es-SV" dirty="0"/>
          </a:p>
        </p:txBody>
      </p:sp>
      <p:sp>
        <p:nvSpPr>
          <p:cNvPr id="30" name="CuadroTexto 29">
            <a:hlinkClick r:id="rId18" action="ppaction://hlinksldjump"/>
          </p:cNvPr>
          <p:cNvSpPr txBox="1"/>
          <p:nvPr/>
        </p:nvSpPr>
        <p:spPr>
          <a:xfrm>
            <a:off x="3234172" y="2834795"/>
            <a:ext cx="1113182" cy="369332"/>
          </a:xfrm>
          <a:prstGeom prst="rect">
            <a:avLst/>
          </a:prstGeom>
          <a:noFill/>
        </p:spPr>
        <p:txBody>
          <a:bodyPr wrap="square" rtlCol="0">
            <a:spAutoFit/>
          </a:bodyPr>
          <a:lstStyle/>
          <a:p>
            <a:endParaRPr lang="es-SV" dirty="0"/>
          </a:p>
        </p:txBody>
      </p:sp>
      <p:sp>
        <p:nvSpPr>
          <p:cNvPr id="31" name="CuadroTexto 30"/>
          <p:cNvSpPr txBox="1"/>
          <p:nvPr/>
        </p:nvSpPr>
        <p:spPr>
          <a:xfrm>
            <a:off x="4452730" y="2902226"/>
            <a:ext cx="622853" cy="369332"/>
          </a:xfrm>
          <a:prstGeom prst="rect">
            <a:avLst/>
          </a:prstGeom>
          <a:noFill/>
        </p:spPr>
        <p:txBody>
          <a:bodyPr wrap="square" rtlCol="0">
            <a:spAutoFit/>
          </a:bodyPr>
          <a:lstStyle/>
          <a:p>
            <a:endParaRPr lang="es-SV" dirty="0"/>
          </a:p>
        </p:txBody>
      </p:sp>
      <p:sp>
        <p:nvSpPr>
          <p:cNvPr id="32" name="CuadroTexto 31">
            <a:hlinkClick r:id="rId19" action="ppaction://hlinksldjump"/>
          </p:cNvPr>
          <p:cNvSpPr txBox="1"/>
          <p:nvPr/>
        </p:nvSpPr>
        <p:spPr>
          <a:xfrm>
            <a:off x="4450568" y="2820155"/>
            <a:ext cx="950334" cy="369332"/>
          </a:xfrm>
          <a:prstGeom prst="rect">
            <a:avLst/>
          </a:prstGeom>
          <a:noFill/>
        </p:spPr>
        <p:txBody>
          <a:bodyPr wrap="square" rtlCol="0">
            <a:spAutoFit/>
          </a:bodyPr>
          <a:lstStyle/>
          <a:p>
            <a:endParaRPr lang="es-SV" dirty="0"/>
          </a:p>
        </p:txBody>
      </p:sp>
      <p:sp>
        <p:nvSpPr>
          <p:cNvPr id="33" name="CuadroTexto 32">
            <a:hlinkClick r:id="rId20" action="ppaction://hlinksldjump"/>
          </p:cNvPr>
          <p:cNvSpPr txBox="1"/>
          <p:nvPr/>
        </p:nvSpPr>
        <p:spPr>
          <a:xfrm>
            <a:off x="6635109" y="2820155"/>
            <a:ext cx="950645" cy="369332"/>
          </a:xfrm>
          <a:prstGeom prst="rect">
            <a:avLst/>
          </a:prstGeom>
          <a:noFill/>
        </p:spPr>
        <p:txBody>
          <a:bodyPr wrap="square" rtlCol="0">
            <a:spAutoFit/>
          </a:bodyPr>
          <a:lstStyle/>
          <a:p>
            <a:endParaRPr lang="es-SV" dirty="0"/>
          </a:p>
        </p:txBody>
      </p:sp>
      <p:sp>
        <p:nvSpPr>
          <p:cNvPr id="34" name="CuadroTexto 33">
            <a:hlinkClick r:id="rId21" action="ppaction://hlinksldjump"/>
          </p:cNvPr>
          <p:cNvSpPr txBox="1"/>
          <p:nvPr/>
        </p:nvSpPr>
        <p:spPr>
          <a:xfrm>
            <a:off x="8819961" y="2820155"/>
            <a:ext cx="980661" cy="369332"/>
          </a:xfrm>
          <a:prstGeom prst="rect">
            <a:avLst/>
          </a:prstGeom>
          <a:noFill/>
        </p:spPr>
        <p:txBody>
          <a:bodyPr wrap="square" rtlCol="0">
            <a:spAutoFit/>
          </a:bodyPr>
          <a:lstStyle/>
          <a:p>
            <a:endParaRPr lang="es-SV" dirty="0"/>
          </a:p>
        </p:txBody>
      </p:sp>
      <p:sp>
        <p:nvSpPr>
          <p:cNvPr id="35" name="CuadroTexto 34">
            <a:hlinkClick r:id="rId22" action="ppaction://hlinksldjump"/>
          </p:cNvPr>
          <p:cNvSpPr txBox="1"/>
          <p:nvPr/>
        </p:nvSpPr>
        <p:spPr>
          <a:xfrm>
            <a:off x="5400902" y="4479235"/>
            <a:ext cx="1234207" cy="424069"/>
          </a:xfrm>
          <a:prstGeom prst="rect">
            <a:avLst/>
          </a:prstGeom>
          <a:noFill/>
        </p:spPr>
        <p:txBody>
          <a:bodyPr wrap="square" rtlCol="0">
            <a:spAutoFit/>
          </a:bodyPr>
          <a:lstStyle/>
          <a:p>
            <a:endParaRPr lang="es-SV" dirty="0"/>
          </a:p>
        </p:txBody>
      </p:sp>
    </p:spTree>
    <p:extLst>
      <p:ext uri="{BB962C8B-B14F-4D97-AF65-F5344CB8AC3E}">
        <p14:creationId xmlns:p14="http://schemas.microsoft.com/office/powerpoint/2010/main" val="15974247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358845" y="431008"/>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a:solidFill>
                  <a:srgbClr val="0070C0"/>
                </a:solidFill>
              </a:rPr>
              <a:t>Dirección de Descentralización</a:t>
            </a:r>
            <a:endParaRPr lang="es-SV" sz="2800" b="1" dirty="0">
              <a:solidFill>
                <a:srgbClr val="0070C0"/>
              </a:solidFill>
            </a:endParaRPr>
          </a:p>
        </p:txBody>
      </p:sp>
      <p:sp>
        <p:nvSpPr>
          <p:cNvPr id="8" name="Rectángulo 7"/>
          <p:cNvSpPr/>
          <p:nvPr/>
        </p:nvSpPr>
        <p:spPr>
          <a:xfrm>
            <a:off x="1784635" y="1393143"/>
            <a:ext cx="9035120" cy="5048818"/>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 promover la descentralización de las funciones de las áreas de atención de denuncias, vigilancia de mercado y educación al consumidor, gestionar el acercamiento de los servicios a la población salvadoreña a nivel nacional, según Plan Estratégico. En este sentido, es la encargada de: coordinar y asesorar el trabajo de los Gerentes de las Oficinas Regionales en Occidente, Oriente; Gerencia de Atención Descentralizada y la Gerencia de Atención Telefónica; verificar el cumplimiento de las políticas y planes de trabajo de las unidades bajo su cargo; y proponer, coordinar y monitorear los convenios con instituciones públicas y privadas en la recepción y atención de denuncias en materia de consumo.</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Esta dirección está integrada por el(la) Director(a) de Descentralización, el(la) Gerente(a) de la Defensoría Regional de Occidente, el(la) Gerente(a) de la Defensoría Regional de Oriente, el(la) Gerente(a) de Atención Descentralizada, el(la) Gerente(a) de Atención Telefónica. </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Lucrecia Georgina Fuentes de Chafoya.</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64.</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34.</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30.</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pPr>
            <a:r>
              <a:rPr lang="es-SV" sz="1500" dirty="0">
                <a:latin typeface="+mj-lt"/>
                <a:ea typeface="Calibri" panose="020F0502020204030204" pitchFamily="34" charset="0"/>
                <a:cs typeface="Times New Roman" panose="02020603050405020304" pitchFamily="18" charset="0"/>
              </a:rPr>
              <a:t>Gerencia  de Defensoria Regional de Occidente: </a:t>
            </a:r>
            <a:r>
              <a:rPr lang="es-SV" sz="1500" b="1" dirty="0">
                <a:latin typeface="+mj-lt"/>
                <a:ea typeface="Calibri" panose="020F0502020204030204" pitchFamily="34" charset="0"/>
                <a:cs typeface="Times New Roman" panose="02020603050405020304" pitchFamily="18" charset="0"/>
              </a:rPr>
              <a:t>Sara María Choto Marroquín.</a:t>
            </a:r>
          </a:p>
          <a:p>
            <a:pPr algn="just">
              <a:lnSpc>
                <a:spcPct val="107000"/>
              </a:lnSpc>
            </a:pPr>
            <a:r>
              <a:rPr lang="es-SV" sz="1500" dirty="0">
                <a:latin typeface="+mj-lt"/>
                <a:ea typeface="Calibri" panose="020F0502020204030204" pitchFamily="34" charset="0"/>
                <a:cs typeface="Times New Roman" panose="02020603050405020304" pitchFamily="18" charset="0"/>
              </a:rPr>
              <a:t>Gerencia de Defensoria Regional de Oriente: </a:t>
            </a:r>
            <a:r>
              <a:rPr lang="es-SV" sz="1500" b="1" dirty="0">
                <a:latin typeface="+mj-lt"/>
              </a:rPr>
              <a:t>Karen Isabel Rodriguez Reyes.</a:t>
            </a:r>
            <a:endParaRPr lang="es-SV" sz="1500" b="1" dirty="0">
              <a:latin typeface="+mj-lt"/>
              <a:ea typeface="Calibri" panose="020F0502020204030204" pitchFamily="34" charset="0"/>
              <a:cs typeface="Times New Roman" panose="02020603050405020304" pitchFamily="18" charset="0"/>
            </a:endParaRPr>
          </a:p>
          <a:p>
            <a:pPr algn="just">
              <a:lnSpc>
                <a:spcPct val="107000"/>
              </a:lnSpc>
            </a:pPr>
            <a:r>
              <a:rPr lang="es-SV" sz="1500" dirty="0">
                <a:latin typeface="+mj-lt"/>
                <a:ea typeface="Calibri" panose="020F0502020204030204" pitchFamily="34" charset="0"/>
                <a:cs typeface="Times New Roman" panose="02020603050405020304" pitchFamily="18" charset="0"/>
              </a:rPr>
              <a:t>Gerencia de Atención Descentralizada : </a:t>
            </a:r>
            <a:r>
              <a:rPr lang="es-SV" sz="1500" b="1" dirty="0">
                <a:latin typeface="+mj-lt"/>
                <a:ea typeface="Calibri" panose="020F0502020204030204" pitchFamily="34" charset="0"/>
                <a:cs typeface="Times New Roman" panose="02020603050405020304" pitchFamily="18" charset="0"/>
              </a:rPr>
              <a:t>Julio Humberto Aquino Castillo.</a:t>
            </a:r>
          </a:p>
        </p:txBody>
      </p:sp>
      <p:sp>
        <p:nvSpPr>
          <p:cNvPr id="9" name="Rectángulo 8"/>
          <p:cNvSpPr/>
          <p:nvPr/>
        </p:nvSpPr>
        <p:spPr>
          <a:xfrm>
            <a:off x="1652921" y="1319403"/>
            <a:ext cx="9358515" cy="5223065"/>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0" name="Rectángulo redondeado 9"/>
          <p:cNvSpPr/>
          <p:nvPr/>
        </p:nvSpPr>
        <p:spPr>
          <a:xfrm>
            <a:off x="9716907" y="4713240"/>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9155301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1"/>
          <p:cNvSpPr txBox="1">
            <a:spLocks/>
          </p:cNvSpPr>
          <p:nvPr/>
        </p:nvSpPr>
        <p:spPr>
          <a:xfrm>
            <a:off x="2152650" y="762079"/>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400" b="1" dirty="0">
                <a:solidFill>
                  <a:srgbClr val="0070C0"/>
                </a:solidFill>
              </a:rPr>
              <a:t>DE LA ESTRUCTURA DE DIRECCIÓN Y ADMINISTRACIÓN</a:t>
            </a:r>
          </a:p>
        </p:txBody>
      </p:sp>
      <p:sp>
        <p:nvSpPr>
          <p:cNvPr id="8" name="Rectángulo 7"/>
          <p:cNvSpPr/>
          <p:nvPr/>
        </p:nvSpPr>
        <p:spPr>
          <a:xfrm>
            <a:off x="2344893" y="1377413"/>
            <a:ext cx="7962901" cy="646331"/>
          </a:xfrm>
          <a:prstGeom prst="rect">
            <a:avLst/>
          </a:prstGeom>
        </p:spPr>
        <p:txBody>
          <a:bodyPr wrap="square">
            <a:spAutoFit/>
          </a:bodyPr>
          <a:lstStyle/>
          <a:p>
            <a:pPr algn="just"/>
            <a:r>
              <a:rPr lang="es-SV" sz="1200" dirty="0"/>
              <a:t>La Defensoría, para cumplir con los objetivos y atribuciones que le señalan la Ley y su reglamento, así como el ordenamiento interne legal vigente, cuenta con los siguientes órganos de dirección; a) Presidencia; b) Consejo Consultivo; y c) Tribunal Sancionador.</a:t>
            </a:r>
          </a:p>
        </p:txBody>
      </p:sp>
      <p:sp>
        <p:nvSpPr>
          <p:cNvPr id="9" name="Rectángulo 8"/>
          <p:cNvSpPr/>
          <p:nvPr/>
        </p:nvSpPr>
        <p:spPr>
          <a:xfrm>
            <a:off x="3268818" y="2219419"/>
            <a:ext cx="5010151" cy="1754326"/>
          </a:xfrm>
          <a:prstGeom prst="rect">
            <a:avLst/>
          </a:prstGeom>
        </p:spPr>
        <p:txBody>
          <a:bodyPr wrap="square">
            <a:spAutoFit/>
          </a:bodyPr>
          <a:lstStyle/>
          <a:p>
            <a:r>
              <a:rPr lang="es-SV" sz="1200" dirty="0">
                <a:latin typeface="+mj-lt"/>
              </a:rPr>
              <a:t>La Defensoría cuenta con las siguientes unidades staff de la Presidencia:</a:t>
            </a:r>
          </a:p>
          <a:p>
            <a:r>
              <a:rPr lang="es-SV" sz="1200" dirty="0">
                <a:latin typeface="+mj-lt"/>
              </a:rPr>
              <a:t>a) Asesoría;</a:t>
            </a:r>
          </a:p>
          <a:p>
            <a:r>
              <a:rPr lang="es-SV" sz="1200" dirty="0">
                <a:latin typeface="+mj-lt"/>
              </a:rPr>
              <a:t>b) Unidad de Auditoría Interna;</a:t>
            </a:r>
          </a:p>
          <a:p>
            <a:r>
              <a:rPr lang="es-SV" sz="1200" dirty="0">
                <a:latin typeface="+mj-lt"/>
              </a:rPr>
              <a:t>c) Unidad Financiera Institucional;</a:t>
            </a:r>
          </a:p>
          <a:p>
            <a:r>
              <a:rPr lang="es-SV" sz="1200" dirty="0">
                <a:latin typeface="+mj-lt"/>
              </a:rPr>
              <a:t>d) Unidad de Acceso a la Información Pública y Transparencia;</a:t>
            </a:r>
          </a:p>
          <a:p>
            <a:r>
              <a:rPr lang="es-SV" sz="1200" dirty="0">
                <a:latin typeface="+mj-lt"/>
              </a:rPr>
              <a:t>e) Unidad de Planificación y Calidad;</a:t>
            </a:r>
          </a:p>
          <a:p>
            <a:r>
              <a:rPr lang="es-SV" sz="1200" dirty="0">
                <a:latin typeface="+mj-lt"/>
              </a:rPr>
              <a:t>g) Unidad de Comunicaciones.</a:t>
            </a:r>
          </a:p>
          <a:p>
            <a:r>
              <a:rPr lang="es-SV" sz="1200" dirty="0">
                <a:latin typeface="+mj-lt"/>
              </a:rPr>
              <a:t>h) Unidad de Análisis de Consumo y Mercados.</a:t>
            </a:r>
          </a:p>
          <a:p>
            <a:r>
              <a:rPr lang="es-SV" sz="1200" dirty="0">
                <a:latin typeface="+mj-lt"/>
              </a:rPr>
              <a:t>i) Unidad de Cooperación y Relaciones Interinstitucional.</a:t>
            </a:r>
          </a:p>
        </p:txBody>
      </p:sp>
      <p:sp>
        <p:nvSpPr>
          <p:cNvPr id="10" name="Rectángulo 9"/>
          <p:cNvSpPr/>
          <p:nvPr/>
        </p:nvSpPr>
        <p:spPr>
          <a:xfrm>
            <a:off x="3268818" y="3984754"/>
            <a:ext cx="4572000" cy="1384995"/>
          </a:xfrm>
          <a:prstGeom prst="rect">
            <a:avLst/>
          </a:prstGeom>
        </p:spPr>
        <p:txBody>
          <a:bodyPr>
            <a:spAutoFit/>
          </a:bodyPr>
          <a:lstStyle/>
          <a:p>
            <a:r>
              <a:rPr lang="es-SV" sz="1200" dirty="0">
                <a:latin typeface="+mj-lt"/>
              </a:rPr>
              <a:t>Asimismo, La Defensoría contará con las siguientes direcciones:</a:t>
            </a:r>
          </a:p>
          <a:p>
            <a:r>
              <a:rPr lang="es-SV" sz="1200" dirty="0">
                <a:latin typeface="+mj-lt"/>
              </a:rPr>
              <a:t>a) Dirección de Vigilancia de Mercado;</a:t>
            </a:r>
          </a:p>
          <a:p>
            <a:r>
              <a:rPr lang="es-SV" sz="1200" dirty="0">
                <a:latin typeface="+mj-lt"/>
              </a:rPr>
              <a:t>b) Dirección de Ciudadanía y Consumo;</a:t>
            </a:r>
          </a:p>
          <a:p>
            <a:r>
              <a:rPr lang="es-SV" sz="1200" dirty="0">
                <a:latin typeface="+mj-lt"/>
              </a:rPr>
              <a:t>c) Dirección Jurídica;</a:t>
            </a:r>
          </a:p>
          <a:p>
            <a:r>
              <a:rPr lang="es-SV" sz="1200" dirty="0">
                <a:latin typeface="+mj-lt"/>
              </a:rPr>
              <a:t>d) Dirección de Administración;</a:t>
            </a:r>
          </a:p>
          <a:p>
            <a:r>
              <a:rPr lang="es-SV" sz="1200" dirty="0">
                <a:latin typeface="+mj-lt"/>
              </a:rPr>
              <a:t>e) Dirección del Centro de Solución de Controversias; y,</a:t>
            </a:r>
          </a:p>
          <a:p>
            <a:r>
              <a:rPr lang="es-SV" sz="1200" dirty="0">
                <a:latin typeface="+mj-lt"/>
              </a:rPr>
              <a:t>f) Dirección de Descentralización.</a:t>
            </a:r>
          </a:p>
        </p:txBody>
      </p:sp>
      <p:sp>
        <p:nvSpPr>
          <p:cNvPr id="11" name="Rectángulo 10"/>
          <p:cNvSpPr/>
          <p:nvPr/>
        </p:nvSpPr>
        <p:spPr>
          <a:xfrm>
            <a:off x="2611592" y="5795840"/>
            <a:ext cx="6324601" cy="461665"/>
          </a:xfrm>
          <a:prstGeom prst="rect">
            <a:avLst/>
          </a:prstGeom>
        </p:spPr>
        <p:txBody>
          <a:bodyPr wrap="square">
            <a:spAutoFit/>
          </a:bodyPr>
          <a:lstStyle/>
          <a:p>
            <a:r>
              <a:rPr lang="es-SV" sz="1200" dirty="0">
                <a:latin typeface="+mj-lt"/>
              </a:rPr>
              <a:t>Cada dirección contara con gerencias y unidades constituidas según sus propias especialidades, cuyas funciones estarán determinadas en el respectivo Manual de  Organización y Funciones.</a:t>
            </a:r>
          </a:p>
        </p:txBody>
      </p:sp>
      <p:grpSp>
        <p:nvGrpSpPr>
          <p:cNvPr id="12" name="Agrupar 1"/>
          <p:cNvGrpSpPr/>
          <p:nvPr/>
        </p:nvGrpSpPr>
        <p:grpSpPr>
          <a:xfrm>
            <a:off x="153754" y="193138"/>
            <a:ext cx="1922964" cy="1146266"/>
            <a:chOff x="35496" y="51470"/>
            <a:chExt cx="1728192" cy="936104"/>
          </a:xfrm>
        </p:grpSpPr>
        <p:grpSp>
          <p:nvGrpSpPr>
            <p:cNvPr id="13" name="Agrupar 3"/>
            <p:cNvGrpSpPr/>
            <p:nvPr/>
          </p:nvGrpSpPr>
          <p:grpSpPr>
            <a:xfrm>
              <a:off x="35496" y="51470"/>
              <a:ext cx="1728192" cy="929258"/>
              <a:chOff x="529241" y="1294178"/>
              <a:chExt cx="3296226" cy="1708593"/>
            </a:xfrm>
          </p:grpSpPr>
          <p:pic>
            <p:nvPicPr>
              <p:cNvPr id="15" name="Imagen 1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16" name="Imagen 1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14" name="Conector recto 1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18" name="Rectángulo redondeado 17"/>
          <p:cNvSpPr/>
          <p:nvPr/>
        </p:nvSpPr>
        <p:spPr>
          <a:xfrm>
            <a:off x="9574638" y="4727777"/>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5436110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Agrupar 1"/>
          <p:cNvGrpSpPr/>
          <p:nvPr/>
        </p:nvGrpSpPr>
        <p:grpSpPr>
          <a:xfrm>
            <a:off x="153754" y="193138"/>
            <a:ext cx="1922964" cy="1146266"/>
            <a:chOff x="35496" y="51470"/>
            <a:chExt cx="1728192" cy="936104"/>
          </a:xfrm>
        </p:grpSpPr>
        <p:grpSp>
          <p:nvGrpSpPr>
            <p:cNvPr id="8" name="Agrupar 3"/>
            <p:cNvGrpSpPr/>
            <p:nvPr/>
          </p:nvGrpSpPr>
          <p:grpSpPr>
            <a:xfrm>
              <a:off x="35496" y="51470"/>
              <a:ext cx="1728192" cy="929258"/>
              <a:chOff x="529241" y="1294178"/>
              <a:chExt cx="3296226" cy="1708593"/>
            </a:xfrm>
          </p:grpSpPr>
          <p:pic>
            <p:nvPicPr>
              <p:cNvPr id="10" name="Imagen 9"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11" name="Imagen 10"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9" name="Conector recto 8"/>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12" name="Título 1"/>
          <p:cNvSpPr txBox="1">
            <a:spLocks/>
          </p:cNvSpPr>
          <p:nvPr/>
        </p:nvSpPr>
        <p:spPr>
          <a:xfrm>
            <a:off x="2745213" y="614857"/>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Presidencia de la Defensoría del Consumidor</a:t>
            </a:r>
          </a:p>
        </p:txBody>
      </p:sp>
      <p:sp>
        <p:nvSpPr>
          <p:cNvPr id="13" name="Rectángulo 12"/>
          <p:cNvSpPr/>
          <p:nvPr/>
        </p:nvSpPr>
        <p:spPr>
          <a:xfrm>
            <a:off x="3008501" y="1506178"/>
            <a:ext cx="6999514" cy="4253656"/>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dirty="0"/>
          </a:p>
        </p:txBody>
      </p:sp>
      <p:sp>
        <p:nvSpPr>
          <p:cNvPr id="14" name="Rectángulo 13"/>
          <p:cNvSpPr/>
          <p:nvPr/>
        </p:nvSpPr>
        <p:spPr>
          <a:xfrm>
            <a:off x="3286086" y="1920468"/>
            <a:ext cx="6444343" cy="3042821"/>
          </a:xfrm>
          <a:prstGeom prst="rect">
            <a:avLst/>
          </a:prstGeom>
        </p:spPr>
        <p:txBody>
          <a:bodyPr wrap="square">
            <a:spAutoFit/>
          </a:bodyPr>
          <a:lstStyle/>
          <a:p>
            <a:pPr algn="just">
              <a:lnSpc>
                <a:spcPct val="107000"/>
              </a:lnSpc>
              <a:spcAft>
                <a:spcPts val="0"/>
              </a:spcAft>
            </a:pPr>
            <a:r>
              <a:rPr lang="es-SV" dirty="0">
                <a:latin typeface="Calibri Light" panose="020F0302020204030204" pitchFamily="34" charset="0"/>
                <a:ea typeface="Calibri" panose="020F0502020204030204" pitchFamily="34" charset="0"/>
                <a:cs typeface="Times New Roman" panose="02020603050405020304" pitchFamily="18" charset="0"/>
              </a:rPr>
              <a:t>El(la) Presidente(a) es la máxima autoridad de la institución. Le corresponde la titularidad de las competencias de La Defensoría, excepto la sancionadora en materia de consumo, y ejercerá todas las atribuciones que le otorgan la Le y su reglamento.</a:t>
            </a:r>
          </a:p>
          <a:p>
            <a:pPr algn="just">
              <a:lnSpc>
                <a:spcPct val="107000"/>
              </a:lnSpc>
              <a:spcAft>
                <a:spcPts val="0"/>
              </a:spcAft>
            </a:pPr>
            <a:endParaRPr lang="es-US" dirty="0">
              <a:latin typeface="Calibri Light" panose="020F03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Calibri Light" panose="020F0302020204030204" pitchFamily="34" charset="0"/>
              <a:ea typeface="Calibri" panose="020F0502020204030204" pitchFamily="34" charset="0"/>
              <a:cs typeface="Times New Roman" panose="02020603050405020304" pitchFamily="18" charset="0"/>
            </a:endParaRPr>
          </a:p>
          <a:p>
            <a:pPr algn="just">
              <a:lnSpc>
                <a:spcPct val="107000"/>
              </a:lnSpc>
              <a:defRPr/>
            </a:pPr>
            <a:r>
              <a:rPr lang="es-SV" b="1" dirty="0">
                <a:latin typeface="Calibri Light" panose="020F0302020204030204" pitchFamily="34" charset="0"/>
                <a:ea typeface="Calibri" panose="020F0502020204030204" pitchFamily="34" charset="0"/>
                <a:cs typeface="Times New Roman" panose="02020603050405020304" pitchFamily="18" charset="0"/>
              </a:rPr>
              <a:t>Presidencia de la Defensoría:  Ricardo Arturo Salazar Villalta</a:t>
            </a:r>
          </a:p>
          <a:p>
            <a:pPr algn="just">
              <a:lnSpc>
                <a:spcPct val="107000"/>
              </a:lnSpc>
              <a:defRPr/>
            </a:pPr>
            <a:r>
              <a:rPr lang="es-SV" dirty="0">
                <a:latin typeface="Calibri Light" panose="020F0302020204030204" pitchFamily="34" charset="0"/>
                <a:ea typeface="Calibri" panose="020F0502020204030204" pitchFamily="34" charset="0"/>
                <a:cs typeface="Times New Roman" panose="02020603050405020304" pitchFamily="18" charset="0"/>
              </a:rPr>
              <a:t>Número de personas que la integran: 7.</a:t>
            </a:r>
          </a:p>
          <a:p>
            <a:pPr algn="just">
              <a:lnSpc>
                <a:spcPct val="107000"/>
              </a:lnSpc>
              <a:defRPr/>
            </a:pPr>
            <a:r>
              <a:rPr lang="es-SV" dirty="0">
                <a:latin typeface="Calibri Light" panose="020F0302020204030204" pitchFamily="34" charset="0"/>
                <a:ea typeface="Calibri" panose="020F0502020204030204" pitchFamily="34" charset="0"/>
                <a:cs typeface="Times New Roman" panose="02020603050405020304" pitchFamily="18" charset="0"/>
              </a:rPr>
              <a:t>Mujeres: 2.</a:t>
            </a:r>
          </a:p>
          <a:p>
            <a:pPr algn="just">
              <a:lnSpc>
                <a:spcPct val="107000"/>
              </a:lnSpc>
              <a:defRPr/>
            </a:pPr>
            <a:r>
              <a:rPr lang="es-SV" dirty="0">
                <a:latin typeface="Calibri Light" panose="020F0302020204030204" pitchFamily="34" charset="0"/>
                <a:ea typeface="Calibri" panose="020F0502020204030204" pitchFamily="34" charset="0"/>
                <a:cs typeface="Times New Roman" panose="02020603050405020304" pitchFamily="18" charset="0"/>
              </a:rPr>
              <a:t>Hombres: 5.</a:t>
            </a:r>
          </a:p>
        </p:txBody>
      </p:sp>
      <p:sp>
        <p:nvSpPr>
          <p:cNvPr id="15" name="Rectángulo redondeado 14"/>
          <p:cNvSpPr/>
          <p:nvPr/>
        </p:nvSpPr>
        <p:spPr>
          <a:xfrm>
            <a:off x="8848311" y="5377579"/>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27728801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Rectángulo 6"/>
          <p:cNvSpPr/>
          <p:nvPr/>
        </p:nvSpPr>
        <p:spPr>
          <a:xfrm>
            <a:off x="5095021" y="392747"/>
            <a:ext cx="3020250" cy="523220"/>
          </a:xfrm>
          <a:prstGeom prst="rect">
            <a:avLst/>
          </a:prstGeom>
        </p:spPr>
        <p:txBody>
          <a:bodyPr wrap="none">
            <a:spAutoFit/>
          </a:bodyPr>
          <a:lstStyle/>
          <a:p>
            <a:r>
              <a:rPr lang="es-SV" sz="2800" b="1" dirty="0">
                <a:solidFill>
                  <a:srgbClr val="0070C0"/>
                </a:solidFill>
              </a:rPr>
              <a:t>Consejo Consultivo</a:t>
            </a:r>
            <a:endParaRPr lang="es-SV" sz="2800" dirty="0"/>
          </a:p>
        </p:txBody>
      </p:sp>
      <p:sp>
        <p:nvSpPr>
          <p:cNvPr id="8" name="Rectángulo 7"/>
          <p:cNvSpPr/>
          <p:nvPr/>
        </p:nvSpPr>
        <p:spPr>
          <a:xfrm>
            <a:off x="2552028" y="1331021"/>
            <a:ext cx="8326755" cy="5077777"/>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9" name="Rectángulo 8"/>
          <p:cNvSpPr/>
          <p:nvPr/>
        </p:nvSpPr>
        <p:spPr>
          <a:xfrm>
            <a:off x="2627506" y="1366729"/>
            <a:ext cx="7955280" cy="4855496"/>
          </a:xfrm>
          <a:prstGeom prst="rect">
            <a:avLst/>
          </a:prstGeom>
        </p:spPr>
        <p:txBody>
          <a:bodyPr wrap="square">
            <a:spAutoFit/>
          </a:bodyPr>
          <a:lstStyle/>
          <a:p>
            <a:pPr algn="just">
              <a:lnSpc>
                <a:spcPct val="107000"/>
              </a:lnSpc>
              <a:spcAft>
                <a:spcPts val="0"/>
              </a:spcAft>
            </a:pPr>
            <a:r>
              <a:rPr lang="es-SV" sz="1700" dirty="0">
                <a:latin typeface="+mj-lt"/>
                <a:ea typeface="Calibri" panose="020F0502020204030204" pitchFamily="34" charset="0"/>
                <a:cs typeface="Times New Roman" panose="02020603050405020304" pitchFamily="18" charset="0"/>
              </a:rPr>
              <a:t>El Consejo Consultivo es un órgano técnico asesor del (de la) Presidente(a), y ejercerá todas las atribuciones que señala la Ley y su Reglamento.</a:t>
            </a:r>
          </a:p>
          <a:p>
            <a:pPr algn="just">
              <a:lnSpc>
                <a:spcPct val="107000"/>
              </a:lnSpc>
              <a:spcAft>
                <a:spcPts val="0"/>
              </a:spcAft>
            </a:pPr>
            <a:endParaRPr lang="es-SV" sz="17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700" dirty="0">
                <a:latin typeface="+mj-lt"/>
                <a:ea typeface="Calibri" panose="020F0502020204030204" pitchFamily="34" charset="0"/>
                <a:cs typeface="Times New Roman" panose="02020603050405020304" pitchFamily="18" charset="0"/>
              </a:rPr>
              <a:t>El Consejo Consultivo está integrado por el(la) Superintendente de Competencia o quien lo sustituya legalmente; el(la) Director(a) Ejecutivo del Consejo Nacional de Ciencia y Tecnología, CONACYT, o quien lo sustituya legalmente; un(a) representante seleccionado de una terna que para este efecto presenten la Universidad de El Salvador y las universidades acreditadas del país; un(a) representante seleccionado de una terna que para este efecto presente la gremial con máxima representación de la empresa privada; y un(a) representante de las asociaciones de consumidores, debidamente acreditadas, seleccionado de una terna que para este efecto</a:t>
            </a:r>
          </a:p>
          <a:p>
            <a:pPr algn="just">
              <a:lnSpc>
                <a:spcPct val="107000"/>
              </a:lnSpc>
              <a:spcAft>
                <a:spcPts val="0"/>
              </a:spcAft>
            </a:pPr>
            <a:r>
              <a:rPr lang="es-SV" sz="1700" dirty="0">
                <a:latin typeface="+mj-lt"/>
                <a:ea typeface="Calibri" panose="020F0502020204030204" pitchFamily="34" charset="0"/>
                <a:cs typeface="Times New Roman" panose="02020603050405020304" pitchFamily="18" charset="0"/>
              </a:rPr>
              <a:t>se presente.</a:t>
            </a:r>
          </a:p>
          <a:p>
            <a:pPr algn="just">
              <a:lnSpc>
                <a:spcPct val="107000"/>
              </a:lnSpc>
              <a:spcAft>
                <a:spcPts val="0"/>
              </a:spcAft>
            </a:pPr>
            <a:endParaRPr lang="es-SV" sz="1700" dirty="0">
              <a:latin typeface="+mj-lt"/>
              <a:ea typeface="Calibri" panose="020F0502020204030204" pitchFamily="34" charset="0"/>
              <a:cs typeface="Times New Roman" panose="02020603050405020304" pitchFamily="18" charset="0"/>
            </a:endParaRPr>
          </a:p>
          <a:p>
            <a:pPr algn="just">
              <a:lnSpc>
                <a:spcPct val="107000"/>
              </a:lnSpc>
            </a:pPr>
            <a:r>
              <a:rPr lang="es-SV" sz="1700" b="1" dirty="0">
                <a:latin typeface="+mj-lt"/>
                <a:ea typeface="Calibri" panose="020F0502020204030204" pitchFamily="34" charset="0"/>
                <a:cs typeface="Times New Roman" panose="02020603050405020304" pitchFamily="18" charset="0"/>
              </a:rPr>
              <a:t>Presidente del Consejo Consultivo: </a:t>
            </a:r>
            <a:r>
              <a:rPr lang="es-SV" sz="1700" b="1" dirty="0">
                <a:ea typeface="Calibri" panose="020F0502020204030204" pitchFamily="34" charset="0"/>
                <a:cs typeface="Times New Roman" panose="02020603050405020304" pitchFamily="18" charset="0"/>
              </a:rPr>
              <a:t> </a:t>
            </a:r>
            <a:r>
              <a:rPr lang="es-SV" sz="1700" b="1" dirty="0">
                <a:latin typeface="+mj-lt"/>
                <a:ea typeface="Calibri" panose="020F0502020204030204" pitchFamily="34" charset="0"/>
                <a:cs typeface="Times New Roman" panose="02020603050405020304" pitchFamily="18" charset="0"/>
              </a:rPr>
              <a:t>Gerardo Daniel Henríquez Angulo.</a:t>
            </a:r>
          </a:p>
          <a:p>
            <a:pPr algn="just">
              <a:lnSpc>
                <a:spcPct val="107000"/>
              </a:lnSpc>
              <a:spcAft>
                <a:spcPts val="0"/>
              </a:spcAft>
            </a:pPr>
            <a:r>
              <a:rPr lang="es-SV" dirty="0">
                <a:latin typeface="Calibri Light" panose="020F0302020204030204" pitchFamily="34" charset="0"/>
                <a:ea typeface="Calibri" panose="020F0502020204030204" pitchFamily="34" charset="0"/>
                <a:cs typeface="Times New Roman" panose="02020603050405020304" pitchFamily="18" charset="0"/>
              </a:rPr>
              <a:t>Número de personas que lo integran: 7.</a:t>
            </a:r>
            <a:endParaRPr lang="es-SV" sz="17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700" dirty="0">
                <a:latin typeface="+mj-lt"/>
                <a:ea typeface="Calibri" panose="020F0502020204030204" pitchFamily="34" charset="0"/>
                <a:cs typeface="Times New Roman" panose="02020603050405020304" pitchFamily="18" charset="0"/>
              </a:rPr>
              <a:t>Mujeres: 1.</a:t>
            </a:r>
          </a:p>
          <a:p>
            <a:pPr algn="just">
              <a:lnSpc>
                <a:spcPct val="107000"/>
              </a:lnSpc>
              <a:spcAft>
                <a:spcPts val="0"/>
              </a:spcAft>
            </a:pPr>
            <a:r>
              <a:rPr lang="es-SV" sz="1700" dirty="0">
                <a:latin typeface="+mj-lt"/>
                <a:ea typeface="Calibri" panose="020F0502020204030204" pitchFamily="34" charset="0"/>
                <a:cs typeface="Times New Roman" panose="02020603050405020304" pitchFamily="18" charset="0"/>
              </a:rPr>
              <a:t>Hombres 5.</a:t>
            </a:r>
          </a:p>
        </p:txBody>
      </p:sp>
      <p:sp>
        <p:nvSpPr>
          <p:cNvPr id="12" name="Rectángulo redondeado 11"/>
          <p:cNvSpPr/>
          <p:nvPr/>
        </p:nvSpPr>
        <p:spPr>
          <a:xfrm>
            <a:off x="9775628" y="6123742"/>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40828813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ángulo 7"/>
          <p:cNvSpPr/>
          <p:nvPr/>
        </p:nvSpPr>
        <p:spPr>
          <a:xfrm>
            <a:off x="1018188" y="1317385"/>
            <a:ext cx="10482646" cy="5317828"/>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539149" y="443739"/>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Tribunal Sancionador</a:t>
            </a:r>
          </a:p>
        </p:txBody>
      </p:sp>
      <p:sp>
        <p:nvSpPr>
          <p:cNvPr id="9" name="Rectángulo 8"/>
          <p:cNvSpPr/>
          <p:nvPr/>
        </p:nvSpPr>
        <p:spPr>
          <a:xfrm>
            <a:off x="1018187" y="1339404"/>
            <a:ext cx="9929611" cy="5295809"/>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El Tribunal Sancionador, de conformidad con la Ley, es el órgano de La Defensoría encargado de ejercer la potestad sancionadora en materia de protección del consumidor, funcionará de manera permanente y estará integrado por tres miembros.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El Tribunal de conformidad con la Ley…”estará integrado por tres miembros, uno de los cuales ocupará el cargo de Presidente del mismo y otros dos ocuparan los cargos primero y segundo vocal. Habrá igual número de suplentes que serán nombrados en la misma forma que los propietarios. Además actuará con un(a) Secretario(a), un(a) Especialista de estudios jurídicos, calidad y mejora regulatoria, un(a) Jefe(a) de Procuración, un(a) o más Jefes(as) jurídicos, uno o más notificadores y los colaboradores jurídicos y personal técnico y administrativo que sea necesario para el cumplimiento de sus atribuciones.</a:t>
            </a:r>
          </a:p>
          <a:p>
            <a:pPr algn="just">
              <a:lnSpc>
                <a:spcPct val="107000"/>
              </a:lnSpc>
              <a:spcAft>
                <a:spcPts val="0"/>
              </a:spcAft>
            </a:pPr>
            <a:endParaRPr lang="es-SV" sz="10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Presidencia Tribunal Sancionador: José Leoisick Castro.</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28.</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15.</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13.</a:t>
            </a:r>
          </a:p>
          <a:p>
            <a:pPr marL="285750" indent="-285750" algn="just">
              <a:lnSpc>
                <a:spcPct val="107000"/>
              </a:lnSpc>
              <a:spcAft>
                <a:spcPts val="0"/>
              </a:spcAft>
              <a:buFont typeface="Arial" panose="020B0604020202020204" pitchFamily="34" charset="0"/>
              <a:buChar char="•"/>
            </a:pPr>
            <a:r>
              <a:rPr lang="es-SV" sz="1600" dirty="0">
                <a:latin typeface="+mj-lt"/>
                <a:ea typeface="Calibri" panose="020F0502020204030204" pitchFamily="34" charset="0"/>
                <a:cs typeface="Times New Roman" panose="02020603050405020304" pitchFamily="18" charset="0"/>
              </a:rPr>
              <a:t>Secretaría del Tribunal Sancionador: </a:t>
            </a:r>
            <a:r>
              <a:rPr lang="pt-BR" sz="1600" b="1" dirty="0">
                <a:latin typeface="+mj-lt"/>
                <a:ea typeface="Calibri" panose="020F0502020204030204" pitchFamily="34" charset="0"/>
                <a:cs typeface="Times New Roman" panose="02020603050405020304" pitchFamily="18" charset="0"/>
              </a:rPr>
              <a:t>Luis Roberto Fernández </a:t>
            </a:r>
            <a:r>
              <a:rPr lang="pt-BR" sz="1600" b="1" dirty="0" err="1">
                <a:latin typeface="+mj-lt"/>
                <a:ea typeface="Calibri" panose="020F0502020204030204" pitchFamily="34" charset="0"/>
                <a:cs typeface="Times New Roman" panose="02020603050405020304" pitchFamily="18" charset="0"/>
              </a:rPr>
              <a:t>Meléndez</a:t>
            </a:r>
            <a:r>
              <a:rPr lang="pt-BR" sz="1600" b="1" dirty="0">
                <a:latin typeface="+mj-lt"/>
                <a:ea typeface="Calibri" panose="020F0502020204030204" pitchFamily="34" charset="0"/>
                <a:cs typeface="Times New Roman" panose="02020603050405020304" pitchFamily="18" charset="0"/>
              </a:rPr>
              <a:t>. </a:t>
            </a:r>
            <a:endParaRPr lang="es-SV" sz="1600" b="1" dirty="0">
              <a:latin typeface="+mj-lt"/>
              <a:ea typeface="Calibri" panose="020F0502020204030204" pitchFamily="34" charset="0"/>
              <a:cs typeface="Times New Roman" panose="02020603050405020304" pitchFamily="18" charset="0"/>
            </a:endParaRPr>
          </a:p>
          <a:p>
            <a:pPr marL="285750" indent="-285750" algn="just">
              <a:lnSpc>
                <a:spcPct val="107000"/>
              </a:lnSpc>
              <a:buFont typeface="Arial" panose="020B0604020202020204" pitchFamily="34" charset="0"/>
              <a:buChar char="•"/>
            </a:pPr>
            <a:r>
              <a:rPr lang="es-SV" sz="1600" dirty="0">
                <a:latin typeface="+mj-lt"/>
                <a:ea typeface="Calibri" panose="020F0502020204030204" pitchFamily="34" charset="0"/>
                <a:cs typeface="Times New Roman" panose="02020603050405020304" pitchFamily="18" charset="0"/>
              </a:rPr>
              <a:t>Unidad de estudios jurídicos, calidad y mejora regulatoria: </a:t>
            </a:r>
            <a:r>
              <a:rPr lang="es-SV" sz="1600" b="1" dirty="0">
                <a:latin typeface="+mj-lt"/>
                <a:ea typeface="Calibri" panose="020F0502020204030204" pitchFamily="34" charset="0"/>
                <a:cs typeface="Times New Roman" panose="02020603050405020304" pitchFamily="18" charset="0"/>
              </a:rPr>
              <a:t>Susana Carolina Hernández Melgar.</a:t>
            </a:r>
          </a:p>
          <a:p>
            <a:pPr marL="285750" indent="-285750" algn="just">
              <a:lnSpc>
                <a:spcPct val="107000"/>
              </a:lnSpc>
              <a:buFont typeface="Arial" panose="020B0604020202020204" pitchFamily="34" charset="0"/>
              <a:buChar char="•"/>
            </a:pPr>
            <a:r>
              <a:rPr lang="es-SV" sz="1600" dirty="0">
                <a:latin typeface="+mj-lt"/>
                <a:ea typeface="Calibri" panose="020F0502020204030204" pitchFamily="34" charset="0"/>
                <a:cs typeface="Times New Roman" panose="02020603050405020304" pitchFamily="18" charset="0"/>
              </a:rPr>
              <a:t>Unidad de Procuración del Tribunal Sancionador: </a:t>
            </a:r>
            <a:r>
              <a:rPr lang="es-SV" sz="1600" b="1" dirty="0">
                <a:latin typeface="+mj-lt"/>
                <a:ea typeface="Calibri" panose="020F0502020204030204" pitchFamily="34" charset="0"/>
                <a:cs typeface="Times New Roman" panose="02020603050405020304" pitchFamily="18" charset="0"/>
              </a:rPr>
              <a:t>Roxana Jannet Córdova (interina ad-honorem)</a:t>
            </a:r>
          </a:p>
          <a:p>
            <a:pPr marL="285750" indent="-285750" algn="just">
              <a:lnSpc>
                <a:spcPct val="107000"/>
              </a:lnSpc>
              <a:buFont typeface="Arial" panose="020B0604020202020204" pitchFamily="34" charset="0"/>
              <a:buChar char="•"/>
            </a:pPr>
            <a:r>
              <a:rPr lang="es-SV" sz="1600" dirty="0">
                <a:latin typeface="+mj-lt"/>
                <a:ea typeface="Calibri" panose="020F0502020204030204" pitchFamily="34" charset="0"/>
                <a:cs typeface="Times New Roman" panose="02020603050405020304" pitchFamily="18" charset="0"/>
              </a:rPr>
              <a:t>Unidad Jurídica del Tribunal Sancionador: </a:t>
            </a:r>
            <a:r>
              <a:rPr lang="es-SV" sz="1600" b="1" dirty="0">
                <a:latin typeface="+mj-lt"/>
                <a:ea typeface="Calibri" panose="020F0502020204030204" pitchFamily="34" charset="0"/>
                <a:cs typeface="Times New Roman" panose="02020603050405020304" pitchFamily="18" charset="0"/>
              </a:rPr>
              <a:t>Rene Mauricio Paredes.     </a:t>
            </a:r>
          </a:p>
          <a:p>
            <a:pPr algn="just">
              <a:lnSpc>
                <a:spcPct val="107000"/>
              </a:lnSpc>
            </a:pPr>
            <a:r>
              <a:rPr lang="es-SV" sz="1600" b="1" dirty="0">
                <a:latin typeface="+mj-lt"/>
                <a:ea typeface="Calibri" panose="020F0502020204030204" pitchFamily="34" charset="0"/>
                <a:cs typeface="Times New Roman" panose="02020603050405020304" pitchFamily="18" charset="0"/>
              </a:rPr>
              <a:t>                                   			Yoselin  Mejía de Sibrian.                 </a:t>
            </a:r>
          </a:p>
          <a:p>
            <a:pPr algn="just">
              <a:lnSpc>
                <a:spcPct val="107000"/>
              </a:lnSpc>
            </a:pPr>
            <a:r>
              <a:rPr lang="es-SV" sz="1600" b="1" dirty="0">
                <a:latin typeface="+mj-lt"/>
                <a:ea typeface="Calibri" panose="020F0502020204030204" pitchFamily="34" charset="0"/>
                <a:cs typeface="Times New Roman" panose="02020603050405020304" pitchFamily="18" charset="0"/>
              </a:rPr>
              <a:t>                         			Mirna Iveth Pérez Cáceres.</a:t>
            </a:r>
          </a:p>
        </p:txBody>
      </p:sp>
      <p:sp>
        <p:nvSpPr>
          <p:cNvPr id="10" name="Rectángulo redondeado 9"/>
          <p:cNvSpPr/>
          <p:nvPr/>
        </p:nvSpPr>
        <p:spPr>
          <a:xfrm>
            <a:off x="10167041" y="6221727"/>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15704972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8" name="Rectángulo 7"/>
          <p:cNvSpPr/>
          <p:nvPr/>
        </p:nvSpPr>
        <p:spPr>
          <a:xfrm>
            <a:off x="2319122" y="1171220"/>
            <a:ext cx="8326755" cy="4924216"/>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9" name="Título 1"/>
          <p:cNvSpPr txBox="1">
            <a:spLocks/>
          </p:cNvSpPr>
          <p:nvPr/>
        </p:nvSpPr>
        <p:spPr>
          <a:xfrm>
            <a:off x="2423239" y="443739"/>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a:solidFill>
                  <a:srgbClr val="0070C0"/>
                </a:solidFill>
              </a:rPr>
              <a:t>Asesoría</a:t>
            </a:r>
            <a:endParaRPr lang="es-SV" sz="2800" b="1" dirty="0">
              <a:solidFill>
                <a:srgbClr val="0070C0"/>
              </a:solidFill>
            </a:endParaRPr>
          </a:p>
        </p:txBody>
      </p:sp>
      <p:sp>
        <p:nvSpPr>
          <p:cNvPr id="10" name="Rectángulo 9"/>
          <p:cNvSpPr/>
          <p:nvPr/>
        </p:nvSpPr>
        <p:spPr>
          <a:xfrm>
            <a:off x="2504859" y="1339404"/>
            <a:ext cx="7955280" cy="5426870"/>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Responsable de proporcionar apoyo al (la) Presidente (a) de la Defensoría del Consumidor, en las áreas estratégicas relacionadas con el quehacer de la institución, correspondiéndole asesorar y dar apoyo al (la) Presidente (a) y a las unidades organizativas de la Defensoría, coordinar la ejecución de proyectos y participar en comisiones de trabajo en representación de la institución, todo ello por requerimiento o delegación del (la) Presidente (a). Le corresponde realizar todas aquellas funciones que le sean expresamente delegadas por el (la) Presidente (a) de la Defensoría. </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Abraham Heriberto Mena.</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1.</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Hombre: 1.</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p:txBody>
      </p:sp>
      <p:sp>
        <p:nvSpPr>
          <p:cNvPr id="11" name="Rectángulo redondeado 10"/>
          <p:cNvSpPr/>
          <p:nvPr/>
        </p:nvSpPr>
        <p:spPr>
          <a:xfrm>
            <a:off x="9402864" y="5745208"/>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24006336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txBox="1">
            <a:spLocks/>
          </p:cNvSpPr>
          <p:nvPr/>
        </p:nvSpPr>
        <p:spPr>
          <a:xfrm>
            <a:off x="2320208" y="550508"/>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Unidad de Auditoría Interna</a:t>
            </a:r>
          </a:p>
        </p:txBody>
      </p:sp>
      <p:sp>
        <p:nvSpPr>
          <p:cNvPr id="10" name="Rectángulo 9"/>
          <p:cNvSpPr/>
          <p:nvPr/>
        </p:nvSpPr>
        <p:spPr>
          <a:xfrm>
            <a:off x="2320208" y="1375212"/>
            <a:ext cx="8326755" cy="4924216"/>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1" name="Rectángulo 10"/>
          <p:cNvSpPr/>
          <p:nvPr/>
        </p:nvSpPr>
        <p:spPr>
          <a:xfrm>
            <a:off x="2505945" y="1519955"/>
            <a:ext cx="7955280" cy="5710089"/>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Tiene como objetivos principales evaluar el grado de cumplimiento y eficacia de los sistemas de operación, administración e información, así como de los procedimientos de control interno incorporados a ellos. Asimismo, le compete determinar la confiabilidad de los registros, a través de exámenes de componentes de los estados financieros; analizar los resultados y eficiencia de las operaciones; y examinar las áreas que integran la Defensoría del Consumidor, con relación al cumplimiento de su responsabilidad, facilitar el análisis, evaluaciones y recomendaciones, que contribuyan al mejoramiento de los controles interno.</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José Moreno Moreno.</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2.</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Mujeres: 1.</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Hombres: 1.</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p:txBody>
      </p:sp>
      <p:sp>
        <p:nvSpPr>
          <p:cNvPr id="12" name="Rectángulo redondeado 11"/>
          <p:cNvSpPr/>
          <p:nvPr/>
        </p:nvSpPr>
        <p:spPr>
          <a:xfrm>
            <a:off x="9403950" y="5925513"/>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12105588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txBox="1">
            <a:spLocks/>
          </p:cNvSpPr>
          <p:nvPr/>
        </p:nvSpPr>
        <p:spPr>
          <a:xfrm>
            <a:off x="2333088" y="465096"/>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a:solidFill>
                  <a:srgbClr val="0070C0"/>
                </a:solidFill>
              </a:rPr>
              <a:t>Unidad de Análisis de Consumo y Mercados</a:t>
            </a:r>
            <a:endParaRPr lang="es-SV" sz="2800" b="1" dirty="0">
              <a:solidFill>
                <a:srgbClr val="0070C0"/>
              </a:solidFill>
            </a:endParaRPr>
          </a:p>
        </p:txBody>
      </p:sp>
      <p:sp>
        <p:nvSpPr>
          <p:cNvPr id="10" name="Rectángulo 9"/>
          <p:cNvSpPr/>
          <p:nvPr/>
        </p:nvSpPr>
        <p:spPr>
          <a:xfrm>
            <a:off x="2518824" y="1369178"/>
            <a:ext cx="7955280" cy="5098255"/>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del estudio e investigación del fenómeno de consumo para la generación de información útil, y para la elaboración de propuestas de política pública que fortalezcan la protección efectiva y eficiente de los derechos e intereses de las personas consumidoras. Además le corresponde desarrollar las funciones siguientes: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a) Administrar y divulgar información institucional que sea socialmente útil en materia de consumo para la protección de las personas consumidoras.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b) Monitorear y difundir información de mercados relevantes: alimentos, fertilizantes, servicios públicos, combustibles, servicios financieros, remesas familiares, entre otros, para coadyuvar ala toma de decisiones de las personas consumidoras.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c) Realizar estudios e investigaciones sobre consumo en temáticas y sectores relevantes para la protección de los derechos e intereses de las personas consumidoras.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d) Analizar las tendencias de indicadores socioeconómicos y de consumo e información de carácter internacional, que incida en la dinámica de los mercados nacionales, anticipando estratégicamente acciones institucionales.</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Diana Carolina Castro Orellana.</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3.</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1.</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2.</a:t>
            </a:r>
          </a:p>
        </p:txBody>
      </p:sp>
      <p:sp>
        <p:nvSpPr>
          <p:cNvPr id="11" name="Rectángulo 10"/>
          <p:cNvSpPr/>
          <p:nvPr/>
        </p:nvSpPr>
        <p:spPr>
          <a:xfrm>
            <a:off x="2333087" y="1272213"/>
            <a:ext cx="8326755" cy="5244498"/>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2" name="Rectángulo redondeado 11"/>
          <p:cNvSpPr/>
          <p:nvPr/>
        </p:nvSpPr>
        <p:spPr>
          <a:xfrm>
            <a:off x="9509698" y="6133202"/>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3144413381"/>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393</TotalTime>
  <Words>2998</Words>
  <Application>Microsoft Office PowerPoint</Application>
  <PresentationFormat>Panorámica</PresentationFormat>
  <Paragraphs>217</Paragraphs>
  <Slides>20</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20</vt:i4>
      </vt:variant>
    </vt:vector>
  </HeadingPairs>
  <TitlesOfParts>
    <vt:vector size="25" baseType="lpstr">
      <vt:lpstr>Arial</vt:lpstr>
      <vt:lpstr>Calibri</vt:lpstr>
      <vt:lpstr>Calibri Light</vt:lpstr>
      <vt:lpstr>Times New Roman</vt:lpstr>
      <vt:lpstr>Tema de Office</vt:lpstr>
      <vt:lpstr>ORGANIGRAMA</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ORGANIGRAMA</dc:title>
  <dc:creator>Astrid J. Navidad Rivera</dc:creator>
  <cp:lastModifiedBy>Vanessa Erika Duke</cp:lastModifiedBy>
  <cp:revision>73</cp:revision>
  <dcterms:created xsi:type="dcterms:W3CDTF">2019-07-25T14:59:52Z</dcterms:created>
  <dcterms:modified xsi:type="dcterms:W3CDTF">2021-07-19T18:15:17Z</dcterms:modified>
</cp:coreProperties>
</file>