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660"/>
  </p:normalViewPr>
  <p:slideViewPr>
    <p:cSldViewPr snapToGrid="0" showGuides="1">
      <p:cViewPr>
        <p:scale>
          <a:sx n="110" d="100"/>
          <a:sy n="110" d="100"/>
        </p:scale>
        <p:origin x="-762" y="78"/>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1/7/2020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1/7/2020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1/7/2020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1/7/2020</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1/7/2020</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1/7/2020</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1/7/2020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1/7/2020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1/7/2020</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smtClean="0"/>
              <a:t>Junio </a:t>
            </a:r>
            <a:r>
              <a:rPr lang="es-SV" dirty="0" smtClean="0"/>
              <a:t>2020</a:t>
            </a:r>
          </a:p>
          <a:p>
            <a:endParaRPr lang="es-SV" dirty="0"/>
          </a:p>
        </p:txBody>
      </p:sp>
    </p:spTree>
    <p:extLst>
      <p:ext uri="{BB962C8B-B14F-4D97-AF65-F5344CB8AC3E}">
        <p14:creationId xmlns:p14="http://schemas.microsoft.com/office/powerpoint/2010/main" val="3082179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a:t>
            </a:r>
            <a:r>
              <a:rPr lang="es-SV" b="1" dirty="0" smtClean="0">
                <a:latin typeface="+mj-lt"/>
                <a:ea typeface="Calibri" panose="020F0502020204030204" pitchFamily="34" charset="0"/>
                <a:cs typeface="Times New Roman" panose="02020603050405020304" pitchFamily="18" charset="0"/>
              </a:rPr>
              <a:t>Rivas.</a:t>
            </a:r>
            <a:endParaRPr lang="es-SV"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r>
              <a:rPr lang="es-SV" dirty="0" smtClean="0">
                <a:latin typeface="+mj-lt"/>
                <a:ea typeface="Calibri" panose="020F0502020204030204" pitchFamily="34" charset="0"/>
                <a:cs typeface="Times New Roman" panose="02020603050405020304" pitchFamily="18" charset="0"/>
              </a:rPr>
              <a:t>.</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a:t>
            </a:r>
            <a:r>
              <a:rPr lang="es-US" dirty="0" smtClean="0">
                <a:latin typeface="+mj-lt"/>
                <a:ea typeface="Calibri" panose="020F0502020204030204" pitchFamily="34" charset="0"/>
                <a:cs typeface="Times New Roman" panose="02020603050405020304" pitchFamily="18" charset="0"/>
              </a:rPr>
              <a:t>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b) Mantener </a:t>
            </a:r>
            <a:r>
              <a:rPr lang="es-SV" sz="1600" dirty="0">
                <a:latin typeface="+mj-lt"/>
                <a:ea typeface="Calibri" panose="020F0502020204030204" pitchFamily="34" charset="0"/>
                <a:cs typeface="Times New Roman" panose="02020603050405020304" pitchFamily="18" charset="0"/>
              </a:rPr>
              <a:t>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a:t>
            </a:r>
            <a:r>
              <a:rPr lang="es-SV" sz="1600" dirty="0" smtClean="0">
                <a:latin typeface="+mj-lt"/>
                <a:ea typeface="Calibri" panose="020F0502020204030204" pitchFamily="34" charset="0"/>
                <a:cs typeface="Times New Roman" panose="02020603050405020304" pitchFamily="18" charset="0"/>
              </a:rPr>
              <a:t>) Mantener </a:t>
            </a:r>
            <a:r>
              <a:rPr lang="es-SV" sz="1600" dirty="0">
                <a:latin typeface="+mj-lt"/>
                <a:ea typeface="Calibri" panose="020F0502020204030204" pitchFamily="34" charset="0"/>
                <a:cs typeface="Times New Roman" panose="02020603050405020304" pitchFamily="18" charset="0"/>
              </a:rPr>
              <a:t>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a:t>
            </a:r>
            <a:r>
              <a:rPr lang="es-SV" sz="1600" b="1" dirty="0" smtClean="0">
                <a:latin typeface="+mj-lt"/>
                <a:ea typeface="Calibri" panose="020F0502020204030204" pitchFamily="34" charset="0"/>
                <a:cs typeface="Times New Roman" panose="02020603050405020304" pitchFamily="18" charset="0"/>
              </a:rPr>
              <a:t>Portillo.</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Unidad de Cooperación y Relaciones </a:t>
            </a:r>
            <a:r>
              <a:rPr lang="es-SV" sz="2800" b="1" dirty="0" smtClean="0">
                <a:solidFill>
                  <a:srgbClr val="0070C0"/>
                </a:solidFill>
              </a:rPr>
              <a:t>Interinstitucionales.</a:t>
            </a:r>
            <a:endParaRPr lang="es-SV" sz="2800" b="1" dirty="0">
              <a:solidFill>
                <a:srgbClr val="0070C0"/>
              </a:solidFill>
            </a:endParaRP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a:t>
            </a:r>
            <a:r>
              <a:rPr lang="es-SV" sz="1600" b="1" dirty="0" smtClean="0">
                <a:latin typeface="+mj-lt"/>
                <a:ea typeface="Calibri" panose="020F0502020204030204" pitchFamily="34" charset="0"/>
                <a:cs typeface="Times New Roman" panose="02020603050405020304" pitchFamily="18" charset="0"/>
              </a:rPr>
              <a:t>Reyes.</a:t>
            </a:r>
            <a:endParaRPr lang="es-SV" sz="1600" b="1"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Número </a:t>
            </a:r>
            <a:r>
              <a:rPr lang="es-SV" sz="1600" dirty="0">
                <a:latin typeface="+mj-lt"/>
                <a:ea typeface="Calibri" panose="020F0502020204030204" pitchFamily="34" charset="0"/>
                <a:cs typeface="Times New Roman" panose="02020603050405020304" pitchFamily="18" charset="0"/>
              </a:rPr>
              <a:t>de personas que la </a:t>
            </a:r>
            <a:r>
              <a:rPr lang="es-SV" sz="1600" dirty="0" smtClean="0">
                <a:latin typeface="+mj-lt"/>
                <a:ea typeface="Calibri" panose="020F0502020204030204" pitchFamily="34" charset="0"/>
                <a:cs typeface="Times New Roman" panose="02020603050405020304" pitchFamily="18" charset="0"/>
              </a:rPr>
              <a:t>integran: 1.</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Hombres</a:t>
            </a:r>
            <a:r>
              <a:rPr lang="es-SV" sz="1600" dirty="0">
                <a:latin typeface="+mj-lt"/>
                <a:ea typeface="Calibri" panose="020F0502020204030204" pitchFamily="34" charset="0"/>
                <a:cs typeface="Times New Roman" panose="02020603050405020304" pitchFamily="18" charset="0"/>
              </a:rPr>
              <a:t>: </a:t>
            </a:r>
            <a:r>
              <a:rPr lang="es-SV" sz="1600" dirty="0" smtClean="0">
                <a:latin typeface="+mj-lt"/>
                <a:ea typeface="Calibri" panose="020F0502020204030204" pitchFamily="34" charset="0"/>
                <a:cs typeface="Times New Roman" panose="02020603050405020304" pitchFamily="18" charset="0"/>
              </a:rPr>
              <a:t>1.</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Dirección de Vigilancia de Mercados</a:t>
            </a:r>
            <a:endParaRPr lang="es-SV" sz="2800" b="1" dirty="0">
              <a:solidFill>
                <a:srgbClr val="0070C0"/>
              </a:solidFill>
            </a:endParaRP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47.</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22.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25.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Unidad </a:t>
            </a:r>
            <a:r>
              <a:rPr lang="es-SV" sz="1600" dirty="0">
                <a:latin typeface="+mj-lt"/>
                <a:ea typeface="Calibri" panose="020F0502020204030204" pitchFamily="34" charset="0"/>
                <a:cs typeface="Times New Roman" panose="02020603050405020304" pitchFamily="18" charset="0"/>
              </a:rPr>
              <a:t>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smtClean="0">
                <a:latin typeface="+mj-lt"/>
                <a:ea typeface="Calibri" panose="020F0502020204030204" pitchFamily="34" charset="0"/>
                <a:cs typeface="Times New Roman" panose="02020603050405020304" pitchFamily="18" charset="0"/>
              </a:rPr>
              <a:t>Unidad </a:t>
            </a:r>
            <a:r>
              <a:rPr lang="es-SV" sz="1600" dirty="0">
                <a:latin typeface="+mj-lt"/>
                <a:ea typeface="Calibri" panose="020F0502020204030204" pitchFamily="34" charset="0"/>
                <a:cs typeface="Times New Roman" panose="02020603050405020304" pitchFamily="18" charset="0"/>
              </a:rPr>
              <a:t>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smtClean="0">
                <a:latin typeface="+mj-lt"/>
                <a:cs typeface="Times New Roman" panose="02020603050405020304" pitchFamily="18" charset="0"/>
              </a:rPr>
              <a:t>Auditoría </a:t>
            </a:r>
            <a:r>
              <a:rPr lang="es-SV" sz="1600" dirty="0">
                <a:latin typeface="+mj-lt"/>
                <a:cs typeface="Times New Roman" panose="02020603050405020304" pitchFamily="18" charset="0"/>
              </a:rPr>
              <a:t>de Consumo: </a:t>
            </a:r>
            <a:r>
              <a:rPr lang="es-SV" sz="1600" b="1" dirty="0">
                <a:latin typeface="+mj-lt"/>
                <a:cs typeface="Times New Roman" panose="02020603050405020304" pitchFamily="18" charset="0"/>
              </a:rPr>
              <a:t>Lucy Guadalupe </a:t>
            </a:r>
            <a:r>
              <a:rPr lang="es-SV" sz="1600" b="1" dirty="0" smtClean="0">
                <a:latin typeface="+mj-lt"/>
                <a:cs typeface="Times New Roman" panose="02020603050405020304" pitchFamily="18" charset="0"/>
              </a:rPr>
              <a:t>Pérez.</a:t>
            </a:r>
            <a:endParaRPr lang="es-SV" sz="1600" b="1" dirty="0">
              <a:latin typeface="+mj-lt"/>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Ciudadanía y Consumo</a:t>
            </a:r>
            <a:endParaRPr lang="es-SV" sz="2800" b="1" dirty="0">
              <a:solidFill>
                <a:srgbClr val="0070C0"/>
              </a:solidFill>
            </a:endParaRP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a:t>
            </a:r>
            <a:r>
              <a:rPr lang="es-SV" sz="1600" b="1" dirty="0" smtClean="0">
                <a:latin typeface="+mj-lt"/>
                <a:ea typeface="Calibri" panose="020F0502020204030204" pitchFamily="34" charset="0"/>
                <a:cs typeface="Times New Roman" panose="02020603050405020304" pitchFamily="18" charset="0"/>
              </a:rPr>
              <a:t>: Josué Nathan Ramos.</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14.</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6.</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a:t>
            </a:r>
            <a:r>
              <a:rPr lang="es-SV" sz="1600" dirty="0" smtClean="0">
                <a:latin typeface="+mj-lt"/>
                <a:ea typeface="Calibri" panose="020F0502020204030204" pitchFamily="34" charset="0"/>
                <a:cs typeface="Times New Roman" panose="02020603050405020304" pitchFamily="18" charset="0"/>
              </a:rPr>
              <a:t>Divulgación </a:t>
            </a:r>
            <a:r>
              <a:rPr lang="es-SV" sz="1600" dirty="0">
                <a:latin typeface="+mj-lt"/>
                <a:ea typeface="Calibri" panose="020F0502020204030204" pitchFamily="34" charset="0"/>
                <a:cs typeface="Times New Roman" panose="02020603050405020304" pitchFamily="18" charset="0"/>
              </a:rPr>
              <a:t>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a:t>
            </a:r>
            <a:r>
              <a:rPr lang="es-SV" sz="1600" dirty="0" smtClean="0">
                <a:latin typeface="+mj-lt"/>
                <a:ea typeface="Calibri" panose="020F0502020204030204" pitchFamily="34" charset="0"/>
                <a:cs typeface="Times New Roman" panose="02020603050405020304" pitchFamily="18" charset="0"/>
              </a:rPr>
              <a:t>Participación </a:t>
            </a:r>
            <a:r>
              <a:rPr lang="es-SV" sz="1600" dirty="0">
                <a:latin typeface="+mj-lt"/>
                <a:ea typeface="Calibri" panose="020F0502020204030204" pitchFamily="34" charset="0"/>
                <a:cs typeface="Times New Roman" panose="02020603050405020304" pitchFamily="18" charset="0"/>
              </a:rPr>
              <a:t>y </a:t>
            </a:r>
            <a:r>
              <a:rPr lang="es-SV" sz="1600" dirty="0" smtClean="0">
                <a:latin typeface="+mj-lt"/>
                <a:ea typeface="Calibri" panose="020F0502020204030204" pitchFamily="34" charset="0"/>
                <a:cs typeface="Times New Roman" panose="02020603050405020304" pitchFamily="18" charset="0"/>
              </a:rPr>
              <a:t>Organización </a:t>
            </a:r>
            <a:r>
              <a:rPr lang="es-SV" sz="1600" dirty="0">
                <a:latin typeface="+mj-lt"/>
                <a:ea typeface="Calibri" panose="020F0502020204030204" pitchFamily="34" charset="0"/>
                <a:cs typeface="Times New Roman" panose="02020603050405020304" pitchFamily="18" charset="0"/>
              </a:rPr>
              <a:t>en </a:t>
            </a:r>
            <a:r>
              <a:rPr lang="es-SV" sz="1600" dirty="0" smtClean="0">
                <a:latin typeface="+mj-lt"/>
                <a:ea typeface="Calibri" panose="020F0502020204030204" pitchFamily="34" charset="0"/>
                <a:cs typeface="Times New Roman" panose="02020603050405020304" pitchFamily="18" charset="0"/>
              </a:rPr>
              <a:t>Consumo</a:t>
            </a:r>
            <a:r>
              <a:rPr lang="es-SV" sz="1600" dirty="0">
                <a:latin typeface="+mj-lt"/>
                <a:ea typeface="Calibri" panose="020F0502020204030204" pitchFamily="34" charset="0"/>
                <a:cs typeface="Times New Roman" panose="02020603050405020304" pitchFamily="18" charset="0"/>
              </a:rPr>
              <a:t>: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r>
              <a:rPr lang="es-SV" sz="1600" b="1" dirty="0">
                <a:latin typeface="+mj-lt"/>
                <a:ea typeface="Calibri" panose="020F0502020204030204" pitchFamily="34" charset="0"/>
                <a:cs typeface="Times New Roman" panose="02020603050405020304" pitchFamily="18" charset="0"/>
              </a:rPr>
              <a:t>)</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Nota: </a:t>
            </a:r>
            <a:r>
              <a:rPr lang="es-SV" sz="1600" dirty="0" smtClean="0">
                <a:latin typeface="+mj-lt"/>
                <a:ea typeface="Calibri" panose="020F0502020204030204" pitchFamily="34" charset="0"/>
                <a:cs typeface="Times New Roman" panose="02020603050405020304" pitchFamily="18" charset="0"/>
              </a:rPr>
              <a:t>Estructura </a:t>
            </a:r>
            <a:r>
              <a:rPr lang="es-SV" sz="1600" dirty="0" smtClean="0">
                <a:latin typeface="+mj-lt"/>
                <a:ea typeface="Calibri" panose="020F0502020204030204" pitchFamily="34" charset="0"/>
                <a:cs typeface="Times New Roman" panose="02020603050405020304" pitchFamily="18" charset="0"/>
              </a:rPr>
              <a:t>vigente a </a:t>
            </a:r>
            <a:r>
              <a:rPr lang="es-SV" sz="1600" dirty="0" smtClean="0">
                <a:latin typeface="+mj-lt"/>
                <a:ea typeface="Calibri" panose="020F0502020204030204" pitchFamily="34" charset="0"/>
                <a:cs typeface="Times New Roman" panose="02020603050405020304" pitchFamily="18" charset="0"/>
              </a:rPr>
              <a:t>junio 2020.</a:t>
            </a:r>
            <a:endParaRPr lang="es-SV" sz="1600"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Gerencia de </a:t>
            </a:r>
            <a:r>
              <a:rPr lang="es-SV" sz="1600" dirty="0">
                <a:latin typeface="+mj-lt"/>
                <a:ea typeface="Calibri" panose="020F0502020204030204" pitchFamily="34" charset="0"/>
                <a:cs typeface="Times New Roman" panose="02020603050405020304" pitchFamily="18" charset="0"/>
              </a:rPr>
              <a:t>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a:t>
            </a:r>
            <a:r>
              <a:rPr lang="es-SV" sz="1600" dirty="0" smtClean="0">
                <a:latin typeface="+mj-lt"/>
                <a:ea typeface="Calibri" panose="020F0502020204030204" pitchFamily="34" charset="0"/>
                <a:cs typeface="Times New Roman" panose="02020603050405020304" pitchFamily="18" charset="0"/>
              </a:rPr>
              <a:t>integran:37.</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22.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r>
              <a:rPr lang="es-SV" sz="1600" dirty="0" smtClean="0">
                <a:latin typeface="+mj-lt"/>
                <a:ea typeface="Calibri" panose="020F0502020204030204" pitchFamily="34" charset="0"/>
                <a:cs typeface="Times New Roman" panose="02020603050405020304" pitchFamily="18" charset="0"/>
              </a:rPr>
              <a:t>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Unidad </a:t>
            </a:r>
            <a:r>
              <a:rPr lang="es-SV" sz="1500" dirty="0">
                <a:latin typeface="+mj-lt"/>
                <a:ea typeface="Calibri" panose="020F0502020204030204" pitchFamily="34" charset="0"/>
                <a:cs typeface="Times New Roman" panose="02020603050405020304" pitchFamily="18" charset="0"/>
              </a:rPr>
              <a:t>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Unidad </a:t>
            </a:r>
            <a:r>
              <a:rPr lang="es-SV" sz="1500" dirty="0">
                <a:latin typeface="+mj-lt"/>
                <a:ea typeface="Calibri" panose="020F0502020204030204" pitchFamily="34" charset="0"/>
                <a:cs typeface="Times New Roman" panose="02020603050405020304" pitchFamily="18" charset="0"/>
              </a:rPr>
              <a:t>de Adquisiciones y Contrataciones Institucionales: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Unidad </a:t>
            </a:r>
            <a:r>
              <a:rPr lang="es-SV" sz="1500" dirty="0">
                <a:latin typeface="+mj-lt"/>
                <a:ea typeface="Calibri" panose="020F0502020204030204" pitchFamily="34" charset="0"/>
                <a:cs typeface="Times New Roman" panose="02020603050405020304" pitchFamily="18" charset="0"/>
              </a:rPr>
              <a:t>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smtClean="0">
                <a:latin typeface="+mj-lt"/>
                <a:ea typeface="Calibri" panose="020F0502020204030204" pitchFamily="34" charset="0"/>
                <a:cs typeface="Times New Roman" panose="02020603050405020304" pitchFamily="18" charset="0"/>
              </a:rPr>
              <a:t>Unidad </a:t>
            </a:r>
            <a:r>
              <a:rPr lang="es-US" sz="1500" dirty="0">
                <a:latin typeface="+mj-lt"/>
                <a:ea typeface="Calibri" panose="020F0502020204030204" pitchFamily="34" charset="0"/>
                <a:cs typeface="Times New Roman" panose="02020603050405020304" pitchFamily="18" charset="0"/>
              </a:rPr>
              <a:t>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smtClean="0">
                <a:latin typeface="+mj-lt"/>
                <a:ea typeface="Calibri" panose="020F0502020204030204" pitchFamily="34" charset="0"/>
                <a:cs typeface="Times New Roman" panose="02020603050405020304" pitchFamily="18" charset="0"/>
              </a:rPr>
              <a:t>Unidad </a:t>
            </a:r>
            <a:r>
              <a:rPr lang="es-US" sz="1500" dirty="0" smtClean="0">
                <a:latin typeface="+mj-lt"/>
                <a:ea typeface="Calibri" panose="020F0502020204030204" pitchFamily="34" charset="0"/>
                <a:cs typeface="Times New Roman" panose="02020603050405020304" pitchFamily="18" charset="0"/>
              </a:rPr>
              <a:t>Ambiental: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a:t>
            </a:r>
            <a:r>
              <a:rPr lang="es-US" sz="1500" dirty="0">
                <a:latin typeface="+mj-lt"/>
                <a:ea typeface="Calibri" panose="020F0502020204030204" pitchFamily="34" charset="0"/>
                <a:cs typeface="Times New Roman" panose="02020603050405020304" pitchFamily="18" charset="0"/>
              </a:rPr>
              <a:t>Equidad de Género e Inclusión: </a:t>
            </a:r>
            <a:r>
              <a:rPr lang="es-US" sz="1500" b="1" dirty="0">
                <a:latin typeface="+mj-lt"/>
                <a:ea typeface="Calibri" panose="020F0502020204030204" pitchFamily="34" charset="0"/>
                <a:cs typeface="Times New Roman" panose="02020603050405020304" pitchFamily="18" charset="0"/>
              </a:rPr>
              <a:t>Sandra Salinas </a:t>
            </a:r>
            <a:r>
              <a:rPr lang="es-US" sz="1500" b="1" dirty="0">
                <a:latin typeface="+mj-lt"/>
                <a:ea typeface="Calibri" panose="020F0502020204030204" pitchFamily="34" charset="0"/>
                <a:cs typeface="Times New Roman" panose="02020603050405020304" pitchFamily="18" charset="0"/>
              </a:rPr>
              <a:t>(interina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a:t>
            </a:r>
            <a:r>
              <a:rPr lang="es-SV" sz="1600" b="1" dirty="0" smtClean="0">
                <a:latin typeface="+mj-lt"/>
                <a:ea typeface="Calibri" panose="020F0502020204030204" pitchFamily="34" charset="0"/>
                <a:cs typeface="Times New Roman" panose="02020603050405020304" pitchFamily="18" charset="0"/>
              </a:rPr>
              <a:t>Cornejo.</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32.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22.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smtClean="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smtClean="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a:t>
            </a:r>
            <a:r>
              <a:rPr lang="es-SV" sz="1600" b="1" dirty="0" smtClean="0">
                <a:latin typeface="+mj-lt"/>
                <a:ea typeface="Calibri" panose="020F0502020204030204" pitchFamily="34" charset="0"/>
                <a:cs typeface="Times New Roman" panose="02020603050405020304" pitchFamily="18" charset="0"/>
              </a:rPr>
              <a:t>Serrano.</a:t>
            </a:r>
            <a:endParaRPr lang="es-SV" sz="1600" b="1"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Descentralización</a:t>
            </a:r>
            <a:endParaRPr lang="es-SV" sz="2800" b="1" dirty="0">
              <a:solidFill>
                <a:srgbClr val="0070C0"/>
              </a:solidFill>
            </a:endParaRP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sz="1600" b="1" dirty="0" smtClean="0">
                <a:latin typeface="+mj-lt"/>
                <a:ea typeface="Calibri" panose="020F0502020204030204" pitchFamily="34" charset="0"/>
                <a:cs typeface="Times New Roman" panose="02020603050405020304" pitchFamily="18" charset="0"/>
              </a:rPr>
              <a:t>Lucrecia Georgina Fuentes de Chafoya.</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61.</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33.</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28.</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Defensoria Regional de Occidente: </a:t>
            </a:r>
            <a:r>
              <a:rPr lang="es-SV" sz="1500" b="1" dirty="0" smtClean="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Atención Descentralizada : </a:t>
            </a:r>
            <a:r>
              <a:rPr lang="es-SV" sz="1500" b="1" dirty="0">
                <a:latin typeface="+mj-lt"/>
                <a:ea typeface="Calibri" panose="020F0502020204030204" pitchFamily="34" charset="0"/>
                <a:cs typeface="Times New Roman" panose="02020603050405020304" pitchFamily="18" charset="0"/>
              </a:rPr>
              <a:t>Julio Humberto Aquino </a:t>
            </a:r>
            <a:r>
              <a:rPr lang="es-SV" sz="1500" b="1" dirty="0" smtClean="0">
                <a:latin typeface="+mj-lt"/>
                <a:ea typeface="Calibri" panose="020F0502020204030204" pitchFamily="34" charset="0"/>
                <a:cs typeface="Times New Roman" panose="02020603050405020304" pitchFamily="18" charset="0"/>
              </a:rPr>
              <a:t>Castillo.</a:t>
            </a:r>
            <a:endParaRPr lang="es-SV" sz="1500" b="1"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smtClean="0">
                <a:solidFill>
                  <a:srgbClr val="0070C0"/>
                </a:solidFill>
              </a:rPr>
              <a:t>DE LA ESTRUCTURA DE DIRECCIÓN Y ADMINISTRACIÓN</a:t>
            </a:r>
            <a:endParaRPr lang="es-SV" sz="2400" b="1" dirty="0">
              <a:solidFill>
                <a:srgbClr val="0070C0"/>
              </a:solidFill>
            </a:endParaRP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r>
              <a:rPr lang="es-SV" sz="1200" dirty="0" smtClean="0">
                <a:latin typeface="+mj-lt"/>
              </a:rPr>
              <a:t>.</a:t>
            </a:r>
          </a:p>
          <a:p>
            <a:r>
              <a:rPr lang="es-SV" sz="1200" dirty="0" smtClean="0">
                <a:latin typeface="+mj-lt"/>
              </a:rPr>
              <a:t>i) Unidad de Cooperación y Relaciones </a:t>
            </a:r>
            <a:r>
              <a:rPr lang="es-SV" sz="1200" dirty="0" smtClean="0">
                <a:latin typeface="+mj-lt"/>
              </a:rPr>
              <a:t>Interinstitucionales.</a:t>
            </a:r>
            <a:endParaRPr lang="es-SV" sz="1200" dirty="0">
              <a:latin typeface="+mj-lt"/>
            </a:endParaRP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Presidencia de la Defensoría del Consumidor</a:t>
            </a:r>
            <a:endParaRPr lang="es-SV" sz="2800" b="1" dirty="0">
              <a:solidFill>
                <a:srgbClr val="0070C0"/>
              </a:solidFill>
            </a:endParaRP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smtClean="0">
                <a:latin typeface="Calibri Light" panose="020F0302020204030204" pitchFamily="34" charset="0"/>
                <a:ea typeface="Calibri" panose="020F0502020204030204" pitchFamily="34" charset="0"/>
                <a:cs typeface="Times New Roman" panose="02020603050405020304" pitchFamily="18" charset="0"/>
              </a:rPr>
              <a:t>Presidencia de la Defensoría:  </a:t>
            </a:r>
            <a:r>
              <a:rPr lang="es-SV" b="1" dirty="0">
                <a:latin typeface="Calibri Light" panose="020F0302020204030204" pitchFamily="34" charset="0"/>
                <a:ea typeface="Calibri" panose="020F0502020204030204" pitchFamily="34" charset="0"/>
                <a:cs typeface="Times New Roman" panose="02020603050405020304" pitchFamily="18" charset="0"/>
              </a:rPr>
              <a:t>Ricardo Arturo Salazar </a:t>
            </a:r>
            <a:r>
              <a:rPr lang="es-SV" b="1" dirty="0" smtClean="0">
                <a:latin typeface="Calibri Light" panose="020F0302020204030204" pitchFamily="34" charset="0"/>
                <a:ea typeface="Calibri" panose="020F0502020204030204" pitchFamily="34" charset="0"/>
                <a:cs typeface="Times New Roman" panose="02020603050405020304" pitchFamily="18" charset="0"/>
              </a:rPr>
              <a:t>Villalta.</a:t>
            </a:r>
            <a:endParaRPr lang="es-SV" b="1"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a:t>
            </a:r>
            <a:r>
              <a:rPr lang="es-SV" dirty="0" smtClean="0">
                <a:latin typeface="Calibri Light" panose="020F0302020204030204" pitchFamily="34" charset="0"/>
                <a:ea typeface="Calibri" panose="020F0502020204030204" pitchFamily="34" charset="0"/>
                <a:cs typeface="Times New Roman" panose="02020603050405020304" pitchFamily="18" charset="0"/>
              </a:rPr>
              <a:t>5.</a:t>
            </a: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a:t>
            </a:r>
            <a:r>
              <a:rPr lang="es-SV" dirty="0" smtClean="0">
                <a:latin typeface="Calibri Light" panose="020F0302020204030204" pitchFamily="34" charset="0"/>
                <a:ea typeface="Calibri" panose="020F0502020204030204" pitchFamily="34" charset="0"/>
                <a:cs typeface="Times New Roman" panose="02020603050405020304" pitchFamily="18" charset="0"/>
              </a:rPr>
              <a:t>3.</a:t>
            </a:r>
            <a:endParaRPr lang="es-SV" dirty="0">
              <a:latin typeface="Calibri Light" panose="020F0302020204030204" pitchFamily="34" charset="0"/>
              <a:ea typeface="Calibri" panose="020F0502020204030204" pitchFamily="34" charset="0"/>
              <a:cs typeface="Times New Roman" panose="02020603050405020304" pitchFamily="18" charset="0"/>
            </a:endParaRP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smtClean="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427768"/>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a:t>
            </a:r>
            <a:r>
              <a:rPr lang="es-SV" sz="1700" dirty="0" smtClean="0">
                <a:latin typeface="+mj-lt"/>
                <a:ea typeface="Calibri" panose="020F0502020204030204" pitchFamily="34" charset="0"/>
                <a:cs typeface="Times New Roman" panose="02020603050405020304" pitchFamily="18" charset="0"/>
              </a:rPr>
              <a:t>efecto se </a:t>
            </a:r>
            <a:r>
              <a:rPr lang="es-SV" sz="1700" dirty="0">
                <a:latin typeface="+mj-lt"/>
                <a:ea typeface="Calibri" panose="020F0502020204030204" pitchFamily="34" charset="0"/>
                <a:cs typeface="Times New Roman" panose="02020603050405020304" pitchFamily="18" charset="0"/>
              </a:rPr>
              <a:t>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smtClean="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smtClean="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smtClean="0">
                <a:latin typeface="+mj-lt"/>
                <a:ea typeface="Calibri" panose="020F0502020204030204" pitchFamily="34" charset="0"/>
                <a:cs typeface="Times New Roman" panose="02020603050405020304" pitchFamily="18" charset="0"/>
              </a:rPr>
              <a:t>Mujeres</a:t>
            </a:r>
            <a:r>
              <a:rPr lang="es-SV" sz="1700" dirty="0">
                <a:latin typeface="+mj-lt"/>
                <a:ea typeface="Calibri" panose="020F0502020204030204" pitchFamily="34" charset="0"/>
                <a:cs typeface="Times New Roman" panose="02020603050405020304" pitchFamily="18" charset="0"/>
              </a:rPr>
              <a:t>: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Tribunal Sancionador</a:t>
            </a:r>
            <a:endParaRPr lang="es-SV" sz="2800" b="1" dirty="0">
              <a:solidFill>
                <a:srgbClr val="0070C0"/>
              </a:solidFill>
            </a:endParaRP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smtClean="0">
                <a:latin typeface="+mj-lt"/>
                <a:ea typeface="Calibri" panose="020F0502020204030204" pitchFamily="34" charset="0"/>
                <a:cs typeface="Times New Roman" panose="02020603050405020304" pitchFamily="18" charset="0"/>
              </a:rPr>
              <a:t>Presidencia Tribunal Sancionador: José Leoisick Castro.</a:t>
            </a:r>
            <a:endParaRPr lang="es-SV"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27.</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15.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12.</a:t>
            </a:r>
          </a:p>
          <a:p>
            <a:pPr marL="285750" indent="-285750" algn="just">
              <a:lnSpc>
                <a:spcPct val="107000"/>
              </a:lnSpc>
              <a:spcAft>
                <a:spcPts val="0"/>
              </a:spcAft>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Secretaría del Tribunal Sancionador: </a:t>
            </a:r>
            <a:r>
              <a:rPr lang="pt-BR" sz="1600" b="1" dirty="0" smtClean="0">
                <a:latin typeface="+mj-lt"/>
                <a:ea typeface="Calibri" panose="020F0502020204030204" pitchFamily="34" charset="0"/>
                <a:cs typeface="Times New Roman" panose="02020603050405020304" pitchFamily="18" charset="0"/>
              </a:rPr>
              <a:t>Luis </a:t>
            </a:r>
            <a:r>
              <a:rPr lang="pt-BR" sz="1600" b="1" dirty="0">
                <a:latin typeface="+mj-lt"/>
                <a:ea typeface="Calibri" panose="020F0502020204030204" pitchFamily="34" charset="0"/>
                <a:cs typeface="Times New Roman" panose="02020603050405020304" pitchFamily="18" charset="0"/>
              </a:rPr>
              <a:t>Roberto Fernández </a:t>
            </a:r>
            <a:r>
              <a:rPr lang="pt-BR" sz="1600" b="1" dirty="0" err="1" smtClean="0">
                <a:latin typeface="+mj-lt"/>
                <a:ea typeface="Calibri" panose="020F0502020204030204" pitchFamily="34" charset="0"/>
                <a:cs typeface="Times New Roman" panose="02020603050405020304" pitchFamily="18" charset="0"/>
              </a:rPr>
              <a:t>Meléndez</a:t>
            </a:r>
            <a:r>
              <a:rPr lang="pt-BR" sz="1600" b="1" dirty="0" smtClean="0">
                <a:latin typeface="+mj-lt"/>
                <a:ea typeface="Calibri" panose="020F0502020204030204" pitchFamily="34" charset="0"/>
                <a:cs typeface="Times New Roman" panose="02020603050405020304" pitchFamily="18" charset="0"/>
              </a:rPr>
              <a:t>. </a:t>
            </a:r>
            <a:endParaRPr lang="es-SV" sz="1600" b="1" dirty="0" smtClean="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Unidad de </a:t>
            </a:r>
            <a:r>
              <a:rPr lang="es-SV" sz="1600" dirty="0">
                <a:latin typeface="+mj-lt"/>
                <a:ea typeface="Calibri" panose="020F0502020204030204" pitchFamily="34" charset="0"/>
                <a:cs typeface="Times New Roman" panose="02020603050405020304" pitchFamily="18" charset="0"/>
              </a:rPr>
              <a:t>estudios jurídicos, calidad y mejora regulatoria: </a:t>
            </a:r>
            <a:r>
              <a:rPr lang="es-SV" sz="1600" b="1" dirty="0" smtClean="0">
                <a:latin typeface="+mj-lt"/>
                <a:ea typeface="Calibri" panose="020F0502020204030204" pitchFamily="34" charset="0"/>
                <a:cs typeface="Times New Roman" panose="02020603050405020304" pitchFamily="18" charset="0"/>
              </a:rPr>
              <a:t>Susana </a:t>
            </a:r>
            <a:r>
              <a:rPr lang="es-SV" sz="1600" b="1" dirty="0">
                <a:latin typeface="+mj-lt"/>
                <a:ea typeface="Calibri" panose="020F0502020204030204" pitchFamily="34" charset="0"/>
                <a:cs typeface="Times New Roman" panose="02020603050405020304" pitchFamily="18" charset="0"/>
              </a:rPr>
              <a:t>Carolina Hernández </a:t>
            </a:r>
            <a:r>
              <a:rPr lang="es-SV" sz="1600" b="1" dirty="0" smtClean="0">
                <a:latin typeface="+mj-lt"/>
                <a:ea typeface="Calibri" panose="020F0502020204030204" pitchFamily="34" charset="0"/>
                <a:cs typeface="Times New Roman" panose="02020603050405020304" pitchFamily="18" charset="0"/>
              </a:rPr>
              <a:t>Melgar.</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Unidad de Procuración del Tribunal Sancionador: </a:t>
            </a:r>
            <a:r>
              <a:rPr lang="es-SV" sz="1600" b="1" dirty="0" smtClean="0">
                <a:latin typeface="+mj-lt"/>
                <a:ea typeface="Calibri" panose="020F0502020204030204" pitchFamily="34" charset="0"/>
                <a:cs typeface="Times New Roman" panose="02020603050405020304" pitchFamily="18" charset="0"/>
              </a:rPr>
              <a:t>Elsy </a:t>
            </a:r>
            <a:r>
              <a:rPr lang="es-SV" sz="1600" b="1" dirty="0" err="1">
                <a:latin typeface="+mj-lt"/>
                <a:ea typeface="Calibri" panose="020F0502020204030204" pitchFamily="34" charset="0"/>
                <a:cs typeface="Times New Roman" panose="02020603050405020304" pitchFamily="18" charset="0"/>
              </a:rPr>
              <a:t>Ramirez</a:t>
            </a:r>
            <a:r>
              <a:rPr lang="es-SV" sz="1600" b="1" dirty="0">
                <a:latin typeface="+mj-lt"/>
                <a:ea typeface="Calibri" panose="020F0502020204030204" pitchFamily="34" charset="0"/>
                <a:cs typeface="Times New Roman" panose="02020603050405020304" pitchFamily="18" charset="0"/>
              </a:rPr>
              <a:t> </a:t>
            </a:r>
            <a:r>
              <a:rPr lang="es-SV" sz="1600" b="1" dirty="0" smtClean="0">
                <a:latin typeface="+mj-lt"/>
                <a:ea typeface="Calibri" panose="020F0502020204030204" pitchFamily="34" charset="0"/>
                <a:cs typeface="Times New Roman" panose="02020603050405020304" pitchFamily="18" charset="0"/>
              </a:rPr>
              <a:t>Zelaya.</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a:t>
            </a:r>
            <a:r>
              <a:rPr lang="es-SV" sz="1600" b="1" dirty="0" smtClean="0">
                <a:latin typeface="+mj-lt"/>
                <a:ea typeface="Calibri" panose="020F0502020204030204" pitchFamily="34" charset="0"/>
                <a:cs typeface="Times New Roman" panose="02020603050405020304" pitchFamily="18" charset="0"/>
              </a:rPr>
              <a:t>Paredes.     </a:t>
            </a:r>
            <a:endParaRPr lang="es-SV" sz="1600" b="1" dirty="0">
              <a:latin typeface="+mj-lt"/>
              <a:ea typeface="Calibri" panose="020F0502020204030204" pitchFamily="34" charset="0"/>
              <a:cs typeface="Times New Roman" panose="02020603050405020304" pitchFamily="18" charset="0"/>
            </a:endParaRPr>
          </a:p>
          <a:p>
            <a:pPr algn="just">
              <a:lnSpc>
                <a:spcPct val="107000"/>
              </a:lnSpc>
            </a:pPr>
            <a:r>
              <a:rPr lang="es-SV" sz="1600" b="1" dirty="0">
                <a:latin typeface="+mj-lt"/>
                <a:ea typeface="Calibri" panose="020F0502020204030204" pitchFamily="34" charset="0"/>
                <a:cs typeface="Times New Roman" panose="02020603050405020304" pitchFamily="18" charset="0"/>
              </a:rPr>
              <a:t>                                   </a:t>
            </a:r>
            <a:r>
              <a:rPr lang="es-SV" sz="1600" b="1" dirty="0" smtClean="0">
                <a:latin typeface="+mj-lt"/>
                <a:ea typeface="Calibri" panose="020F0502020204030204" pitchFamily="34" charset="0"/>
                <a:cs typeface="Times New Roman" panose="02020603050405020304" pitchFamily="18" charset="0"/>
              </a:rPr>
              <a:t>			Yoselin  </a:t>
            </a:r>
            <a:r>
              <a:rPr lang="es-SV" sz="1600" b="1" dirty="0">
                <a:latin typeface="+mj-lt"/>
                <a:ea typeface="Calibri" panose="020F0502020204030204" pitchFamily="34" charset="0"/>
                <a:cs typeface="Times New Roman" panose="02020603050405020304" pitchFamily="18" charset="0"/>
              </a:rPr>
              <a:t>Mejía de </a:t>
            </a:r>
            <a:r>
              <a:rPr lang="es-SV" sz="1600" b="1" dirty="0" err="1" smtClean="0">
                <a:latin typeface="+mj-lt"/>
                <a:ea typeface="Calibri" panose="020F0502020204030204" pitchFamily="34" charset="0"/>
                <a:cs typeface="Times New Roman" panose="02020603050405020304" pitchFamily="18" charset="0"/>
              </a:rPr>
              <a:t>Sibrian</a:t>
            </a:r>
            <a:r>
              <a:rPr lang="es-SV" sz="1600" b="1" dirty="0" smtClean="0">
                <a:latin typeface="+mj-lt"/>
                <a:ea typeface="Calibri" panose="020F0502020204030204" pitchFamily="34" charset="0"/>
                <a:cs typeface="Times New Roman" panose="02020603050405020304" pitchFamily="18" charset="0"/>
              </a:rPr>
              <a:t>.                 </a:t>
            </a:r>
            <a:endParaRPr lang="es-SV" sz="1600" b="1" dirty="0">
              <a:latin typeface="+mj-lt"/>
              <a:ea typeface="Calibri" panose="020F0502020204030204" pitchFamily="34" charset="0"/>
              <a:cs typeface="Times New Roman" panose="02020603050405020304" pitchFamily="18" charset="0"/>
            </a:endParaRPr>
          </a:p>
          <a:p>
            <a:pPr algn="just">
              <a:lnSpc>
                <a:spcPct val="107000"/>
              </a:lnSpc>
            </a:pPr>
            <a:r>
              <a:rPr lang="es-SV" sz="1600" b="1" dirty="0">
                <a:latin typeface="+mj-lt"/>
                <a:ea typeface="Calibri" panose="020F0502020204030204" pitchFamily="34" charset="0"/>
                <a:cs typeface="Times New Roman" panose="02020603050405020304" pitchFamily="18" charset="0"/>
              </a:rPr>
              <a:t>                         </a:t>
            </a:r>
            <a:r>
              <a:rPr lang="es-SV" sz="1600" b="1" dirty="0" smtClean="0">
                <a:latin typeface="+mj-lt"/>
                <a:ea typeface="Calibri" panose="020F0502020204030204" pitchFamily="34" charset="0"/>
                <a:cs typeface="Times New Roman" panose="02020603050405020304" pitchFamily="18" charset="0"/>
              </a:rPr>
              <a:t>			Mirna </a:t>
            </a:r>
            <a:r>
              <a:rPr lang="es-SV" sz="1600" b="1" dirty="0">
                <a:latin typeface="+mj-lt"/>
                <a:ea typeface="Calibri" panose="020F0502020204030204" pitchFamily="34" charset="0"/>
                <a:cs typeface="Times New Roman" panose="02020603050405020304" pitchFamily="18" charset="0"/>
              </a:rPr>
              <a:t>Iveth Pérez  </a:t>
            </a:r>
            <a:r>
              <a:rPr lang="es-SV" sz="1600" b="1" dirty="0" smtClean="0">
                <a:latin typeface="+mj-lt"/>
                <a:ea typeface="Calibri" panose="020F0502020204030204" pitchFamily="34" charset="0"/>
                <a:cs typeface="Times New Roman" panose="02020603050405020304" pitchFamily="18" charset="0"/>
              </a:rPr>
              <a:t>Cáceres. </a:t>
            </a:r>
            <a:endParaRPr lang="es-SV" sz="1600" b="1" dirty="0">
              <a:latin typeface="+mj-lt"/>
              <a:ea typeface="Calibri" panose="020F0502020204030204" pitchFamily="34" charset="0"/>
              <a:cs typeface="Times New Roman" panose="02020603050405020304" pitchFamily="18" charset="0"/>
            </a:endParaRP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Unidad de Auditoría Interna</a:t>
            </a:r>
            <a:endParaRPr lang="es-SV" sz="2800" b="1" dirty="0">
              <a:solidFill>
                <a:srgbClr val="0070C0"/>
              </a:solidFill>
            </a:endParaRP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4.</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1.</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TotalTime>
  <Words>2900</Words>
  <Application>Microsoft Office PowerPoint</Application>
  <PresentationFormat>Panorámica</PresentationFormat>
  <Paragraphs>217</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Defensoria Remoto</cp:lastModifiedBy>
  <cp:revision>44</cp:revision>
  <dcterms:created xsi:type="dcterms:W3CDTF">2019-07-25T14:59:52Z</dcterms:created>
  <dcterms:modified xsi:type="dcterms:W3CDTF">2020-07-01T14:28:12Z</dcterms:modified>
</cp:coreProperties>
</file>