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660"/>
  </p:normalViewPr>
  <p:slideViewPr>
    <p:cSldViewPr snapToGrid="0" showGuides="1">
      <p:cViewPr varScale="1">
        <p:scale>
          <a:sx n="74" d="100"/>
          <a:sy n="74" d="100"/>
        </p:scale>
        <p:origin x="600" y="72"/>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31/01/2020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31/01/2020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31/01/2020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31/01/2020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31/01/2020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31/01/2020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31/01/2020</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31/01/2020</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31/01/2020</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31/01/2020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31/01/2020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31/01/2020</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2.xml"/><Relationship Id="rId18" Type="http://schemas.openxmlformats.org/officeDocument/2006/relationships/slide" Target="slide17.xml"/><Relationship Id="rId3" Type="http://schemas.openxmlformats.org/officeDocument/2006/relationships/image" Target="../media/image1.emf"/><Relationship Id="rId21" Type="http://schemas.openxmlformats.org/officeDocument/2006/relationships/slide" Target="slide20.xml"/><Relationship Id="rId7" Type="http://schemas.openxmlformats.org/officeDocument/2006/relationships/slide" Target="slide6.xml"/><Relationship Id="rId12" Type="http://schemas.openxmlformats.org/officeDocument/2006/relationships/slide" Target="slide13.xml"/><Relationship Id="rId17" Type="http://schemas.openxmlformats.org/officeDocument/2006/relationships/slide" Target="slide15.xml"/><Relationship Id="rId2" Type="http://schemas.openxmlformats.org/officeDocument/2006/relationships/image" Target="../media/image3.png"/><Relationship Id="rId16" Type="http://schemas.openxmlformats.org/officeDocument/2006/relationships/slide" Target="slide10.xml"/><Relationship Id="rId20" Type="http://schemas.openxmlformats.org/officeDocument/2006/relationships/slide" Target="slide19.xml"/><Relationship Id="rId1" Type="http://schemas.openxmlformats.org/officeDocument/2006/relationships/slideLayout" Target="../slideLayouts/slideLayout7.xml"/><Relationship Id="rId6" Type="http://schemas.openxmlformats.org/officeDocument/2006/relationships/slide" Target="slide4.xml"/><Relationship Id="rId11" Type="http://schemas.openxmlformats.org/officeDocument/2006/relationships/slide" Target="slide8.xml"/><Relationship Id="rId5" Type="http://schemas.openxmlformats.org/officeDocument/2006/relationships/image" Target="../media/image4.png"/><Relationship Id="rId15" Type="http://schemas.openxmlformats.org/officeDocument/2006/relationships/slide" Target="slide11.xml"/><Relationship Id="rId10" Type="http://schemas.openxmlformats.org/officeDocument/2006/relationships/slide" Target="slide9.xml"/><Relationship Id="rId19" Type="http://schemas.openxmlformats.org/officeDocument/2006/relationships/slide" Target="slide16.xml"/><Relationship Id="rId4" Type="http://schemas.openxmlformats.org/officeDocument/2006/relationships/image" Target="../media/image2.png"/><Relationship Id="rId9" Type="http://schemas.openxmlformats.org/officeDocument/2006/relationships/slide" Target="slide7.xml"/><Relationship Id="rId14" Type="http://schemas.openxmlformats.org/officeDocument/2006/relationships/slide" Target="slide14.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1030531"/>
            <a:ext cx="7772400" cy="2387600"/>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smtClean="0"/>
              <a:t>DICIEMBRE 2019</a:t>
            </a:r>
            <a:endParaRPr lang="es-SV" dirty="0"/>
          </a:p>
        </p:txBody>
      </p:sp>
    </p:spTree>
    <p:extLst>
      <p:ext uri="{BB962C8B-B14F-4D97-AF65-F5344CB8AC3E}">
        <p14:creationId xmlns:p14="http://schemas.microsoft.com/office/powerpoint/2010/main" val="30821798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Acceso a la Información Pública y Transparencia  </a:t>
            </a:r>
            <a:endParaRPr lang="es-SV" sz="2800" b="1" dirty="0">
              <a:solidFill>
                <a:srgbClr val="0070C0"/>
              </a:solidFill>
            </a:endParaRP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r>
              <a:rPr lang="es-SV" dirty="0" smtClean="0">
                <a:latin typeface="+mj-lt"/>
                <a:ea typeface="Calibri" panose="020F0502020204030204" pitchFamily="34" charset="0"/>
                <a:cs typeface="Times New Roman" panose="02020603050405020304" pitchFamily="18" charset="0"/>
              </a:rPr>
              <a:t>.</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Financiera Institucional </a:t>
            </a:r>
            <a:endParaRPr lang="es-SV" sz="2800" b="1" dirty="0">
              <a:solidFill>
                <a:srgbClr val="0070C0"/>
              </a:solidFill>
            </a:endParaRP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a:t>
            </a:r>
            <a:r>
              <a:rPr lang="es-US" dirty="0" smtClean="0">
                <a:latin typeface="+mj-lt"/>
                <a:ea typeface="Calibri" panose="020F0502020204030204" pitchFamily="34" charset="0"/>
                <a:cs typeface="Times New Roman" panose="02020603050405020304" pitchFamily="18" charset="0"/>
              </a:rPr>
              <a:t>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Planificación y Calidad</a:t>
            </a:r>
            <a:endParaRPr lang="es-SV" sz="2800" b="1" dirty="0">
              <a:solidFill>
                <a:srgbClr val="0070C0"/>
              </a:solidFill>
            </a:endParaRP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Comunicaciones</a:t>
            </a:r>
            <a:endParaRPr lang="es-SV" sz="2800" b="1" dirty="0">
              <a:solidFill>
                <a:srgbClr val="0070C0"/>
              </a:solidFill>
            </a:endParaRP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Unidad de Cooperación y Relaciones Institucionales.</a:t>
            </a:r>
            <a:endParaRPr lang="es-SV" sz="2800" b="1" dirty="0">
              <a:solidFill>
                <a:srgbClr val="0070C0"/>
              </a:solidFill>
            </a:endParaRPr>
          </a:p>
        </p:txBody>
      </p:sp>
      <p:sp>
        <p:nvSpPr>
          <p:cNvPr id="13" name="Rectángulo 12"/>
          <p:cNvSpPr/>
          <p:nvPr/>
        </p:nvSpPr>
        <p:spPr>
          <a:xfrm>
            <a:off x="2035663" y="2238854"/>
            <a:ext cx="7955280" cy="2200089"/>
          </a:xfrm>
          <a:prstGeom prst="rect">
            <a:avLst/>
          </a:prstGeom>
        </p:spPr>
        <p:txBody>
          <a:bodyPr wrap="square">
            <a:spAutoFit/>
          </a:bodyPr>
          <a:lstStyle/>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Giovanni Moisés Orellana </a:t>
            </a:r>
            <a:r>
              <a:rPr lang="es-SV" sz="1600" b="1" dirty="0" smtClean="0">
                <a:latin typeface="+mj-lt"/>
                <a:ea typeface="Calibri" panose="020F0502020204030204" pitchFamily="34" charset="0"/>
                <a:cs typeface="Times New Roman" panose="02020603050405020304" pitchFamily="18" charset="0"/>
              </a:rPr>
              <a:t>Reyes</a:t>
            </a: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Número </a:t>
            </a:r>
            <a:r>
              <a:rPr lang="es-SV" sz="1600" dirty="0">
                <a:latin typeface="+mj-lt"/>
                <a:ea typeface="Calibri" panose="020F0502020204030204" pitchFamily="34" charset="0"/>
                <a:cs typeface="Times New Roman" panose="02020603050405020304" pitchFamily="18" charset="0"/>
              </a:rPr>
              <a:t>de personas que la </a:t>
            </a:r>
            <a:r>
              <a:rPr lang="es-SV" sz="1600" dirty="0" smtClean="0">
                <a:latin typeface="+mj-lt"/>
                <a:ea typeface="Calibri" panose="020F0502020204030204" pitchFamily="34" charset="0"/>
                <a:cs typeface="Times New Roman" panose="02020603050405020304" pitchFamily="18" charset="0"/>
              </a:rPr>
              <a:t>integran: 1.</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Hombres</a:t>
            </a:r>
            <a:r>
              <a:rPr lang="es-SV" sz="1600" dirty="0">
                <a:latin typeface="+mj-lt"/>
                <a:ea typeface="Calibri" panose="020F0502020204030204" pitchFamily="34" charset="0"/>
                <a:cs typeface="Times New Roman" panose="02020603050405020304" pitchFamily="18" charset="0"/>
              </a:rPr>
              <a:t>: </a:t>
            </a:r>
            <a:r>
              <a:rPr lang="es-SV" sz="1600" dirty="0" smtClean="0">
                <a:latin typeface="+mj-lt"/>
                <a:ea typeface="Calibri" panose="020F0502020204030204" pitchFamily="34" charset="0"/>
                <a:cs typeface="Times New Roman" panose="02020603050405020304" pitchFamily="18" charset="0"/>
              </a:rPr>
              <a:t>1.</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230056"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Dirección de Vigilancia de Mercados</a:t>
            </a:r>
            <a:endParaRPr lang="es-SV" sz="2800" b="1" dirty="0">
              <a:solidFill>
                <a:srgbClr val="0070C0"/>
              </a:solidFill>
            </a:endParaRPr>
          </a:p>
        </p:txBody>
      </p:sp>
      <p:sp>
        <p:nvSpPr>
          <p:cNvPr id="13" name="Rectángulo 12"/>
          <p:cNvSpPr/>
          <p:nvPr/>
        </p:nvSpPr>
        <p:spPr>
          <a:xfrm>
            <a:off x="2415793" y="1656478"/>
            <a:ext cx="8141018"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a:t>
            </a:r>
            <a:r>
              <a:rPr lang="es-SV" sz="1600" dirty="0" smtClean="0">
                <a:latin typeface="+mj-lt"/>
                <a:ea typeface="Calibri" panose="020F0502020204030204" pitchFamily="34" charset="0"/>
                <a:cs typeface="Times New Roman" panose="02020603050405020304" pitchFamily="18" charset="0"/>
              </a:rPr>
              <a:t>22.</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24.</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Unidad </a:t>
            </a:r>
            <a:r>
              <a:rPr lang="es-SV" sz="1600" dirty="0">
                <a:latin typeface="+mj-lt"/>
                <a:ea typeface="Calibri" panose="020F0502020204030204" pitchFamily="34" charset="0"/>
                <a:cs typeface="Times New Roman" panose="02020603050405020304" pitchFamily="18" charset="0"/>
              </a:rPr>
              <a:t>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smtClean="0">
                <a:latin typeface="+mj-lt"/>
                <a:ea typeface="Calibri" panose="020F0502020204030204" pitchFamily="34" charset="0"/>
                <a:cs typeface="Times New Roman" panose="02020603050405020304" pitchFamily="18" charset="0"/>
              </a:rPr>
              <a:t>Unidad </a:t>
            </a:r>
            <a:r>
              <a:rPr lang="es-SV" sz="1600" dirty="0">
                <a:latin typeface="+mj-lt"/>
                <a:ea typeface="Calibri" panose="020F0502020204030204" pitchFamily="34" charset="0"/>
                <a:cs typeface="Times New Roman" panose="02020603050405020304" pitchFamily="18" charset="0"/>
              </a:rPr>
              <a:t>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smtClean="0">
                <a:latin typeface="+mj-lt"/>
                <a:cs typeface="Times New Roman" panose="02020603050405020304" pitchFamily="18" charset="0"/>
              </a:rPr>
              <a:t>Auditoría </a:t>
            </a:r>
            <a:r>
              <a:rPr lang="es-SV" sz="1600" dirty="0">
                <a:latin typeface="+mj-lt"/>
                <a:cs typeface="Times New Roman" panose="02020603050405020304" pitchFamily="18" charset="0"/>
              </a:rPr>
              <a:t>de Consumo: </a:t>
            </a:r>
            <a:r>
              <a:rPr lang="es-SV" sz="1600" b="1" dirty="0">
                <a:latin typeface="+mj-lt"/>
                <a:cs typeface="Times New Roman" panose="02020603050405020304" pitchFamily="18" charset="0"/>
              </a:rPr>
              <a:t>Lucy Guadalupe Pérez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230056" y="1543395"/>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355695" y="5899755"/>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de Ciudadanía y Consumo</a:t>
            </a:r>
            <a:endParaRPr lang="es-SV" sz="2800" b="1" dirty="0">
              <a:solidFill>
                <a:srgbClr val="0070C0"/>
              </a:solidFill>
            </a:endParaRPr>
          </a:p>
        </p:txBody>
      </p:sp>
      <p:sp>
        <p:nvSpPr>
          <p:cNvPr id="8" name="Rectángulo 7"/>
          <p:cNvSpPr/>
          <p:nvPr/>
        </p:nvSpPr>
        <p:spPr>
          <a:xfrm>
            <a:off x="1374656" y="1705613"/>
            <a:ext cx="9070109" cy="4241995"/>
          </a:xfrm>
          <a:prstGeom prst="rect">
            <a:avLst/>
          </a:prstGeom>
        </p:spPr>
        <p:txBody>
          <a:bodyPr wrap="square">
            <a:spAutoFit/>
          </a:bodyPr>
          <a:lstStyle/>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a:t>
            </a:r>
            <a:r>
              <a:rPr lang="es-SV" sz="1600" b="1" dirty="0" smtClean="0">
                <a:latin typeface="+mj-lt"/>
                <a:ea typeface="Calibri" panose="020F0502020204030204" pitchFamily="34" charset="0"/>
                <a:cs typeface="Times New Roman" panose="02020603050405020304" pitchFamily="18" charset="0"/>
              </a:rPr>
              <a:t>: Josué Nathan Ramos.</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14.</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6.</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Defensoría Móvil: </a:t>
            </a:r>
            <a:r>
              <a:rPr lang="es-SV" sz="1600" b="1" dirty="0">
                <a:latin typeface="+mj-lt"/>
                <a:ea typeface="Calibri" panose="020F0502020204030204" pitchFamily="34" charset="0"/>
                <a:cs typeface="Times New Roman" panose="02020603050405020304" pitchFamily="18" charset="0"/>
              </a:rPr>
              <a:t>Carlos José Hurtado.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Educación en Consumo: </a:t>
            </a:r>
            <a:r>
              <a:rPr lang="es-SV" sz="1600" b="1" dirty="0">
                <a:latin typeface="+mj-lt"/>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Participación Ciudadana: </a:t>
            </a:r>
            <a:r>
              <a:rPr lang="es-SV" sz="1600" b="1" dirty="0">
                <a:latin typeface="+mj-lt"/>
                <a:ea typeface="Calibri" panose="020F0502020204030204" pitchFamily="34" charset="0"/>
                <a:cs typeface="Times New Roman" panose="02020603050405020304" pitchFamily="18" charset="0"/>
              </a:rPr>
              <a:t>Raúl  Antonio Guevara</a:t>
            </a:r>
            <a:r>
              <a:rPr lang="es-SV" sz="1600" b="1" dirty="0" smtClean="0">
                <a:latin typeface="+mj-lt"/>
                <a:ea typeface="Calibri" panose="020F0502020204030204" pitchFamily="34" charset="0"/>
                <a:cs typeface="Times New Roman" panose="02020603050405020304" pitchFamily="18" charset="0"/>
              </a:rPr>
              <a:t>.</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Nota: estructura vigente a diciembre 2019</a:t>
            </a: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Jurídica</a:t>
            </a:r>
            <a:endParaRPr lang="es-SV" sz="2800" b="1" dirty="0">
              <a:solidFill>
                <a:srgbClr val="0070C0"/>
              </a:solidFill>
            </a:endParaRP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Gerencia de </a:t>
            </a:r>
            <a:r>
              <a:rPr lang="es-SV" sz="1600" dirty="0">
                <a:latin typeface="+mj-lt"/>
                <a:ea typeface="Calibri" panose="020F0502020204030204" pitchFamily="34" charset="0"/>
                <a:cs typeface="Times New Roman" panose="02020603050405020304" pitchFamily="18" charset="0"/>
              </a:rPr>
              <a:t>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de Administración</a:t>
            </a:r>
            <a:endParaRPr lang="es-SV" sz="2800" b="1" dirty="0">
              <a:solidFill>
                <a:srgbClr val="0070C0"/>
              </a:solidFill>
            </a:endParaRP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40.</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25.</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smtClean="0">
                <a:latin typeface="+mj-lt"/>
                <a:ea typeface="Calibri" panose="020F0502020204030204" pitchFamily="34" charset="0"/>
                <a:cs typeface="Times New Roman" panose="02020603050405020304" pitchFamily="18" charset="0"/>
              </a:rPr>
              <a:t>Unidad </a:t>
            </a:r>
            <a:r>
              <a:rPr lang="es-SV" sz="1500" dirty="0">
                <a:latin typeface="+mj-lt"/>
                <a:ea typeface="Calibri" panose="020F0502020204030204" pitchFamily="34" charset="0"/>
                <a:cs typeface="Times New Roman" panose="02020603050405020304" pitchFamily="18" charset="0"/>
              </a:rPr>
              <a:t>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smtClean="0">
                <a:latin typeface="+mj-lt"/>
                <a:ea typeface="Calibri" panose="020F0502020204030204" pitchFamily="34" charset="0"/>
                <a:cs typeface="Times New Roman" panose="02020603050405020304" pitchFamily="18" charset="0"/>
              </a:rPr>
              <a:t>Gerencia de </a:t>
            </a:r>
            <a:r>
              <a:rPr lang="es-SV" sz="1500" dirty="0">
                <a:latin typeface="+mj-lt"/>
                <a:ea typeface="Calibri" panose="020F0502020204030204" pitchFamily="34" charset="0"/>
                <a:cs typeface="Times New Roman" panose="02020603050405020304" pitchFamily="18" charset="0"/>
              </a:rPr>
              <a:t>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smtClean="0">
                <a:latin typeface="+mj-lt"/>
                <a:ea typeface="Calibri" panose="020F0502020204030204" pitchFamily="34" charset="0"/>
                <a:cs typeface="Times New Roman" panose="02020603050405020304" pitchFamily="18" charset="0"/>
              </a:rPr>
              <a:t>Unidad </a:t>
            </a:r>
            <a:r>
              <a:rPr lang="es-SV" sz="1500" dirty="0">
                <a:latin typeface="+mj-lt"/>
                <a:ea typeface="Calibri" panose="020F0502020204030204" pitchFamily="34" charset="0"/>
                <a:cs typeface="Times New Roman" panose="02020603050405020304" pitchFamily="18" charset="0"/>
              </a:rPr>
              <a:t>de Adquisiciones y Contrataciones Institucionales: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smtClean="0">
                <a:latin typeface="+mj-lt"/>
                <a:ea typeface="Calibri" panose="020F0502020204030204" pitchFamily="34" charset="0"/>
                <a:cs typeface="Times New Roman" panose="02020603050405020304" pitchFamily="18" charset="0"/>
              </a:rPr>
              <a:t>Unidad </a:t>
            </a:r>
            <a:r>
              <a:rPr lang="es-SV" sz="1500" dirty="0">
                <a:latin typeface="+mj-lt"/>
                <a:ea typeface="Calibri" panose="020F0502020204030204" pitchFamily="34" charset="0"/>
                <a:cs typeface="Times New Roman" panose="02020603050405020304" pitchFamily="18" charset="0"/>
              </a:rPr>
              <a:t>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smtClean="0">
                <a:latin typeface="+mj-lt"/>
                <a:ea typeface="Calibri" panose="020F0502020204030204" pitchFamily="34" charset="0"/>
                <a:cs typeface="Times New Roman" panose="02020603050405020304" pitchFamily="18" charset="0"/>
              </a:rPr>
              <a:t>Unidad </a:t>
            </a:r>
            <a:r>
              <a:rPr lang="es-US" sz="1500" dirty="0">
                <a:latin typeface="+mj-lt"/>
                <a:ea typeface="Calibri" panose="020F0502020204030204" pitchFamily="34" charset="0"/>
                <a:cs typeface="Times New Roman" panose="02020603050405020304" pitchFamily="18" charset="0"/>
              </a:rPr>
              <a:t>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smtClean="0">
                <a:latin typeface="+mj-lt"/>
                <a:ea typeface="Calibri" panose="020F0502020204030204" pitchFamily="34" charset="0"/>
                <a:cs typeface="Times New Roman" panose="02020603050405020304" pitchFamily="18" charset="0"/>
              </a:rPr>
              <a:t>Unidad </a:t>
            </a:r>
            <a:r>
              <a:rPr lang="es-US" sz="1500" dirty="0">
                <a:latin typeface="+mj-lt"/>
                <a:ea typeface="Calibri" panose="020F0502020204030204" pitchFamily="34" charset="0"/>
                <a:cs typeface="Times New Roman" panose="02020603050405020304" pitchFamily="18" charset="0"/>
              </a:rPr>
              <a:t>Ambiental :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smtClean="0">
                <a:ea typeface="Calibri" panose="020F0502020204030204" pitchFamily="34" charset="0"/>
                <a:cs typeface="Times New Roman" panose="02020603050405020304" pitchFamily="18" charset="0"/>
              </a:rPr>
              <a:t>Unidad de  </a:t>
            </a:r>
            <a:r>
              <a:rPr lang="es-US" sz="1500" dirty="0">
                <a:ea typeface="Calibri" panose="020F0502020204030204" pitchFamily="34" charset="0"/>
                <a:cs typeface="Times New Roman" panose="02020603050405020304" pitchFamily="18" charset="0"/>
              </a:rPr>
              <a:t>Equidad de Género e Inclusión: </a:t>
            </a:r>
            <a:r>
              <a:rPr lang="es-US" sz="1500" b="1" dirty="0">
                <a:ea typeface="Calibri" panose="020F0502020204030204" pitchFamily="34" charset="0"/>
                <a:cs typeface="Times New Roman" panose="02020603050405020304" pitchFamily="18" charset="0"/>
              </a:rPr>
              <a:t>Sandra Salinas</a:t>
            </a:r>
            <a:r>
              <a:rPr lang="es-US" sz="1500" b="1" dirty="0">
                <a:latin typeface="+mj-lt"/>
                <a:ea typeface="Calibri" panose="020F0502020204030204" pitchFamily="34" charset="0"/>
                <a:cs typeface="Times New Roman" panose="02020603050405020304" pitchFamily="18" charset="0"/>
              </a:rPr>
              <a:t>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Centro de Solución de Controversias</a:t>
            </a:r>
            <a:endParaRPr lang="es-SV" sz="2800" b="1" dirty="0">
              <a:solidFill>
                <a:srgbClr val="0070C0"/>
              </a:solidFill>
            </a:endParaRP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32.</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a:t>
            </a:r>
            <a:r>
              <a:rPr lang="es-SV" sz="1600" dirty="0" smtClean="0">
                <a:latin typeface="+mj-lt"/>
                <a:ea typeface="Calibri" panose="020F0502020204030204" pitchFamily="34" charset="0"/>
                <a:cs typeface="Times New Roman" panose="02020603050405020304" pitchFamily="18" charset="0"/>
              </a:rPr>
              <a:t>22.</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10.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smtClean="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Otto Mauricio Guillen. </a:t>
            </a:r>
          </a:p>
          <a:p>
            <a:pPr algn="just">
              <a:lnSpc>
                <a:spcPct val="107000"/>
              </a:lnSpc>
            </a:pPr>
            <a:r>
              <a:rPr lang="es-SV" sz="1600" dirty="0" smtClean="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018188" y="0"/>
            <a:ext cx="9915975" cy="4105275"/>
          </a:xfrm>
          <a:prstGeom prst="rect">
            <a:avLst/>
          </a:prstGeom>
        </p:spPr>
      </p:pic>
      <p:grpSp>
        <p:nvGrpSpPr>
          <p:cNvPr id="8" name="Agrupar 1"/>
          <p:cNvGrpSpPr/>
          <p:nvPr/>
        </p:nvGrpSpPr>
        <p:grpSpPr>
          <a:xfrm>
            <a:off x="153754" y="193138"/>
            <a:ext cx="1922964" cy="1146266"/>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pic>
        <p:nvPicPr>
          <p:cNvPr id="4" name="Imagen 3"/>
          <p:cNvPicPr>
            <a:picLocks noChangeAspect="1"/>
          </p:cNvPicPr>
          <p:nvPr/>
        </p:nvPicPr>
        <p:blipFill>
          <a:blip r:embed="rId5"/>
          <a:stretch>
            <a:fillRect/>
          </a:stretch>
        </p:blipFill>
        <p:spPr>
          <a:xfrm>
            <a:off x="1837226" y="4105275"/>
            <a:ext cx="8174865" cy="2619041"/>
          </a:xfrm>
          <a:prstGeom prst="rect">
            <a:avLst/>
          </a:prstGeom>
        </p:spPr>
      </p:pic>
      <p:sp>
        <p:nvSpPr>
          <p:cNvPr id="2" name="CuadroTexto 1">
            <a:hlinkClick r:id="rId6"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7"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8"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9"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10"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1"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2"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3" action="ppaction://hlinksldjump"/>
          </p:cNvPr>
          <p:cNvSpPr txBox="1"/>
          <p:nvPr/>
        </p:nvSpPr>
        <p:spPr>
          <a:xfrm>
            <a:off x="3869635" y="2014330"/>
            <a:ext cx="955438" cy="369332"/>
          </a:xfrm>
          <a:prstGeom prst="rect">
            <a:avLst/>
          </a:prstGeom>
          <a:noFill/>
        </p:spPr>
        <p:txBody>
          <a:bodyPr wrap="square" rtlCol="0">
            <a:spAutoFit/>
          </a:bodyPr>
          <a:lstStyle/>
          <a:p>
            <a:endParaRPr lang="es-SV" dirty="0"/>
          </a:p>
        </p:txBody>
      </p:sp>
      <p:sp>
        <p:nvSpPr>
          <p:cNvPr id="20" name="CuadroTexto 19">
            <a:hlinkClick r:id="rId14"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5"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6"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7"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8" action="ppaction://hlinksldjump"/>
          </p:cNvPr>
          <p:cNvSpPr txBox="1"/>
          <p:nvPr/>
        </p:nvSpPr>
        <p:spPr>
          <a:xfrm>
            <a:off x="3234172" y="283479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9"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20"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1"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2"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de Descentralización</a:t>
            </a:r>
            <a:endParaRPr lang="es-SV" sz="2800" b="1" dirty="0">
              <a:solidFill>
                <a:srgbClr val="0070C0"/>
              </a:solidFill>
            </a:endParaRPr>
          </a:p>
        </p:txBody>
      </p:sp>
      <p:sp>
        <p:nvSpPr>
          <p:cNvPr id="8" name="Rectángulo 7"/>
          <p:cNvSpPr/>
          <p:nvPr/>
        </p:nvSpPr>
        <p:spPr>
          <a:xfrm>
            <a:off x="1784635" y="1393143"/>
            <a:ext cx="9035120" cy="504881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a:t>
            </a:r>
            <a:r>
              <a:rPr lang="es-SV" sz="1600" b="1" dirty="0" smtClean="0">
                <a:latin typeface="+mj-lt"/>
                <a:ea typeface="Calibri" panose="020F0502020204030204" pitchFamily="34" charset="0"/>
                <a:cs typeface="Times New Roman" panose="02020603050405020304" pitchFamily="18" charset="0"/>
              </a:rPr>
              <a:t>Lucrecia Georgina Fuentes de Chafoya.</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62.</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a:t>
            </a:r>
            <a:r>
              <a:rPr lang="es-SV" sz="1600" dirty="0" smtClean="0">
                <a:latin typeface="+mj-lt"/>
                <a:ea typeface="Calibri" panose="020F0502020204030204" pitchFamily="34" charset="0"/>
                <a:cs typeface="Times New Roman" panose="02020603050405020304" pitchFamily="18" charset="0"/>
              </a:rPr>
              <a:t>33.</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29.</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smtClean="0">
                <a:latin typeface="+mj-lt"/>
                <a:ea typeface="Calibri" panose="020F0502020204030204" pitchFamily="34" charset="0"/>
                <a:cs typeface="Times New Roman" panose="02020603050405020304" pitchFamily="18" charset="0"/>
              </a:rPr>
              <a:t>Gerencia  de </a:t>
            </a:r>
            <a:r>
              <a:rPr lang="es-SV" sz="1500" dirty="0">
                <a:latin typeface="+mj-lt"/>
                <a:ea typeface="Calibri" panose="020F0502020204030204" pitchFamily="34" charset="0"/>
                <a:cs typeface="Times New Roman" panose="02020603050405020304" pitchFamily="18" charset="0"/>
              </a:rPr>
              <a:t>Defensoria Regional de Occidente: </a:t>
            </a:r>
            <a:r>
              <a:rPr lang="es-SV" sz="1400" b="1" dirty="0">
                <a:ea typeface="Calibri" panose="020F0502020204030204" pitchFamily="34" charset="0"/>
                <a:cs typeface="Times New Roman" panose="02020603050405020304" pitchFamily="18" charset="0"/>
              </a:rPr>
              <a:t>Lucrecia Georgina Fuentes de </a:t>
            </a:r>
            <a:r>
              <a:rPr lang="es-SV" sz="1400" b="1" dirty="0" smtClean="0">
                <a:ea typeface="Calibri" panose="020F0502020204030204" pitchFamily="34" charset="0"/>
                <a:cs typeface="Times New Roman" panose="02020603050405020304" pitchFamily="18" charset="0"/>
              </a:rPr>
              <a:t>Chafoya (interina ad-honorem)</a:t>
            </a:r>
            <a:endParaRPr lang="es-SV" sz="1400" b="1" dirty="0">
              <a:ea typeface="Calibri" panose="020F0502020204030204" pitchFamily="34" charset="0"/>
              <a:cs typeface="Times New Roman" panose="02020603050405020304" pitchFamily="18" charset="0"/>
            </a:endParaRPr>
          </a:p>
          <a:p>
            <a:pPr algn="just">
              <a:lnSpc>
                <a:spcPct val="107000"/>
              </a:lnSpc>
              <a:spcAft>
                <a:spcPts val="0"/>
              </a:spcAft>
            </a:pPr>
            <a:r>
              <a:rPr lang="es-SV" sz="1500" dirty="0" smtClean="0">
                <a:latin typeface="+mj-lt"/>
                <a:ea typeface="Calibri" panose="020F0502020204030204" pitchFamily="34" charset="0"/>
                <a:cs typeface="Times New Roman" panose="02020603050405020304" pitchFamily="18" charset="0"/>
              </a:rPr>
              <a:t>Gerencia de </a:t>
            </a:r>
            <a:r>
              <a:rPr lang="es-SV" sz="1500" dirty="0">
                <a:latin typeface="+mj-lt"/>
                <a:ea typeface="Calibri" panose="020F0502020204030204" pitchFamily="34" charset="0"/>
                <a:cs typeface="Times New Roman" panose="02020603050405020304" pitchFamily="18" charset="0"/>
              </a:rPr>
              <a:t>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smtClean="0">
                <a:latin typeface="+mj-lt"/>
                <a:ea typeface="Calibri" panose="020F0502020204030204" pitchFamily="34" charset="0"/>
                <a:cs typeface="Times New Roman" panose="02020603050405020304" pitchFamily="18" charset="0"/>
              </a:rPr>
              <a:t>Gerencia de </a:t>
            </a:r>
            <a:r>
              <a:rPr lang="es-SV" sz="1500" dirty="0">
                <a:latin typeface="+mj-lt"/>
                <a:ea typeface="Calibri" panose="020F0502020204030204" pitchFamily="34" charset="0"/>
                <a:cs typeface="Times New Roman" panose="02020603050405020304" pitchFamily="18" charset="0"/>
              </a:rPr>
              <a:t>Atención Descentralizada : </a:t>
            </a:r>
            <a:r>
              <a:rPr lang="es-SV" sz="1500" b="1" dirty="0">
                <a:latin typeface="+mj-lt"/>
                <a:ea typeface="Calibri" panose="020F0502020204030204" pitchFamily="34" charset="0"/>
                <a:cs typeface="Times New Roman" panose="02020603050405020304" pitchFamily="18" charset="0"/>
              </a:rPr>
              <a:t>Julio Humberto Aquino </a:t>
            </a:r>
            <a:r>
              <a:rPr lang="es-SV" sz="1500" b="1" dirty="0" smtClean="0">
                <a:latin typeface="+mj-lt"/>
                <a:ea typeface="Calibri" panose="020F0502020204030204" pitchFamily="34" charset="0"/>
                <a:cs typeface="Times New Roman" panose="02020603050405020304" pitchFamily="18" charset="0"/>
              </a:rPr>
              <a:t>Castillo</a:t>
            </a:r>
            <a:endParaRPr lang="es-SV" sz="1500" b="1"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652921" y="1319403"/>
            <a:ext cx="9358515" cy="52230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152650" y="76207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smtClean="0">
                <a:solidFill>
                  <a:srgbClr val="0070C0"/>
                </a:solidFill>
              </a:rPr>
              <a:t>DE LA ESTRUCTURA DE DIRECCIÓN Y ADMINISTRACIÓN</a:t>
            </a:r>
            <a:endParaRPr lang="es-SV" sz="2400" b="1" dirty="0">
              <a:solidFill>
                <a:srgbClr val="0070C0"/>
              </a:solidFill>
            </a:endParaRPr>
          </a:p>
        </p:txBody>
      </p:sp>
      <p:sp>
        <p:nvSpPr>
          <p:cNvPr id="8" name="Rectángulo 7"/>
          <p:cNvSpPr/>
          <p:nvPr/>
        </p:nvSpPr>
        <p:spPr>
          <a:xfrm>
            <a:off x="2344893" y="1377413"/>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8" y="2219419"/>
            <a:ext cx="5010151" cy="1754326"/>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r>
              <a:rPr lang="es-SV" sz="1200" dirty="0" smtClean="0">
                <a:latin typeface="+mj-lt"/>
              </a:rPr>
              <a:t>.</a:t>
            </a:r>
          </a:p>
          <a:p>
            <a:r>
              <a:rPr lang="es-SV" sz="1200" dirty="0" smtClean="0">
                <a:latin typeface="+mj-lt"/>
              </a:rPr>
              <a:t>i) Unidad de Cooperación y Relaciones Institucionales</a:t>
            </a:r>
            <a:endParaRPr lang="es-SV" sz="1200" dirty="0">
              <a:latin typeface="+mj-lt"/>
            </a:endParaRPr>
          </a:p>
        </p:txBody>
      </p:sp>
      <p:sp>
        <p:nvSpPr>
          <p:cNvPr id="10" name="Rectángulo 9"/>
          <p:cNvSpPr/>
          <p:nvPr/>
        </p:nvSpPr>
        <p:spPr>
          <a:xfrm>
            <a:off x="3268818" y="3984754"/>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611592" y="5795840"/>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Presidencia de la Defensoría del Consumidor</a:t>
            </a:r>
            <a:endParaRPr lang="es-SV" sz="2800" b="1" dirty="0">
              <a:solidFill>
                <a:srgbClr val="0070C0"/>
              </a:solidFill>
            </a:endParaRP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smtClean="0">
                <a:latin typeface="Calibri Light" panose="020F0302020204030204" pitchFamily="34" charset="0"/>
                <a:ea typeface="Calibri" panose="020F0502020204030204" pitchFamily="34" charset="0"/>
                <a:cs typeface="Times New Roman" panose="02020603050405020304" pitchFamily="18" charset="0"/>
              </a:rPr>
              <a:t>Presidencia de la Defensoría:  </a:t>
            </a:r>
            <a:r>
              <a:rPr lang="es-SV" b="1" dirty="0">
                <a:latin typeface="Calibri Light" panose="020F0302020204030204" pitchFamily="34" charset="0"/>
                <a:ea typeface="Calibri" panose="020F0502020204030204" pitchFamily="34" charset="0"/>
                <a:cs typeface="Times New Roman" panose="02020603050405020304" pitchFamily="18" charset="0"/>
              </a:rPr>
              <a:t>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a:t>
            </a:r>
            <a:r>
              <a:rPr lang="es-SV" dirty="0" smtClean="0">
                <a:latin typeface="Calibri Light" panose="020F0302020204030204" pitchFamily="34" charset="0"/>
                <a:ea typeface="Calibri" panose="020F0502020204030204" pitchFamily="34" charset="0"/>
                <a:cs typeface="Times New Roman" panose="02020603050405020304" pitchFamily="18" charset="0"/>
              </a:rPr>
              <a:t>5</a:t>
            </a: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a:t>
            </a:r>
            <a:r>
              <a:rPr lang="es-SV" dirty="0" smtClean="0">
                <a:latin typeface="Calibri Light" panose="020F0302020204030204" pitchFamily="34" charset="0"/>
                <a:ea typeface="Calibri" panose="020F0502020204030204" pitchFamily="34" charset="0"/>
                <a:cs typeface="Times New Roman" panose="02020603050405020304" pitchFamily="18" charset="0"/>
              </a:rPr>
              <a:t>3.</a:t>
            </a:r>
            <a:endParaRPr lang="es-SV" dirty="0">
              <a:latin typeface="Calibri Light" panose="020F0302020204030204" pitchFamily="34" charset="0"/>
              <a:ea typeface="Calibri" panose="020F0502020204030204" pitchFamily="34" charset="0"/>
              <a:cs typeface="Times New Roman" panose="02020603050405020304" pitchFamily="18" charset="0"/>
            </a:endParaRP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smtClean="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5695342"/>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b="1" dirty="0" smtClean="0">
                <a:latin typeface="+mj-lt"/>
                <a:ea typeface="Calibri" panose="020F0502020204030204" pitchFamily="34" charset="0"/>
                <a:cs typeface="Times New Roman" panose="02020603050405020304" pitchFamily="18" charset="0"/>
              </a:rPr>
              <a:t>Presidente del Consejo Consultivo: César Augusto Calderón.</a:t>
            </a:r>
          </a:p>
          <a:p>
            <a:pPr algn="just">
              <a:lnSpc>
                <a:spcPct val="107000"/>
              </a:lnSpc>
              <a:spcAft>
                <a:spcPts val="0"/>
              </a:spcAft>
            </a:pPr>
            <a:r>
              <a:rPr lang="es-SV" dirty="0" smtClean="0">
                <a:latin typeface="Calibri Light" panose="020F0302020204030204" pitchFamily="34" charset="0"/>
                <a:ea typeface="Calibri" panose="020F0502020204030204" pitchFamily="34" charset="0"/>
                <a:cs typeface="Times New Roman" panose="02020603050405020304" pitchFamily="18" charset="0"/>
              </a:rPr>
              <a:t>Número de personas que lo integran: 8.</a:t>
            </a:r>
            <a:endParaRPr lang="es-SV" sz="1700" dirty="0" smtClean="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smtClean="0">
                <a:latin typeface="+mj-lt"/>
                <a:ea typeface="Calibri" panose="020F0502020204030204" pitchFamily="34" charset="0"/>
                <a:cs typeface="Times New Roman" panose="02020603050405020304" pitchFamily="18" charset="0"/>
              </a:rPr>
              <a:t>Mujeres</a:t>
            </a:r>
            <a:r>
              <a:rPr lang="es-SV" sz="1700" dirty="0">
                <a:latin typeface="+mj-lt"/>
                <a:ea typeface="Calibri" panose="020F0502020204030204" pitchFamily="34" charset="0"/>
                <a:cs typeface="Times New Roman" panose="02020603050405020304" pitchFamily="18" charset="0"/>
              </a:rPr>
              <a:t>: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Tribunal Sancionador</a:t>
            </a:r>
            <a:endParaRPr lang="es-SV" sz="2800" b="1" dirty="0">
              <a:solidFill>
                <a:srgbClr val="0070C0"/>
              </a:solidFill>
            </a:endParaRP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smtClean="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smtClean="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smtClean="0">
                <a:latin typeface="+mj-lt"/>
                <a:ea typeface="Calibri" panose="020F0502020204030204" pitchFamily="34" charset="0"/>
                <a:cs typeface="Times New Roman" panose="02020603050405020304" pitchFamily="18" charset="0"/>
              </a:rPr>
              <a:t>Presidencia Tribunal Sancionador: José Leoisick Castro.</a:t>
            </a:r>
            <a:endParaRPr lang="es-SV"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27.</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a:t>
            </a:r>
            <a:r>
              <a:rPr lang="es-SV" sz="1600" dirty="0" smtClean="0">
                <a:latin typeface="+mj-lt"/>
                <a:ea typeface="Calibri" panose="020F0502020204030204" pitchFamily="34" charset="0"/>
                <a:cs typeface="Times New Roman" panose="02020603050405020304" pitchFamily="18" charset="0"/>
              </a:rPr>
              <a:t>14.</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13.</a:t>
            </a:r>
          </a:p>
          <a:p>
            <a:pPr marL="285750" indent="-285750" algn="just">
              <a:lnSpc>
                <a:spcPct val="107000"/>
              </a:lnSpc>
              <a:spcAft>
                <a:spcPts val="0"/>
              </a:spcAft>
              <a:buFont typeface="Arial" panose="020B0604020202020204" pitchFamily="34" charset="0"/>
              <a:buChar char="•"/>
            </a:pPr>
            <a:r>
              <a:rPr lang="es-SV" sz="1600" dirty="0" smtClean="0">
                <a:latin typeface="+mj-lt"/>
                <a:ea typeface="Calibri" panose="020F0502020204030204" pitchFamily="34" charset="0"/>
                <a:cs typeface="Times New Roman" panose="02020603050405020304" pitchFamily="18" charset="0"/>
              </a:rPr>
              <a:t>Secretaría del Tribunal Sancionador: </a:t>
            </a:r>
            <a:r>
              <a:rPr lang="pt-BR" sz="1600" b="1" dirty="0" smtClean="0">
                <a:latin typeface="+mj-lt"/>
                <a:ea typeface="Calibri" panose="020F0502020204030204" pitchFamily="34" charset="0"/>
                <a:cs typeface="Times New Roman" panose="02020603050405020304" pitchFamily="18" charset="0"/>
              </a:rPr>
              <a:t>Luis </a:t>
            </a:r>
            <a:r>
              <a:rPr lang="pt-BR" sz="1600" b="1" dirty="0">
                <a:latin typeface="+mj-lt"/>
                <a:ea typeface="Calibri" panose="020F0502020204030204" pitchFamily="34" charset="0"/>
                <a:cs typeface="Times New Roman" panose="02020603050405020304" pitchFamily="18" charset="0"/>
              </a:rPr>
              <a:t>Roberto Fernández Meléndez </a:t>
            </a:r>
            <a:endParaRPr lang="es-SV" sz="1600" b="1" dirty="0" smtClean="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smtClean="0">
                <a:latin typeface="+mj-lt"/>
                <a:ea typeface="Calibri" panose="020F0502020204030204" pitchFamily="34" charset="0"/>
                <a:cs typeface="Times New Roman" panose="02020603050405020304" pitchFamily="18" charset="0"/>
              </a:rPr>
              <a:t>Unidad de </a:t>
            </a:r>
            <a:r>
              <a:rPr lang="es-SV" sz="1600" dirty="0">
                <a:latin typeface="+mj-lt"/>
                <a:ea typeface="Calibri" panose="020F0502020204030204" pitchFamily="34" charset="0"/>
                <a:cs typeface="Times New Roman" panose="02020603050405020304" pitchFamily="18" charset="0"/>
              </a:rPr>
              <a:t>estudios jurídicos, calidad y mejora regulatoria: </a:t>
            </a:r>
            <a:r>
              <a:rPr lang="es-SV" sz="1600" b="1" dirty="0" smtClean="0">
                <a:latin typeface="+mj-lt"/>
                <a:ea typeface="Calibri" panose="020F0502020204030204" pitchFamily="34" charset="0"/>
                <a:cs typeface="Times New Roman" panose="02020603050405020304" pitchFamily="18" charset="0"/>
              </a:rPr>
              <a:t>Susana </a:t>
            </a:r>
            <a:r>
              <a:rPr lang="es-SV" sz="1600" b="1" dirty="0">
                <a:latin typeface="+mj-lt"/>
                <a:ea typeface="Calibri" panose="020F0502020204030204" pitchFamily="34" charset="0"/>
                <a:cs typeface="Times New Roman" panose="02020603050405020304" pitchFamily="18" charset="0"/>
              </a:rPr>
              <a:t>Carolina Hernández Melgar</a:t>
            </a:r>
          </a:p>
          <a:p>
            <a:pPr marL="285750" indent="-285750" algn="just">
              <a:lnSpc>
                <a:spcPct val="107000"/>
              </a:lnSpc>
              <a:buFont typeface="Arial" panose="020B0604020202020204" pitchFamily="34" charset="0"/>
              <a:buChar char="•"/>
            </a:pPr>
            <a:r>
              <a:rPr lang="es-SV" sz="1600" dirty="0" smtClean="0">
                <a:latin typeface="+mj-lt"/>
                <a:ea typeface="Calibri" panose="020F0502020204030204" pitchFamily="34" charset="0"/>
                <a:cs typeface="Times New Roman" panose="02020603050405020304" pitchFamily="18" charset="0"/>
              </a:rPr>
              <a:t>Unidad de Procuración del Tribunal Sancionador: </a:t>
            </a:r>
            <a:r>
              <a:rPr lang="es-SV" sz="1600" b="1" dirty="0" smtClean="0">
                <a:latin typeface="+mj-lt"/>
                <a:ea typeface="Calibri" panose="020F0502020204030204" pitchFamily="34" charset="0"/>
                <a:cs typeface="Times New Roman" panose="02020603050405020304" pitchFamily="18" charset="0"/>
              </a:rPr>
              <a:t>Elsy </a:t>
            </a:r>
            <a:r>
              <a:rPr lang="es-SV" sz="1600" b="1" dirty="0">
                <a:latin typeface="+mj-lt"/>
                <a:ea typeface="Calibri" panose="020F0502020204030204" pitchFamily="34" charset="0"/>
                <a:cs typeface="Times New Roman" panose="02020603050405020304" pitchFamily="18" charset="0"/>
              </a:rPr>
              <a:t>Ramirez Zelaya</a:t>
            </a:r>
          </a:p>
          <a:p>
            <a:pPr marL="285750" indent="-285750" algn="just">
              <a:lnSpc>
                <a:spcPct val="107000"/>
              </a:lnSpc>
              <a:buFont typeface="Arial" panose="020B0604020202020204" pitchFamily="34" charset="0"/>
              <a:buChar char="•"/>
            </a:pPr>
            <a:r>
              <a:rPr lang="es-SV" sz="1600" dirty="0" smtClean="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a:t>
            </a:r>
            <a:r>
              <a:rPr lang="es-SV" sz="1600" b="1" dirty="0" smtClean="0">
                <a:latin typeface="+mj-lt"/>
                <a:ea typeface="Calibri" panose="020F0502020204030204" pitchFamily="34" charset="0"/>
                <a:cs typeface="Times New Roman" panose="02020603050405020304" pitchFamily="18" charset="0"/>
              </a:rPr>
              <a:t>			Yoselin  </a:t>
            </a:r>
            <a:r>
              <a:rPr lang="es-SV" sz="1600" b="1" dirty="0">
                <a:latin typeface="+mj-lt"/>
                <a:ea typeface="Calibri" panose="020F0502020204030204" pitchFamily="34" charset="0"/>
                <a:cs typeface="Times New Roman" panose="02020603050405020304" pitchFamily="18" charset="0"/>
              </a:rPr>
              <a:t>Mejía de Sibrian                 </a:t>
            </a:r>
          </a:p>
          <a:p>
            <a:pPr algn="just">
              <a:lnSpc>
                <a:spcPct val="107000"/>
              </a:lnSpc>
            </a:pPr>
            <a:r>
              <a:rPr lang="es-SV" sz="1600" b="1" dirty="0">
                <a:latin typeface="+mj-lt"/>
                <a:ea typeface="Calibri" panose="020F0502020204030204" pitchFamily="34" charset="0"/>
                <a:cs typeface="Times New Roman" panose="02020603050405020304" pitchFamily="18" charset="0"/>
              </a:rPr>
              <a:t>                         </a:t>
            </a:r>
            <a:r>
              <a:rPr lang="es-SV" sz="1600" b="1" dirty="0" smtClean="0">
                <a:latin typeface="+mj-lt"/>
                <a:ea typeface="Calibri" panose="020F0502020204030204" pitchFamily="34" charset="0"/>
                <a:cs typeface="Times New Roman" panose="02020603050405020304" pitchFamily="18" charset="0"/>
              </a:rPr>
              <a:t>			Mirna </a:t>
            </a:r>
            <a:r>
              <a:rPr lang="es-SV" sz="1600" b="1" dirty="0">
                <a:latin typeface="+mj-lt"/>
                <a:ea typeface="Calibri" panose="020F0502020204030204" pitchFamily="34" charset="0"/>
                <a:cs typeface="Times New Roman" panose="02020603050405020304" pitchFamily="18" charset="0"/>
              </a:rPr>
              <a:t>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Asesoría</a:t>
            </a:r>
            <a:endParaRPr lang="es-SV" sz="2800" b="1" dirty="0">
              <a:solidFill>
                <a:srgbClr val="0070C0"/>
              </a:solidFill>
            </a:endParaRPr>
          </a:p>
        </p:txBody>
      </p:sp>
      <p:sp>
        <p:nvSpPr>
          <p:cNvPr id="10" name="Rectángulo 9"/>
          <p:cNvSpPr/>
          <p:nvPr/>
        </p:nvSpPr>
        <p:spPr>
          <a:xfrm>
            <a:off x="2504859" y="1339404"/>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Unidad de Auditoría Interna</a:t>
            </a:r>
            <a:endParaRPr lang="es-SV" sz="2800" b="1" dirty="0">
              <a:solidFill>
                <a:srgbClr val="0070C0"/>
              </a:solidFill>
            </a:endParaRP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33088" y="46509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Análisis de Consumo y Mercados</a:t>
            </a:r>
            <a:endParaRPr lang="es-SV" sz="2800" b="1" dirty="0">
              <a:solidFill>
                <a:srgbClr val="0070C0"/>
              </a:solidFill>
            </a:endParaRPr>
          </a:p>
        </p:txBody>
      </p:sp>
      <p:sp>
        <p:nvSpPr>
          <p:cNvPr id="10" name="Rectángulo 9"/>
          <p:cNvSpPr/>
          <p:nvPr/>
        </p:nvSpPr>
        <p:spPr>
          <a:xfrm>
            <a:off x="2518824" y="1369178"/>
            <a:ext cx="7955280" cy="5361724"/>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Carolina Castro Orellana.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p:txBody>
      </p:sp>
      <p:sp>
        <p:nvSpPr>
          <p:cNvPr id="11" name="Rectángulo 10"/>
          <p:cNvSpPr/>
          <p:nvPr/>
        </p:nvSpPr>
        <p:spPr>
          <a:xfrm>
            <a:off x="2333087" y="1272213"/>
            <a:ext cx="8326755" cy="524449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509698" y="613320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TotalTime>
  <Words>2883</Words>
  <Application>Microsoft Office PowerPoint</Application>
  <PresentationFormat>Panorámica</PresentationFormat>
  <Paragraphs>219</Paragraphs>
  <Slides>20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Calibri</vt:lpstr>
      <vt:lpstr>Calibri Light</vt:lpstr>
      <vt:lpstr>Times New Roman</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Ariela Linette García Mélendez</cp:lastModifiedBy>
  <cp:revision>36</cp:revision>
  <dcterms:created xsi:type="dcterms:W3CDTF">2019-07-25T14:59:52Z</dcterms:created>
  <dcterms:modified xsi:type="dcterms:W3CDTF">2020-01-31T16:05:57Z</dcterms:modified>
</cp:coreProperties>
</file>