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6" r:id="rId5"/>
    <p:sldId id="277" r:id="rId6"/>
    <p:sldId id="278" r:id="rId7"/>
    <p:sldId id="279" r:id="rId8"/>
    <p:sldId id="280" r:id="rId9"/>
    <p:sldId id="281" r:id="rId10"/>
    <p:sldId id="282" r:id="rId11"/>
    <p:sldId id="283" r:id="rId12"/>
    <p:sldId id="284" r:id="rId13"/>
    <p:sldId id="285" r:id="rId14"/>
    <p:sldId id="286" r:id="rId15"/>
    <p:sldId id="287" r:id="rId16"/>
    <p:sldId id="288" r:id="rId17"/>
    <p:sldId id="289" r:id="rId18"/>
    <p:sldId id="290" r:id="rId19"/>
    <p:sldId id="291" r:id="rId20"/>
    <p:sldId id="292" r:id="rId21"/>
    <p:sldId id="293" r:id="rId22"/>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85" autoAdjust="0"/>
    <p:restoredTop sz="94660"/>
  </p:normalViewPr>
  <p:slideViewPr>
    <p:cSldViewPr snapToGrid="0" showGuides="1">
      <p:cViewPr varScale="1">
        <p:scale>
          <a:sx n="74" d="100"/>
          <a:sy n="74" d="100"/>
        </p:scale>
        <p:origin x="600" y="60"/>
      </p:cViewPr>
      <p:guideLst>
        <p:guide orient="horz" pos="2160"/>
        <p:guide pos="381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07/10/2019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787755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07/10/2019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4201913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07/10/2019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513272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07/10/2019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839630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125DAF55-E7F4-4E23-8D38-9EE3481C7AF2}" type="datetimeFigureOut">
              <a:rPr lang="es-SV" smtClean="0"/>
              <a:pPr/>
              <a:t>07/10/2019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214671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Marcador de fecha 4"/>
          <p:cNvSpPr>
            <a:spLocks noGrp="1"/>
          </p:cNvSpPr>
          <p:nvPr>
            <p:ph type="dt" sz="half" idx="10"/>
          </p:nvPr>
        </p:nvSpPr>
        <p:spPr/>
        <p:txBody>
          <a:bodyPr/>
          <a:lstStyle/>
          <a:p>
            <a:fld id="{125DAF55-E7F4-4E23-8D38-9EE3481C7AF2}" type="datetimeFigureOut">
              <a:rPr lang="es-SV" smtClean="0"/>
              <a:pPr/>
              <a:t>07/10/2019</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1491093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Marcador de fecha 6"/>
          <p:cNvSpPr>
            <a:spLocks noGrp="1"/>
          </p:cNvSpPr>
          <p:nvPr>
            <p:ph type="dt" sz="half" idx="10"/>
          </p:nvPr>
        </p:nvSpPr>
        <p:spPr/>
        <p:txBody>
          <a:bodyPr/>
          <a:lstStyle/>
          <a:p>
            <a:fld id="{125DAF55-E7F4-4E23-8D38-9EE3481C7AF2}" type="datetimeFigureOut">
              <a:rPr lang="es-SV" smtClean="0"/>
              <a:pPr/>
              <a:t>07/10/2019</a:t>
            </a:fld>
            <a:endParaRPr lang="es-SV"/>
          </a:p>
        </p:txBody>
      </p:sp>
      <p:sp>
        <p:nvSpPr>
          <p:cNvPr id="8" name="Marcador de pie de página 7"/>
          <p:cNvSpPr>
            <a:spLocks noGrp="1"/>
          </p:cNvSpPr>
          <p:nvPr>
            <p:ph type="ftr" sz="quarter" idx="11"/>
          </p:nvPr>
        </p:nvSpPr>
        <p:spPr/>
        <p:txBody>
          <a:bodyPr/>
          <a:lstStyle/>
          <a:p>
            <a:endParaRPr lang="es-SV"/>
          </a:p>
        </p:txBody>
      </p:sp>
      <p:sp>
        <p:nvSpPr>
          <p:cNvPr id="9" name="Marcador de número de diapositiva 8"/>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862271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fecha 2"/>
          <p:cNvSpPr>
            <a:spLocks noGrp="1"/>
          </p:cNvSpPr>
          <p:nvPr>
            <p:ph type="dt" sz="half" idx="10"/>
          </p:nvPr>
        </p:nvSpPr>
        <p:spPr/>
        <p:txBody>
          <a:bodyPr/>
          <a:lstStyle/>
          <a:p>
            <a:fld id="{125DAF55-E7F4-4E23-8D38-9EE3481C7AF2}" type="datetimeFigureOut">
              <a:rPr lang="es-SV" smtClean="0"/>
              <a:pPr/>
              <a:t>07/10/2019</a:t>
            </a:fld>
            <a:endParaRPr lang="es-SV"/>
          </a:p>
        </p:txBody>
      </p:sp>
      <p:sp>
        <p:nvSpPr>
          <p:cNvPr id="4" name="Marcador de pie de página 3"/>
          <p:cNvSpPr>
            <a:spLocks noGrp="1"/>
          </p:cNvSpPr>
          <p:nvPr>
            <p:ph type="ftr" sz="quarter" idx="11"/>
          </p:nvPr>
        </p:nvSpPr>
        <p:spPr/>
        <p:txBody>
          <a:bodyPr/>
          <a:lstStyle/>
          <a:p>
            <a:endParaRPr lang="es-SV"/>
          </a:p>
        </p:txBody>
      </p:sp>
      <p:sp>
        <p:nvSpPr>
          <p:cNvPr id="5" name="Marcador de número de diapositiva 4"/>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3299314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25DAF55-E7F4-4E23-8D38-9EE3481C7AF2}" type="datetimeFigureOut">
              <a:rPr lang="es-SV" smtClean="0"/>
              <a:pPr/>
              <a:t>07/10/2019</a:t>
            </a:fld>
            <a:endParaRPr lang="es-SV"/>
          </a:p>
        </p:txBody>
      </p:sp>
      <p:sp>
        <p:nvSpPr>
          <p:cNvPr id="3" name="Marcador de pie de página 2"/>
          <p:cNvSpPr>
            <a:spLocks noGrp="1"/>
          </p:cNvSpPr>
          <p:nvPr>
            <p:ph type="ftr" sz="quarter" idx="11"/>
          </p:nvPr>
        </p:nvSpPr>
        <p:spPr/>
        <p:txBody>
          <a:bodyPr/>
          <a:lstStyle/>
          <a:p>
            <a:endParaRPr lang="es-SV"/>
          </a:p>
        </p:txBody>
      </p:sp>
      <p:sp>
        <p:nvSpPr>
          <p:cNvPr id="4" name="Marcador de número de diapositiva 3"/>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1637785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07/10/2019</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1523427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07/10/2019</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3719882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5DAF55-E7F4-4E23-8D38-9EE3481C7AF2}" type="datetimeFigureOut">
              <a:rPr lang="es-SV" smtClean="0"/>
              <a:pPr/>
              <a:t>07/10/2019</a:t>
            </a:fld>
            <a:endParaRPr lang="es-SV"/>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02BE0-BB57-43B0-80A8-9FC630EE2F78}" type="slidenum">
              <a:rPr lang="es-SV" smtClean="0"/>
              <a:pPr/>
              <a:t>‹Nº›</a:t>
            </a:fld>
            <a:endParaRPr lang="es-SV"/>
          </a:p>
        </p:txBody>
      </p:sp>
    </p:spTree>
    <p:extLst>
      <p:ext uri="{BB962C8B-B14F-4D97-AF65-F5344CB8AC3E}">
        <p14:creationId xmlns:p14="http://schemas.microsoft.com/office/powerpoint/2010/main" val="1232411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1"/>
          <p:cNvGrpSpPr/>
          <p:nvPr/>
        </p:nvGrpSpPr>
        <p:grpSpPr>
          <a:xfrm>
            <a:off x="153754" y="193138"/>
            <a:ext cx="1922964" cy="1146266"/>
            <a:chOff x="35496" y="51470"/>
            <a:chExt cx="1728192" cy="936104"/>
          </a:xfrm>
        </p:grpSpPr>
        <p:grpSp>
          <p:nvGrpSpPr>
            <p:cNvPr id="5" name="Agrupar 3"/>
            <p:cNvGrpSpPr/>
            <p:nvPr/>
          </p:nvGrpSpPr>
          <p:grpSpPr>
            <a:xfrm>
              <a:off x="35496" y="51470"/>
              <a:ext cx="1728192" cy="929258"/>
              <a:chOff x="529241" y="1294178"/>
              <a:chExt cx="3296226" cy="1708593"/>
            </a:xfrm>
          </p:grpSpPr>
          <p:pic>
            <p:nvPicPr>
              <p:cNvPr id="7" name="Imagen 6"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8" name="Imagen 7"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6" name="Conector recto 5"/>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a:spLocks noGrp="1"/>
          </p:cNvSpPr>
          <p:nvPr>
            <p:ph type="ctrTitle"/>
          </p:nvPr>
        </p:nvSpPr>
        <p:spPr>
          <a:xfrm>
            <a:off x="2076718" y="1030531"/>
            <a:ext cx="7772400" cy="2387600"/>
          </a:xfrm>
        </p:spPr>
        <p:txBody>
          <a:bodyPr>
            <a:normAutofit/>
          </a:bodyPr>
          <a:lstStyle/>
          <a:p>
            <a:r>
              <a:rPr lang="es-SV" sz="4800" dirty="0">
                <a:latin typeface="+mn-lt"/>
              </a:rPr>
              <a:t>ORGANIGRAMA</a:t>
            </a:r>
          </a:p>
        </p:txBody>
      </p:sp>
      <p:sp>
        <p:nvSpPr>
          <p:cNvPr id="10" name="Subtítulo 2"/>
          <p:cNvSpPr>
            <a:spLocks noGrp="1"/>
          </p:cNvSpPr>
          <p:nvPr>
            <p:ph type="subTitle" idx="1"/>
          </p:nvPr>
        </p:nvSpPr>
        <p:spPr>
          <a:xfrm>
            <a:off x="2533918" y="3550900"/>
            <a:ext cx="6858000" cy="1655762"/>
          </a:xfrm>
        </p:spPr>
        <p:txBody>
          <a:bodyPr/>
          <a:lstStyle/>
          <a:p>
            <a:r>
              <a:rPr lang="es-SV" dirty="0"/>
              <a:t>DEFENSORIA DEL CONSUMIDOR </a:t>
            </a:r>
          </a:p>
          <a:p>
            <a:r>
              <a:rPr lang="es-SV" dirty="0" smtClean="0"/>
              <a:t>OCTUBRE 2019</a:t>
            </a:r>
            <a:endParaRPr lang="es-SV" dirty="0"/>
          </a:p>
        </p:txBody>
      </p:sp>
    </p:spTree>
    <p:extLst>
      <p:ext uri="{BB962C8B-B14F-4D97-AF65-F5344CB8AC3E}">
        <p14:creationId xmlns:p14="http://schemas.microsoft.com/office/powerpoint/2010/main" val="30821798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8"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smtClean="0">
                <a:solidFill>
                  <a:srgbClr val="0070C0"/>
                </a:solidFill>
              </a:rPr>
              <a:t>Unidad de Auditoría Interna</a:t>
            </a:r>
            <a:endParaRPr lang="es-SV" sz="2800" b="1" dirty="0">
              <a:solidFill>
                <a:srgbClr val="0070C0"/>
              </a:solidFill>
            </a:endParaRPr>
          </a:p>
        </p:txBody>
      </p:sp>
      <p:sp>
        <p:nvSpPr>
          <p:cNvPr id="10" name="Rectángulo 9"/>
          <p:cNvSpPr/>
          <p:nvPr/>
        </p:nvSpPr>
        <p:spPr>
          <a:xfrm>
            <a:off x="2320208" y="1375212"/>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1" name="Rectángulo 10"/>
          <p:cNvSpPr/>
          <p:nvPr/>
        </p:nvSpPr>
        <p:spPr>
          <a:xfrm>
            <a:off x="2505945" y="1519955"/>
            <a:ext cx="7955280" cy="5710089"/>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Tiene como objetivos principales evaluar el grado de cumplimiento y eficacia de los sistemas de operación, administración e información, así como de los procedimientos de control interno incorporados a ellos. Asimismo, le compete determinar la confiabilidad de los registros, a través de exámenes de componentes de los estados financieros; analizar los resultados y eficiencia de las operaciones; y examinar las áreas que integran la Defensoría del Consumidor, con relación al cumplimiento de su responsabilidad, facilitar el análisis, evaluaciones y recomendaciones, que contribuyan al mejoramiento de los controles interno.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José Moreno </a:t>
            </a:r>
            <a:r>
              <a:rPr lang="es-SV" b="1" dirty="0" err="1">
                <a:latin typeface="+mj-lt"/>
                <a:ea typeface="Calibri" panose="020F0502020204030204" pitchFamily="34" charset="0"/>
                <a:cs typeface="Times New Roman" panose="02020603050405020304" pitchFamily="18" charset="0"/>
              </a:rPr>
              <a:t>Moreno</a:t>
            </a:r>
            <a:r>
              <a:rPr lang="es-SV" b="1" dirty="0">
                <a:latin typeface="+mj-lt"/>
                <a:ea typeface="Calibri" panose="020F0502020204030204" pitchFamily="34" charset="0"/>
                <a:cs typeface="Times New Roman" panose="02020603050405020304" pitchFamily="18" charset="0"/>
              </a:rPr>
              <a:t>.</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2.</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2" name="Rectángulo redondeado 11"/>
          <p:cNvSpPr/>
          <p:nvPr/>
        </p:nvSpPr>
        <p:spPr>
          <a:xfrm>
            <a:off x="9149633" y="484368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2105588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33088" y="465096"/>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Unidad de Análisis de Consumo y Mercados</a:t>
            </a:r>
            <a:endParaRPr lang="es-SV" sz="2800" b="1" dirty="0">
              <a:solidFill>
                <a:srgbClr val="0070C0"/>
              </a:solidFill>
            </a:endParaRPr>
          </a:p>
        </p:txBody>
      </p:sp>
      <p:sp>
        <p:nvSpPr>
          <p:cNvPr id="10" name="Rectángulo 9"/>
          <p:cNvSpPr/>
          <p:nvPr/>
        </p:nvSpPr>
        <p:spPr>
          <a:xfrm>
            <a:off x="2518824" y="1369178"/>
            <a:ext cx="7955280" cy="5361724"/>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del estudio e investigación del fenómeno de consumo para la generación de información útil, y para la elaboración de propuestas de política pública que fortalezcan la protección efectiva y eficiente de los derechos e intereses de las personas consumidoras. Además le corresponde desarrollar las funciones siguientes: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Administrar y divulgar información institucional que sea socialmente útil en materia de consumo para la protección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Monitorear y difundir información de mercados relevantes: alimentos, fertilizantes, servicios públicos, combustibles, servicios financieros, remesas familiares, entre otros, para coadyuvar ala toma de decisiones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 Realizar estudios e investigaciones sobre consumo en temáticas y sectores relevantes para la protección de los derechos e intereses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Analizar las tendencias de indicadores socioeconómicos y de consumo e información de carácter internacional, que incida en la dinámica de los mercados nacionales, anticipando estratégicamente acciones institucionales.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Carolina Castro Orellana.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p:txBody>
      </p:sp>
      <p:sp>
        <p:nvSpPr>
          <p:cNvPr id="11" name="Rectángulo 10"/>
          <p:cNvSpPr/>
          <p:nvPr/>
        </p:nvSpPr>
        <p:spPr>
          <a:xfrm>
            <a:off x="2333087" y="1272212"/>
            <a:ext cx="8326755" cy="554715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162513" y="550051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1444133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294450" y="550508"/>
            <a:ext cx="8326755" cy="6207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Unidad de Acceso a la Información Pública y Transparencia  </a:t>
            </a:r>
            <a:endParaRPr lang="es-SV" sz="2800" b="1" dirty="0">
              <a:solidFill>
                <a:srgbClr val="0070C0"/>
              </a:solidFill>
            </a:endParaRPr>
          </a:p>
        </p:txBody>
      </p:sp>
      <p:sp>
        <p:nvSpPr>
          <p:cNvPr id="10" name="Rectángulo 9"/>
          <p:cNvSpPr/>
          <p:nvPr/>
        </p:nvSpPr>
        <p:spPr>
          <a:xfrm>
            <a:off x="2480188" y="1490312"/>
            <a:ext cx="7955280" cy="6019597"/>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la responsable de asegurar que la Defensoría del Consumidor y todas sus unidades organizativas, cumplan con lo establecido en la Ley de Acceso a la Información Pública. Además, será la encargada de concienciar, sensibilizar y crear una cultura de Transparencia, Ética, Probidad y Rendición de Cuentas entre los funcionarios y empleados de la Defensoría del Consumidor. Será un vinculo institucional con la ciudadanía para atender sus requerimientos de información sobre el quehacer de la Defensoría y sus relaciones institucionales, tramitación de quejas de posibles actos de mal trato por funcionarios y empleados de la institución, así como sobre posibles actos de corrupción, proponer y canalizar la resolución de las mismas.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Aída Elena </a:t>
            </a:r>
            <a:r>
              <a:rPr lang="es-SV" b="1" dirty="0" err="1">
                <a:latin typeface="+mj-lt"/>
                <a:ea typeface="Calibri" panose="020F0502020204030204" pitchFamily="34" charset="0"/>
                <a:cs typeface="Times New Roman" panose="02020603050405020304" pitchFamily="18" charset="0"/>
              </a:rPr>
              <a:t>Funes</a:t>
            </a:r>
            <a:r>
              <a:rPr lang="es-SV" b="1" dirty="0">
                <a:latin typeface="+mj-lt"/>
                <a:ea typeface="Calibri" panose="020F0502020204030204" pitchFamily="34" charset="0"/>
                <a:cs typeface="Times New Roman" panose="02020603050405020304" pitchFamily="18" charset="0"/>
              </a:rPr>
              <a:t> Rivas</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294451" y="1277584"/>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149633" y="484368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8252084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07330"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Unidad Financiera Institucional </a:t>
            </a:r>
            <a:endParaRPr lang="es-SV" sz="2800" b="1" dirty="0">
              <a:solidFill>
                <a:srgbClr val="0070C0"/>
              </a:solidFill>
            </a:endParaRPr>
          </a:p>
        </p:txBody>
      </p:sp>
      <p:sp>
        <p:nvSpPr>
          <p:cNvPr id="10" name="Rectángulo 9"/>
          <p:cNvSpPr/>
          <p:nvPr/>
        </p:nvSpPr>
        <p:spPr>
          <a:xfrm>
            <a:off x="2493067" y="1587940"/>
            <a:ext cx="7955280" cy="7205049"/>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dirigir la gestión financiera institucional en las diferentes etapas del ciclo presupuestario a través de la planificación, coordinación, integración y supervisión de las actividades de presupuesto, tesorería y de contabilidad gubernamental, de conformidad con lo establecido en la Ley Orgánica de Administración Financiera del Estado, las que deben desarrollarse a través de sistemas mecanizados, con eficiencia y eficacia. Para cumplir con sus objetivos, la UFI tendrá a su cargo el cumplimiento de las atribuciones y funciones establecidas en la Ley Orgánica de Administración Financiera del Estado, el Reglamento de dicha ley, el respectivo manual de funcionamiento de la UFI, los manuales e instructivos operativos propios de la Defensoría del Consumidor, incluyendo el Manual de Organización y Funciones de La Defensoría y demás normativa aplicable a todas las instituciones del Estado.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Cleotilde Arely Rodríguez.</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6.</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5.</a:t>
            </a:r>
          </a:p>
          <a:p>
            <a:pPr algn="just">
              <a:lnSpc>
                <a:spcPct val="107000"/>
              </a:lnSpc>
              <a:spcAft>
                <a:spcPts val="0"/>
              </a:spcAft>
            </a:pPr>
            <a:r>
              <a:rPr lang="es-US" dirty="0">
                <a:latin typeface="+mj-lt"/>
                <a:ea typeface="Calibri" panose="020F0502020204030204" pitchFamily="34" charset="0"/>
                <a:cs typeface="Times New Roman" panose="02020603050405020304" pitchFamily="18" charset="0"/>
              </a:rPr>
              <a:t>Hombres: 1</a:t>
            </a: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07330" y="1375211"/>
            <a:ext cx="8326755" cy="524963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239785" y="551338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8517729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9"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Unidad de Planificación y Calidad</a:t>
            </a:r>
            <a:endParaRPr lang="es-SV" sz="2800" b="1" dirty="0">
              <a:solidFill>
                <a:srgbClr val="0070C0"/>
              </a:solidFill>
            </a:endParaRPr>
          </a:p>
        </p:txBody>
      </p:sp>
      <p:sp>
        <p:nvSpPr>
          <p:cNvPr id="10" name="Rectángulo 9"/>
          <p:cNvSpPr/>
          <p:nvPr/>
        </p:nvSpPr>
        <p:spPr>
          <a:xfrm>
            <a:off x="2505946" y="1941158"/>
            <a:ext cx="7955280" cy="3945054"/>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promover, coordinar e impulsar el proceso de Planeación Estratégica y Operativa de la Defensoría del Consumidor; así como impulsar procesos de seguimiento y evaluación institucional. Es responsable además de promover la mejora continua en la calidad de los servicios prestados por las diferentes direcciones y unidades de La Defensoría, buscando elevarla a niveles de excelencia, con resultados sostenibles y en función de las necesidades y expectativas de las personas consumidoras.</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Carlos Alberto </a:t>
            </a:r>
            <a:r>
              <a:rPr lang="es-SV" b="1" dirty="0" err="1">
                <a:latin typeface="+mj-lt"/>
                <a:ea typeface="Calibri" panose="020F0502020204030204" pitchFamily="34" charset="0"/>
                <a:cs typeface="Times New Roman" panose="02020603050405020304" pitchFamily="18" charset="0"/>
              </a:rPr>
              <a:t>Pleitez</a:t>
            </a:r>
            <a:r>
              <a:rPr lang="es-SV" b="1" dirty="0">
                <a:latin typeface="+mj-lt"/>
                <a:ea typeface="Calibri" panose="020F0502020204030204" pitchFamily="34" charset="0"/>
                <a:cs typeface="Times New Roman" panose="02020603050405020304" pitchFamily="18" charset="0"/>
              </a:rPr>
              <a:t> Fuentes. </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20209" y="1685567"/>
            <a:ext cx="8326755" cy="420064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252664" y="4431563"/>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9433849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Unidad de Comunicaciones</a:t>
            </a:r>
            <a:endParaRPr lang="es-SV" sz="2800" b="1" dirty="0">
              <a:solidFill>
                <a:srgbClr val="0070C0"/>
              </a:solidFill>
            </a:endParaRPr>
          </a:p>
        </p:txBody>
      </p:sp>
      <p:sp>
        <p:nvSpPr>
          <p:cNvPr id="13" name="Rectángulo 12"/>
          <p:cNvSpPr/>
          <p:nvPr/>
        </p:nvSpPr>
        <p:spPr>
          <a:xfrm>
            <a:off x="2518824" y="1543395"/>
            <a:ext cx="7955280" cy="508652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de dirigir la estrategia de comunicaciones institucionales de La Defensoría, para ello desarrollara actividades de recopilación, elaboración y difusión de información relacionada con las principales actividades de interés mediático que realiza La Defensoría, con el fin de mantener informados a todos los sectores que conforman la opinión pública. Es la responsable de mantener una adecuada comunicación con los diferentes medios de comunicación social y entidades similares.  Además le corresponde: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Desarrollar actividades de recopilación, elaboración y difusión de información relacionadas con el quehacer institucional;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Mantener informados a todos los sectores que conforman la opinión pública sobre las actividades de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c)Mantener una adecuada vinculación con los diferentes medios de comunicación y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entidades similares;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Establecer los lineamientos para la generación y publicación de información institucional; y</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Fausto Ernesto Valladares Portillo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333087" y="1543395"/>
            <a:ext cx="8326755" cy="49216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162512" y="528156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401978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230056"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smtClean="0">
                <a:solidFill>
                  <a:srgbClr val="0070C0"/>
                </a:solidFill>
              </a:rPr>
              <a:t>Dirección de Vigilancia de Mercados</a:t>
            </a:r>
            <a:endParaRPr lang="es-SV" sz="2800" b="1" dirty="0">
              <a:solidFill>
                <a:srgbClr val="0070C0"/>
              </a:solidFill>
            </a:endParaRPr>
          </a:p>
        </p:txBody>
      </p:sp>
      <p:sp>
        <p:nvSpPr>
          <p:cNvPr id="13" name="Rectángulo 12"/>
          <p:cNvSpPr/>
          <p:nvPr/>
        </p:nvSpPr>
        <p:spPr>
          <a:xfrm>
            <a:off x="2415793" y="1543395"/>
            <a:ext cx="7955280"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dirigir el diseño y ejecución de los planes de verificación y vigilancia, con el objeto de velar por el cumplimiento de las disposiciones establecidas en la Ley de Protección al Consumidor y su Reglamento, así como en las Normas Salvadoreñas Obligatorias (NSO) relacionadas al tema de consumo.</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Vigilancia de Mercado, el (la) Jefe(a) de la Unidad de Inspección y el(la) Jefe(a) de la Unidad de Seguridad y Calidad y el personal técnico y administrativo que fueren necesarios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Verónica Burgos de Montoya.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46.</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Jefa de la Unidad de Inspecciones: </a:t>
            </a:r>
            <a:r>
              <a:rPr lang="es-SV" sz="1600" b="1" dirty="0">
                <a:latin typeface="+mj-lt"/>
                <a:ea typeface="Calibri" panose="020F0502020204030204" pitchFamily="34" charset="0"/>
                <a:cs typeface="Times New Roman" panose="02020603050405020304" pitchFamily="18" charset="0"/>
              </a:rPr>
              <a:t>Ámbar Beatriz Rico Sánchez.</a:t>
            </a:r>
          </a:p>
          <a:p>
            <a:pPr algn="just">
              <a:lnSpc>
                <a:spcPct val="107000"/>
              </a:lnSpc>
            </a:pPr>
            <a:r>
              <a:rPr lang="es-SV" sz="1600" dirty="0">
                <a:latin typeface="+mj-lt"/>
                <a:ea typeface="Calibri" panose="020F0502020204030204" pitchFamily="34" charset="0"/>
                <a:cs typeface="Times New Roman" panose="02020603050405020304" pitchFamily="18" charset="0"/>
              </a:rPr>
              <a:t>Jefe de la Unidad de Seguridad y Calidad: </a:t>
            </a:r>
            <a:r>
              <a:rPr lang="es-SV" sz="1600" b="1" dirty="0">
                <a:latin typeface="+mj-lt"/>
                <a:cs typeface="Times New Roman" panose="02020603050405020304" pitchFamily="18" charset="0"/>
              </a:rPr>
              <a:t>José Emiliano Arévalo.</a:t>
            </a:r>
          </a:p>
          <a:p>
            <a:pPr algn="just">
              <a:lnSpc>
                <a:spcPct val="107000"/>
              </a:lnSpc>
            </a:pPr>
            <a:r>
              <a:rPr lang="es-SV" sz="1600" dirty="0">
                <a:latin typeface="+mj-lt"/>
                <a:cs typeface="Times New Roman" panose="02020603050405020304" pitchFamily="18" charset="0"/>
              </a:rPr>
              <a:t>Coordinadora de Auditoría de Consumo: </a:t>
            </a:r>
            <a:r>
              <a:rPr lang="es-SV" sz="1600" b="1" dirty="0">
                <a:latin typeface="+mj-lt"/>
                <a:cs typeface="Times New Roman" panose="02020603050405020304" pitchFamily="18" charset="0"/>
              </a:rPr>
              <a:t>Lucy Guadalupe Pérez</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230056" y="1543395"/>
            <a:ext cx="8326755" cy="47438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149633" y="484368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2161772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Dirección de Ciudadanía y Consumo</a:t>
            </a:r>
            <a:endParaRPr lang="es-SV" sz="2800" b="1" dirty="0">
              <a:solidFill>
                <a:srgbClr val="0070C0"/>
              </a:solidFill>
            </a:endParaRPr>
          </a:p>
        </p:txBody>
      </p:sp>
      <p:sp>
        <p:nvSpPr>
          <p:cNvPr id="8" name="Rectángulo 7"/>
          <p:cNvSpPr/>
          <p:nvPr/>
        </p:nvSpPr>
        <p:spPr>
          <a:xfrm>
            <a:off x="2544582" y="1685567"/>
            <a:ext cx="7955280" cy="4307846"/>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difundir los derechos y deberes del consumidor y consumidora, utilizando las formas legalmente establecidas para ejercerlos; la realización de campañas divulgativas con la finalidad de educar e informar a la población sobre conocimientos básicos de consumo responsable y sustentable, y en general, todas las acciones tendientes a potenciar la educación y participación ciudadana.</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a:t>
            </a:r>
            <a:r>
              <a:rPr lang="es-SV" sz="1600" b="1" dirty="0" smtClean="0">
                <a:latin typeface="+mj-lt"/>
                <a:ea typeface="Calibri" panose="020F0502020204030204" pitchFamily="34" charset="0"/>
                <a:cs typeface="Times New Roman" panose="02020603050405020304" pitchFamily="18" charset="0"/>
              </a:rPr>
              <a:t>: Josué Nathan Ramos.</a:t>
            </a: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a:t>
            </a:r>
            <a:r>
              <a:rPr lang="es-SV" sz="1600" dirty="0" smtClean="0">
                <a:latin typeface="+mj-lt"/>
                <a:ea typeface="Calibri" panose="020F0502020204030204" pitchFamily="34" charset="0"/>
                <a:cs typeface="Times New Roman" panose="02020603050405020304" pitchFamily="18" charset="0"/>
              </a:rPr>
              <a:t>14.</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8.</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a:t>
            </a:r>
            <a:r>
              <a:rPr lang="es-SV" sz="1600" dirty="0" smtClean="0">
                <a:latin typeface="+mj-lt"/>
                <a:ea typeface="Calibri" panose="020F0502020204030204" pitchFamily="34" charset="0"/>
                <a:cs typeface="Times New Roman" panose="02020603050405020304" pitchFamily="18" charset="0"/>
              </a:rPr>
              <a:t>6.</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Defensoría Móvil: </a:t>
            </a:r>
            <a:r>
              <a:rPr lang="es-SV" sz="1600" b="1" dirty="0">
                <a:latin typeface="+mj-lt"/>
                <a:ea typeface="Calibri" panose="020F0502020204030204" pitchFamily="34" charset="0"/>
                <a:cs typeface="Times New Roman" panose="02020603050405020304" pitchFamily="18" charset="0"/>
              </a:rPr>
              <a:t>Carlos José Hurtado.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Educación en Consumo: </a:t>
            </a:r>
            <a:r>
              <a:rPr lang="es-SV" sz="1600" b="1" dirty="0">
                <a:latin typeface="+mj-lt"/>
                <a:ea typeface="Calibri" panose="020F0502020204030204" pitchFamily="34" charset="0"/>
                <a:cs typeface="Times New Roman" panose="02020603050405020304" pitchFamily="18" charset="0"/>
              </a:rPr>
              <a:t>Sonia Elizabeth Vivas (coordina actualmente las actividades de dicha unidad)</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Participación Ciudadana: </a:t>
            </a:r>
            <a:r>
              <a:rPr lang="es-SV" sz="1600" b="1" dirty="0">
                <a:latin typeface="+mj-lt"/>
                <a:ea typeface="Calibri" panose="020F0502020204030204" pitchFamily="34" charset="0"/>
                <a:cs typeface="Times New Roman" panose="02020603050405020304" pitchFamily="18" charset="0"/>
              </a:rPr>
              <a:t>Raúl  Antonio Guevara.</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2358845" y="1685567"/>
            <a:ext cx="8326755" cy="40443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329937" y="535884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7300651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410361" y="71030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Dirección Jurídica</a:t>
            </a:r>
            <a:endParaRPr lang="es-SV" sz="2800" b="1" dirty="0">
              <a:solidFill>
                <a:srgbClr val="0070C0"/>
              </a:solidFill>
            </a:endParaRPr>
          </a:p>
        </p:txBody>
      </p:sp>
      <p:sp>
        <p:nvSpPr>
          <p:cNvPr id="8" name="Rectángulo 7"/>
          <p:cNvSpPr/>
          <p:nvPr/>
        </p:nvSpPr>
        <p:spPr>
          <a:xfrm>
            <a:off x="2596098" y="1535012"/>
            <a:ext cx="7955280" cy="508652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velar porque se respeten y protejan los derechos que las y los consumidores tienen de conformidad con la Ley, y procurar que la actuación de los funcionarios y empleados de la Defensoría esté basada en el marco legal que le señala la Constitución de la República, las leyes secundarias, reglamentos y otros instrumentos legales pertinentes. Asimismo, tiene a su cargo la representación legal, por delegación, de la Defensoría en asuntos judiciales, contencioso administrativo y laborales; atiende las consultas de tipo legal de todas las direcciones; establece y mantiene actualizado el marco jurídico; y elabora convenios en los que participa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 (la) Director(a) Jurídico(a), el (la) Gerente(a) de la Gerencia de Procuración, y demás personal técnico y administrativo que fuere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Paula Elena Olivares.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Gerente de Procuración: </a:t>
            </a:r>
            <a:r>
              <a:rPr lang="es-SV" sz="1600" b="1" dirty="0">
                <a:latin typeface="+mj-lt"/>
                <a:ea typeface="Calibri" panose="020F0502020204030204" pitchFamily="34" charset="0"/>
                <a:cs typeface="Times New Roman" panose="02020603050405020304" pitchFamily="18" charset="0"/>
              </a:rPr>
              <a:t>Douglas Eduardo Yánez.</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t>
            </a:r>
          </a:p>
        </p:txBody>
      </p:sp>
      <p:sp>
        <p:nvSpPr>
          <p:cNvPr id="9" name="Rectángulo 8"/>
          <p:cNvSpPr/>
          <p:nvPr/>
        </p:nvSpPr>
        <p:spPr>
          <a:xfrm>
            <a:off x="2410361" y="1535012"/>
            <a:ext cx="8326755" cy="51121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239786" y="6262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3902473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640292" y="562193"/>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Dirección de Administración</a:t>
            </a:r>
            <a:endParaRPr lang="es-SV" sz="2800" b="1" dirty="0">
              <a:solidFill>
                <a:srgbClr val="0070C0"/>
              </a:solidFill>
            </a:endParaRPr>
          </a:p>
        </p:txBody>
      </p:sp>
      <p:sp>
        <p:nvSpPr>
          <p:cNvPr id="8" name="Rectángulo 7"/>
          <p:cNvSpPr/>
          <p:nvPr/>
        </p:nvSpPr>
        <p:spPr>
          <a:xfrm>
            <a:off x="2681388" y="1182905"/>
            <a:ext cx="8065632" cy="5509842"/>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contribuir a que las unidades que integran la Defensoría funcionen eficientemente proporcionándoles de manera oportuna los servicios administrativos de apoyo necesarios; asimismo le compete velar por la correcta aplicación de políticas y estrategias administrativas, considerando los lineamientos emanados de la Presidencia de la institución, y la normativa vigente aplicable.</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Administración está integrada por el(la) Director(a), el(la) Jefe(a) de la Unidad de Talento Humano, el(la) Gerente de Sistemas Informáticos, el(la) el jefe(a) de la Unidad de Adquisiciones y Contrataciones Institucionales (UACI), el (la) Jefe(a) de la Unidad Logística.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Óscar Joaquín Ortíz Montano.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a:t>
            </a:r>
            <a:r>
              <a:rPr lang="es-SV" sz="1600" dirty="0" smtClean="0">
                <a:latin typeface="+mj-lt"/>
                <a:ea typeface="Calibri" panose="020F0502020204030204" pitchFamily="34" charset="0"/>
                <a:cs typeface="Times New Roman" panose="02020603050405020304" pitchFamily="18" charset="0"/>
              </a:rPr>
              <a:t>40.</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a:t>
            </a:r>
            <a:r>
              <a:rPr lang="es-SV" sz="1600" dirty="0" smtClean="0">
                <a:latin typeface="+mj-lt"/>
                <a:ea typeface="Calibri" panose="020F0502020204030204" pitchFamily="34" charset="0"/>
                <a:cs typeface="Times New Roman" panose="02020603050405020304" pitchFamily="18" charset="0"/>
              </a:rPr>
              <a:t>25.</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Jefa Unidad Talento Humano: </a:t>
            </a:r>
            <a:r>
              <a:rPr lang="es-SV" sz="1500" b="1" dirty="0">
                <a:latin typeface="+mj-lt"/>
                <a:ea typeface="Calibri" panose="020F0502020204030204" pitchFamily="34" charset="0"/>
                <a:cs typeface="Times New Roman" panose="02020603050405020304" pitchFamily="18" charset="0"/>
              </a:rPr>
              <a:t>Ariela Lynette García Méndez.</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Gerente de Sistemas Informáticos: </a:t>
            </a:r>
            <a:r>
              <a:rPr lang="es-SV" sz="1500" b="1" dirty="0">
                <a:latin typeface="+mj-lt"/>
                <a:ea typeface="Calibri" panose="020F0502020204030204" pitchFamily="34" charset="0"/>
                <a:cs typeface="Times New Roman" panose="02020603050405020304" pitchFamily="18" charset="0"/>
              </a:rPr>
              <a:t>Jorge Salvador Pocasangre.</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Jefa Unidad de Adquisiciones y Contrataciones Institucionales: </a:t>
            </a:r>
            <a:r>
              <a:rPr lang="es-SV" sz="1500" b="1" dirty="0">
                <a:latin typeface="+mj-lt"/>
                <a:ea typeface="Calibri" panose="020F0502020204030204" pitchFamily="34" charset="0"/>
                <a:cs typeface="Times New Roman" panose="02020603050405020304" pitchFamily="18" charset="0"/>
              </a:rPr>
              <a:t>María Elena Guzmán.</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Jefa Unidad de Logística: </a:t>
            </a:r>
            <a:r>
              <a:rPr lang="es-SV" sz="1500" b="1" dirty="0">
                <a:latin typeface="+mj-lt"/>
                <a:ea typeface="Calibri" panose="020F0502020204030204" pitchFamily="34" charset="0"/>
                <a:cs typeface="Times New Roman" panose="02020603050405020304" pitchFamily="18" charset="0"/>
              </a:rPr>
              <a:t>Yanci del Carmen Gallo Cáceres.</a:t>
            </a:r>
          </a:p>
          <a:p>
            <a:pPr algn="just">
              <a:lnSpc>
                <a:spcPct val="107000"/>
              </a:lnSpc>
            </a:pPr>
            <a:r>
              <a:rPr lang="es-US" sz="1500" dirty="0">
                <a:latin typeface="+mj-lt"/>
                <a:ea typeface="Calibri" panose="020F0502020204030204" pitchFamily="34" charset="0"/>
                <a:cs typeface="Times New Roman" panose="02020603050405020304" pitchFamily="18" charset="0"/>
              </a:rPr>
              <a:t>Jefa Unidad de Gestión Documental y Archivos: </a:t>
            </a:r>
            <a:r>
              <a:rPr lang="es-US" sz="1500" b="1" dirty="0">
                <a:latin typeface="+mj-lt"/>
                <a:ea typeface="Calibri" panose="020F0502020204030204" pitchFamily="34" charset="0"/>
                <a:cs typeface="Times New Roman" panose="02020603050405020304" pitchFamily="18" charset="0"/>
              </a:rPr>
              <a:t>Irma Flores Villeda.</a:t>
            </a:r>
            <a:endParaRPr lang="es-SV" sz="15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US" sz="1500" dirty="0">
                <a:latin typeface="+mj-lt"/>
                <a:ea typeface="Calibri" panose="020F0502020204030204" pitchFamily="34" charset="0"/>
                <a:cs typeface="Times New Roman" panose="02020603050405020304" pitchFamily="18" charset="0"/>
              </a:rPr>
              <a:t>Responsable de la Unidad Ambiental : </a:t>
            </a:r>
            <a:r>
              <a:rPr lang="es-US" sz="1500" b="1" dirty="0">
                <a:latin typeface="+mj-lt"/>
                <a:ea typeface="Calibri" panose="020F0502020204030204" pitchFamily="34" charset="0"/>
                <a:cs typeface="Times New Roman" panose="02020603050405020304" pitchFamily="18" charset="0"/>
              </a:rPr>
              <a:t>Sandra Salinas.</a:t>
            </a:r>
          </a:p>
          <a:p>
            <a:pPr algn="just">
              <a:lnSpc>
                <a:spcPct val="107000"/>
              </a:lnSpc>
            </a:pPr>
            <a:r>
              <a:rPr lang="es-US" sz="1500" dirty="0">
                <a:ea typeface="Calibri" panose="020F0502020204030204" pitchFamily="34" charset="0"/>
                <a:cs typeface="Times New Roman" panose="02020603050405020304" pitchFamily="18" charset="0"/>
              </a:rPr>
              <a:t>Responsable de Equidad de Género e Inclusión: </a:t>
            </a:r>
            <a:r>
              <a:rPr lang="es-US" sz="1500" b="1" dirty="0">
                <a:ea typeface="Calibri" panose="020F0502020204030204" pitchFamily="34" charset="0"/>
                <a:cs typeface="Times New Roman" panose="02020603050405020304" pitchFamily="18" charset="0"/>
              </a:rPr>
              <a:t>Sandra Salinas</a:t>
            </a:r>
            <a:r>
              <a:rPr lang="es-US" sz="1500" b="1" dirty="0">
                <a:latin typeface="+mj-lt"/>
                <a:ea typeface="Calibri" panose="020F0502020204030204" pitchFamily="34" charset="0"/>
                <a:cs typeface="Times New Roman" panose="02020603050405020304" pitchFamily="18" charset="0"/>
              </a:rPr>
              <a:t> (interina ad honorem).</a:t>
            </a:r>
            <a:endParaRPr lang="es-US" sz="1500" b="1" dirty="0">
              <a:ea typeface="Calibri" panose="020F0502020204030204" pitchFamily="34" charset="0"/>
              <a:cs typeface="Times New Roman" panose="02020603050405020304" pitchFamily="18" charset="0"/>
            </a:endParaRPr>
          </a:p>
        </p:txBody>
      </p:sp>
      <p:sp>
        <p:nvSpPr>
          <p:cNvPr id="9" name="Rectángulo 8"/>
          <p:cNvSpPr/>
          <p:nvPr/>
        </p:nvSpPr>
        <p:spPr>
          <a:xfrm>
            <a:off x="2640292" y="1171220"/>
            <a:ext cx="8326755" cy="546992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30841" y="629546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7557475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rotWithShape="1">
          <a:blip r:embed="rId2" cstate="print"/>
          <a:srcRect l="8593" t="14349" r="40018" b="10364"/>
          <a:stretch/>
        </p:blipFill>
        <p:spPr>
          <a:xfrm>
            <a:off x="2820273" y="0"/>
            <a:ext cx="9101471" cy="6864253"/>
          </a:xfrm>
          <a:prstGeom prst="rect">
            <a:avLst/>
          </a:prstGeom>
          <a:noFill/>
          <a:ln>
            <a:noFill/>
          </a:ln>
        </p:spPr>
      </p:pic>
      <p:grpSp>
        <p:nvGrpSpPr>
          <p:cNvPr id="8" name="Agrupar 1"/>
          <p:cNvGrpSpPr/>
          <p:nvPr/>
        </p:nvGrpSpPr>
        <p:grpSpPr>
          <a:xfrm>
            <a:off x="153754" y="193138"/>
            <a:ext cx="1922964" cy="1146266"/>
            <a:chOff x="35496" y="51470"/>
            <a:chExt cx="1728192" cy="936104"/>
          </a:xfrm>
        </p:grpSpPr>
        <p:grpSp>
          <p:nvGrpSpPr>
            <p:cNvPr id="9" name="Agrupar 3"/>
            <p:cNvGrpSpPr/>
            <p:nvPr/>
          </p:nvGrpSpPr>
          <p:grpSpPr>
            <a:xfrm>
              <a:off x="35496" y="51470"/>
              <a:ext cx="1728192" cy="929258"/>
              <a:chOff x="529241" y="1294178"/>
              <a:chExt cx="3296226" cy="1708593"/>
            </a:xfrm>
          </p:grpSpPr>
          <p:pic>
            <p:nvPicPr>
              <p:cNvPr id="11" name="Imagen 10" descr="Logo de Gobierno versiones (1).ai"/>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2" name="Imagen 11" descr="LOGO DEFENSORIA CONSUMIDOR.png"/>
              <p:cNvPicPr>
                <a:picLocks noChangeAspect="1"/>
              </p:cNvPicPr>
              <p:nvPr/>
            </p:nvPicPr>
            <p:blipFill rotWithShape="1">
              <a:blip r:embed="rId4"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0" name="Conector recto 9"/>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5974247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138483"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Dirección Centro de Solución de Controversias</a:t>
            </a:r>
            <a:endParaRPr lang="es-SV" sz="2800" b="1" dirty="0">
              <a:solidFill>
                <a:srgbClr val="0070C0"/>
              </a:solidFill>
            </a:endParaRPr>
          </a:p>
        </p:txBody>
      </p:sp>
      <p:sp>
        <p:nvSpPr>
          <p:cNvPr id="8" name="Rectángulo 7"/>
          <p:cNvSpPr/>
          <p:nvPr/>
        </p:nvSpPr>
        <p:spPr>
          <a:xfrm>
            <a:off x="2324220" y="1685567"/>
            <a:ext cx="7955280" cy="450540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recibir las solicitudes de atención de las personas consumidoras por quejas y</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violaciones a sus derechos y a la Ley de Protección al Consumidor e implementar con esa finalidad los medios alternos de solución de conflictos; y cuando corresponda, trasladar al Tribunal Sancionador las denuncias que sean procedentes.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Centro de Solución de Controversias; un(a) Gerente(a) del Centro de Solución de Controversias de Servicios Financieros y el personal de coordinación, técnico y administrativo que fuere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Sergio Antonio García Cornejo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30.</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9.</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400" dirty="0">
                <a:latin typeface="+mj-lt"/>
                <a:ea typeface="Calibri" panose="020F0502020204030204" pitchFamily="34" charset="0"/>
                <a:cs typeface="Times New Roman" panose="02020603050405020304" pitchFamily="18" charset="0"/>
              </a:rPr>
              <a:t>Gerencia del Centro de Solución de Controversias de Servicios Financieros: </a:t>
            </a:r>
            <a:r>
              <a:rPr lang="es-SV" sz="1400" b="1" dirty="0">
                <a:latin typeface="+mj-lt"/>
                <a:ea typeface="Calibri" panose="020F0502020204030204" pitchFamily="34" charset="0"/>
                <a:cs typeface="Times New Roman" panose="02020603050405020304" pitchFamily="18" charset="0"/>
              </a:rPr>
              <a:t>Claudia Salmerón</a:t>
            </a:r>
            <a:r>
              <a:rPr lang="es-SV" sz="1400" dirty="0">
                <a:latin typeface="+mj-lt"/>
                <a:ea typeface="Calibri" panose="020F0502020204030204" pitchFamily="34" charset="0"/>
                <a:cs typeface="Times New Roman" panose="02020603050405020304" pitchFamily="18" charset="0"/>
              </a:rPr>
              <a:t>.</a:t>
            </a:r>
          </a:p>
          <a:p>
            <a:pPr algn="just">
              <a:lnSpc>
                <a:spcPct val="107000"/>
              </a:lnSpc>
              <a:spcAft>
                <a:spcPts val="0"/>
              </a:spcAft>
            </a:pPr>
            <a:endParaRPr lang="es-SV" sz="14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2138483" y="1685567"/>
            <a:ext cx="8326755" cy="45152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407962" y="583430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737336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4310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Dirección de Descentralización</a:t>
            </a:r>
            <a:endParaRPr lang="es-SV" sz="2800" b="1" dirty="0">
              <a:solidFill>
                <a:srgbClr val="0070C0"/>
              </a:solidFill>
            </a:endParaRPr>
          </a:p>
        </p:txBody>
      </p:sp>
      <p:sp>
        <p:nvSpPr>
          <p:cNvPr id="8" name="Rectángulo 7"/>
          <p:cNvSpPr/>
          <p:nvPr/>
        </p:nvSpPr>
        <p:spPr>
          <a:xfrm>
            <a:off x="2544582" y="1145493"/>
            <a:ext cx="7955280" cy="552632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promover la descentralización de las funciones de las áreas de atención de denuncias, vigilancia de mercado y educación al consumidor, gestionar el acercamiento de los servicios a la población salvadoreña a nivel nacional, según Plan Estratégico. En este sentido, es la encargada de: coordinar y asesorar el trabajo de los Gerentes de las Oficinas Regionales en Occidente, Oriente; Gerencia de Atención Descentralizada y la Gerencia de Atención Telefónica; verificar el cumplimiento de las políticas y planes de trabajo de las unidades bajo su cargo; y proponer, coordinar y monitorear los convenios con instituciones públicas y privadas en la recepción y atención de denuncias en materia de consumo.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Descentralización, el(la) Gerente(a) de la Defensoría Regional de Occidente, el(la) Gerente(a) de la Defensoría Regional de Oriente, el(la) Gerente(a) de Atención Descentralizada, el(la) Gerente(a) de Atención Telefónica.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Lucrecia Fuentes.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a:t>
            </a:r>
            <a:r>
              <a:rPr lang="es-SV" sz="1600" dirty="0" smtClean="0">
                <a:latin typeface="+mj-lt"/>
                <a:ea typeface="Calibri" panose="020F0502020204030204" pitchFamily="34" charset="0"/>
                <a:cs typeface="Times New Roman" panose="02020603050405020304" pitchFamily="18" charset="0"/>
              </a:rPr>
              <a:t>65.</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a:t>
            </a:r>
            <a:r>
              <a:rPr lang="es-SV" sz="1600" dirty="0" smtClean="0">
                <a:latin typeface="+mj-lt"/>
                <a:ea typeface="Calibri" panose="020F0502020204030204" pitchFamily="34" charset="0"/>
                <a:cs typeface="Times New Roman" panose="02020603050405020304" pitchFamily="18" charset="0"/>
              </a:rPr>
              <a:t>35.</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a:t>
            </a:r>
            <a:r>
              <a:rPr lang="es-SV" sz="1600" dirty="0" smtClean="0">
                <a:latin typeface="+mj-lt"/>
                <a:ea typeface="Calibri" panose="020F0502020204030204" pitchFamily="34" charset="0"/>
                <a:cs typeface="Times New Roman" panose="02020603050405020304" pitchFamily="18" charset="0"/>
              </a:rPr>
              <a:t>30.</a:t>
            </a: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Gerente de Defensoria Regional de Occidente: </a:t>
            </a:r>
            <a:r>
              <a:rPr lang="es-SV" sz="1500" b="1" dirty="0">
                <a:latin typeface="+mj-lt"/>
                <a:ea typeface="Calibri" panose="020F0502020204030204" pitchFamily="34" charset="0"/>
                <a:cs typeface="Times New Roman" panose="02020603050405020304" pitchFamily="18" charset="0"/>
              </a:rPr>
              <a:t>Carmen Elizabeth Galdámez Chacón.</a:t>
            </a:r>
          </a:p>
          <a:p>
            <a:pPr algn="just">
              <a:lnSpc>
                <a:spcPct val="107000"/>
              </a:lnSpc>
            </a:pPr>
            <a:r>
              <a:rPr lang="es-SV" sz="1500" dirty="0">
                <a:latin typeface="+mj-lt"/>
                <a:ea typeface="Calibri" panose="020F0502020204030204" pitchFamily="34" charset="0"/>
                <a:cs typeface="Times New Roman" panose="02020603050405020304" pitchFamily="18" charset="0"/>
              </a:rPr>
              <a:t>Gerente de Defensoria Regional de Oriente: </a:t>
            </a:r>
            <a:r>
              <a:rPr lang="es-SV" sz="1500" b="1" dirty="0">
                <a:latin typeface="+mj-lt"/>
              </a:rPr>
              <a:t>Karen Isabel Rodriguez Reyes.</a:t>
            </a:r>
            <a:endParaRPr lang="es-SV" sz="1500" b="1"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Gerente de Atención Descentralizada : </a:t>
            </a:r>
            <a:r>
              <a:rPr lang="es-SV" sz="1500" b="1" dirty="0">
                <a:latin typeface="+mj-lt"/>
                <a:ea typeface="Calibri" panose="020F0502020204030204" pitchFamily="34" charset="0"/>
                <a:cs typeface="Times New Roman" panose="02020603050405020304" pitchFamily="18" charset="0"/>
              </a:rPr>
              <a:t>Julio Humberto Aquino Castillo.</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2358845" y="1051720"/>
            <a:ext cx="8326755" cy="582416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291300" y="651793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9155301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p:cNvSpPr txBox="1">
            <a:spLocks/>
          </p:cNvSpPr>
          <p:nvPr/>
        </p:nvSpPr>
        <p:spPr>
          <a:xfrm>
            <a:off x="2152650" y="76207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400" b="1" dirty="0" smtClean="0">
                <a:solidFill>
                  <a:srgbClr val="0070C0"/>
                </a:solidFill>
              </a:rPr>
              <a:t>DE LA ESTRUCTURA DE DIRECCIÓN Y ADMINISTRACIÓN</a:t>
            </a:r>
            <a:endParaRPr lang="es-SV" sz="2400" b="1" dirty="0">
              <a:solidFill>
                <a:srgbClr val="0070C0"/>
              </a:solidFill>
            </a:endParaRPr>
          </a:p>
        </p:txBody>
      </p:sp>
      <p:sp>
        <p:nvSpPr>
          <p:cNvPr id="8" name="Rectángulo 7"/>
          <p:cNvSpPr/>
          <p:nvPr/>
        </p:nvSpPr>
        <p:spPr>
          <a:xfrm>
            <a:off x="2344893" y="1377413"/>
            <a:ext cx="7962901" cy="646331"/>
          </a:xfrm>
          <a:prstGeom prst="rect">
            <a:avLst/>
          </a:prstGeom>
        </p:spPr>
        <p:txBody>
          <a:bodyPr wrap="square">
            <a:spAutoFit/>
          </a:bodyPr>
          <a:lstStyle/>
          <a:p>
            <a:pPr algn="just"/>
            <a:r>
              <a:rPr lang="es-SV" sz="1200" dirty="0"/>
              <a:t>La Defensoría, para cumplir con los objetivos y atribuciones que le señalan la Ley y su reglamento, así como el ordenamiento interne legal vigente, cuenta con los siguientes órganos de dirección; a) Presidencia; b) Consejo Consultivo; y c) Tribunal Sancionador.</a:t>
            </a:r>
          </a:p>
        </p:txBody>
      </p:sp>
      <p:sp>
        <p:nvSpPr>
          <p:cNvPr id="9" name="Rectángulo 8"/>
          <p:cNvSpPr/>
          <p:nvPr/>
        </p:nvSpPr>
        <p:spPr>
          <a:xfrm>
            <a:off x="3268818" y="2219419"/>
            <a:ext cx="5010151" cy="1569660"/>
          </a:xfrm>
          <a:prstGeom prst="rect">
            <a:avLst/>
          </a:prstGeom>
        </p:spPr>
        <p:txBody>
          <a:bodyPr wrap="square">
            <a:spAutoFit/>
          </a:bodyPr>
          <a:lstStyle/>
          <a:p>
            <a:r>
              <a:rPr lang="es-SV" sz="1200" dirty="0">
                <a:latin typeface="+mj-lt"/>
              </a:rPr>
              <a:t>La Defensoría cuenta con las siguientes unidades staff de la Presidencia:</a:t>
            </a:r>
          </a:p>
          <a:p>
            <a:r>
              <a:rPr lang="es-SV" sz="1200" dirty="0">
                <a:latin typeface="+mj-lt"/>
              </a:rPr>
              <a:t>a) Asesoría;</a:t>
            </a:r>
          </a:p>
          <a:p>
            <a:r>
              <a:rPr lang="es-SV" sz="1200" dirty="0">
                <a:latin typeface="+mj-lt"/>
              </a:rPr>
              <a:t>b) Unidad de Auditoría Interna;</a:t>
            </a:r>
          </a:p>
          <a:p>
            <a:r>
              <a:rPr lang="es-SV" sz="1200" dirty="0">
                <a:latin typeface="+mj-lt"/>
              </a:rPr>
              <a:t>c) Unidad Financiera Institucional;</a:t>
            </a:r>
          </a:p>
          <a:p>
            <a:r>
              <a:rPr lang="es-SV" sz="1200" dirty="0">
                <a:latin typeface="+mj-lt"/>
              </a:rPr>
              <a:t>d)Unidad de Acceso a la Información Pública y Transparencia;</a:t>
            </a:r>
          </a:p>
          <a:p>
            <a:r>
              <a:rPr lang="es-SV" sz="1200" dirty="0">
                <a:latin typeface="+mj-lt"/>
              </a:rPr>
              <a:t>e) Unidad de Planificación y Calidad;</a:t>
            </a:r>
          </a:p>
          <a:p>
            <a:r>
              <a:rPr lang="es-SV" sz="1200" dirty="0">
                <a:latin typeface="+mj-lt"/>
              </a:rPr>
              <a:t>g) Unidad de Comunicaciones.</a:t>
            </a:r>
          </a:p>
          <a:p>
            <a:r>
              <a:rPr lang="es-SV" sz="1200" dirty="0">
                <a:latin typeface="+mj-lt"/>
              </a:rPr>
              <a:t>h) Unidad de Análisis de Consumo y Mercados.</a:t>
            </a:r>
          </a:p>
        </p:txBody>
      </p:sp>
      <p:sp>
        <p:nvSpPr>
          <p:cNvPr id="10" name="Rectángulo 9"/>
          <p:cNvSpPr/>
          <p:nvPr/>
        </p:nvSpPr>
        <p:spPr>
          <a:xfrm>
            <a:off x="3268818" y="3984754"/>
            <a:ext cx="4572000" cy="1384995"/>
          </a:xfrm>
          <a:prstGeom prst="rect">
            <a:avLst/>
          </a:prstGeom>
        </p:spPr>
        <p:txBody>
          <a:bodyPr>
            <a:spAutoFit/>
          </a:bodyPr>
          <a:lstStyle/>
          <a:p>
            <a:r>
              <a:rPr lang="es-SV" sz="1200" dirty="0">
                <a:latin typeface="+mj-lt"/>
              </a:rPr>
              <a:t>Asimismo, La Defensoría contará con las siguientes direcciones:</a:t>
            </a:r>
          </a:p>
          <a:p>
            <a:r>
              <a:rPr lang="es-SV" sz="1200" dirty="0">
                <a:latin typeface="+mj-lt"/>
              </a:rPr>
              <a:t>a) Dirección de Vigilancia de Mercado;</a:t>
            </a:r>
          </a:p>
          <a:p>
            <a:r>
              <a:rPr lang="es-SV" sz="1200" dirty="0">
                <a:latin typeface="+mj-lt"/>
              </a:rPr>
              <a:t>b) Dirección de Ciudadanía y Consumo;</a:t>
            </a:r>
          </a:p>
          <a:p>
            <a:r>
              <a:rPr lang="es-SV" sz="1200" dirty="0">
                <a:latin typeface="+mj-lt"/>
              </a:rPr>
              <a:t>c) Dirección Jurídica;</a:t>
            </a:r>
          </a:p>
          <a:p>
            <a:r>
              <a:rPr lang="es-SV" sz="1200" dirty="0">
                <a:latin typeface="+mj-lt"/>
              </a:rPr>
              <a:t>d) Dirección de Administración;</a:t>
            </a:r>
          </a:p>
          <a:p>
            <a:r>
              <a:rPr lang="es-SV" sz="1200" dirty="0">
                <a:latin typeface="+mj-lt"/>
              </a:rPr>
              <a:t>e) Dirección del Centro de Solución de Controversias; y,</a:t>
            </a:r>
          </a:p>
          <a:p>
            <a:r>
              <a:rPr lang="es-SV" sz="1200" dirty="0">
                <a:latin typeface="+mj-lt"/>
              </a:rPr>
              <a:t>f) Dirección de Descentralización.</a:t>
            </a:r>
          </a:p>
        </p:txBody>
      </p:sp>
      <p:sp>
        <p:nvSpPr>
          <p:cNvPr id="11" name="Rectángulo 10"/>
          <p:cNvSpPr/>
          <p:nvPr/>
        </p:nvSpPr>
        <p:spPr>
          <a:xfrm>
            <a:off x="2611592" y="5795840"/>
            <a:ext cx="6324601" cy="461665"/>
          </a:xfrm>
          <a:prstGeom prst="rect">
            <a:avLst/>
          </a:prstGeom>
        </p:spPr>
        <p:txBody>
          <a:bodyPr wrap="square">
            <a:spAutoFit/>
          </a:bodyPr>
          <a:lstStyle/>
          <a:p>
            <a:r>
              <a:rPr lang="es-SV" sz="1200" dirty="0">
                <a:latin typeface="+mj-lt"/>
              </a:rPr>
              <a:t>Cada dirección contara con gerencias y unidades constituidas según sus propias especialidades, cuyas funciones estarán determinadas en el respectivo Manual de  Organización y Funciones.</a:t>
            </a:r>
          </a:p>
        </p:txBody>
      </p:sp>
      <p:grpSp>
        <p:nvGrpSpPr>
          <p:cNvPr id="12" name="Agrupar 1"/>
          <p:cNvGrpSpPr/>
          <p:nvPr/>
        </p:nvGrpSpPr>
        <p:grpSpPr>
          <a:xfrm>
            <a:off x="153754" y="193138"/>
            <a:ext cx="1922964" cy="1146266"/>
            <a:chOff x="35496" y="51470"/>
            <a:chExt cx="1728192" cy="936104"/>
          </a:xfrm>
        </p:grpSpPr>
        <p:grpSp>
          <p:nvGrpSpPr>
            <p:cNvPr id="13" name="Agrupar 3"/>
            <p:cNvGrpSpPr/>
            <p:nvPr/>
          </p:nvGrpSpPr>
          <p:grpSpPr>
            <a:xfrm>
              <a:off x="35496" y="51470"/>
              <a:ext cx="1728192" cy="929258"/>
              <a:chOff x="529241" y="1294178"/>
              <a:chExt cx="3296226" cy="1708593"/>
            </a:xfrm>
          </p:grpSpPr>
          <p:pic>
            <p:nvPicPr>
              <p:cNvPr id="15" name="Imagen 1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6" name="Imagen 1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4" name="Conector recto 1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8" name="Rectángulo redondeado 17"/>
          <p:cNvSpPr/>
          <p:nvPr/>
        </p:nvSpPr>
        <p:spPr>
          <a:xfrm>
            <a:off x="9574638" y="472777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5436110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Agrupar 1"/>
          <p:cNvGrpSpPr/>
          <p:nvPr/>
        </p:nvGrpSpPr>
        <p:grpSpPr>
          <a:xfrm>
            <a:off x="153754" y="193138"/>
            <a:ext cx="1922964" cy="1146266"/>
            <a:chOff x="35496" y="51470"/>
            <a:chExt cx="1728192" cy="936104"/>
          </a:xfrm>
        </p:grpSpPr>
        <p:grpSp>
          <p:nvGrpSpPr>
            <p:cNvPr id="8" name="Agrupar 3"/>
            <p:cNvGrpSpPr/>
            <p:nvPr/>
          </p:nvGrpSpPr>
          <p:grpSpPr>
            <a:xfrm>
              <a:off x="35496" y="51470"/>
              <a:ext cx="1728192" cy="929258"/>
              <a:chOff x="529241" y="1294178"/>
              <a:chExt cx="3296226" cy="1708593"/>
            </a:xfrm>
          </p:grpSpPr>
          <p:pic>
            <p:nvPicPr>
              <p:cNvPr id="10" name="Imagen 9"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1" name="Imagen 10"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9" name="Conector recto 8"/>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745213" y="61485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smtClean="0">
                <a:solidFill>
                  <a:srgbClr val="0070C0"/>
                </a:solidFill>
              </a:rPr>
              <a:t>Presidencia de la Defensoría del Consumidor</a:t>
            </a:r>
            <a:endParaRPr lang="es-SV" sz="2800" b="1" dirty="0">
              <a:solidFill>
                <a:srgbClr val="0070C0"/>
              </a:solidFill>
            </a:endParaRPr>
          </a:p>
        </p:txBody>
      </p:sp>
      <p:sp>
        <p:nvSpPr>
          <p:cNvPr id="13" name="Rectángulo 12"/>
          <p:cNvSpPr/>
          <p:nvPr/>
        </p:nvSpPr>
        <p:spPr>
          <a:xfrm>
            <a:off x="3008501" y="1506178"/>
            <a:ext cx="6999514" cy="425365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sp>
        <p:nvSpPr>
          <p:cNvPr id="14" name="Rectángulo 13"/>
          <p:cNvSpPr/>
          <p:nvPr/>
        </p:nvSpPr>
        <p:spPr>
          <a:xfrm>
            <a:off x="3286086" y="1920468"/>
            <a:ext cx="6444343" cy="3042821"/>
          </a:xfrm>
          <a:prstGeom prst="rect">
            <a:avLst/>
          </a:prstGeom>
        </p:spPr>
        <p:txBody>
          <a:bodyPr wrap="square">
            <a:spAutoFit/>
          </a:bodyPr>
          <a:lstStyle/>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El(la) Presidente(a) es la máxima autoridad de la institución. Le corresponde la titularidad de las competencias de La Defensoría, excepto la sancionadora en materia de consumo, y ejercerá todas las atribuciones que le otorgan la Le y su reglamento.</a:t>
            </a:r>
          </a:p>
          <a:p>
            <a:pPr algn="just">
              <a:lnSpc>
                <a:spcPct val="107000"/>
              </a:lnSpc>
              <a:spcAft>
                <a:spcPts val="0"/>
              </a:spcAft>
            </a:pPr>
            <a:endParaRPr lang="es-US"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defRPr/>
            </a:pPr>
            <a:r>
              <a:rPr lang="es-SV" b="1" dirty="0">
                <a:latin typeface="Calibri Light" panose="020F0302020204030204" pitchFamily="34" charset="0"/>
                <a:ea typeface="Calibri" panose="020F0502020204030204" pitchFamily="34" charset="0"/>
                <a:cs typeface="Times New Roman" panose="02020603050405020304" pitchFamily="18" charset="0"/>
              </a:rPr>
              <a:t>Presidente:  Ricardo Arturo Salazar Villalta</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la integran: </a:t>
            </a:r>
            <a:r>
              <a:rPr lang="es-SV" dirty="0" smtClean="0">
                <a:latin typeface="Calibri Light" panose="020F0302020204030204" pitchFamily="34" charset="0"/>
                <a:ea typeface="Calibri" panose="020F0502020204030204" pitchFamily="34" charset="0"/>
                <a:cs typeface="Times New Roman" panose="02020603050405020304" pitchFamily="18" charset="0"/>
              </a:rPr>
              <a:t>6</a:t>
            </a:r>
            <a:endParaRPr lang="es-SV"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Mujeres: 2.</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Hombres: </a:t>
            </a:r>
            <a:r>
              <a:rPr lang="es-SV" dirty="0" smtClean="0">
                <a:latin typeface="Calibri Light" panose="020F0302020204030204" pitchFamily="34" charset="0"/>
                <a:ea typeface="Calibri" panose="020F0502020204030204" pitchFamily="34" charset="0"/>
                <a:cs typeface="Times New Roman" panose="02020603050405020304" pitchFamily="18" charset="0"/>
              </a:rPr>
              <a:t>4.</a:t>
            </a:r>
            <a:endParaRPr lang="es-SV" dirty="0">
              <a:latin typeface="Calibri Light" panose="020F0302020204030204" pitchFamily="34" charset="0"/>
              <a:ea typeface="Calibri" panose="020F0502020204030204" pitchFamily="34" charset="0"/>
              <a:cs typeface="Times New Roman" panose="02020603050405020304" pitchFamily="18" charset="0"/>
            </a:endParaRPr>
          </a:p>
        </p:txBody>
      </p:sp>
      <p:sp>
        <p:nvSpPr>
          <p:cNvPr id="15" name="Rectángulo redondeado 14"/>
          <p:cNvSpPr/>
          <p:nvPr/>
        </p:nvSpPr>
        <p:spPr>
          <a:xfrm>
            <a:off x="9574638" y="472777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7728801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Rectángulo 6"/>
          <p:cNvSpPr/>
          <p:nvPr/>
        </p:nvSpPr>
        <p:spPr>
          <a:xfrm>
            <a:off x="5095021" y="392747"/>
            <a:ext cx="3020250" cy="523220"/>
          </a:xfrm>
          <a:prstGeom prst="rect">
            <a:avLst/>
          </a:prstGeom>
        </p:spPr>
        <p:txBody>
          <a:bodyPr wrap="none">
            <a:spAutoFit/>
          </a:bodyPr>
          <a:lstStyle/>
          <a:p>
            <a:r>
              <a:rPr lang="es-SV" sz="2800" b="1" dirty="0" smtClean="0">
                <a:solidFill>
                  <a:srgbClr val="0070C0"/>
                </a:solidFill>
              </a:rPr>
              <a:t>Consejo Consultivo</a:t>
            </a:r>
            <a:endParaRPr lang="es-SV" sz="2800" dirty="0"/>
          </a:p>
        </p:txBody>
      </p:sp>
      <p:sp>
        <p:nvSpPr>
          <p:cNvPr id="8" name="Rectángulo 7"/>
          <p:cNvSpPr/>
          <p:nvPr/>
        </p:nvSpPr>
        <p:spPr>
          <a:xfrm>
            <a:off x="2552028" y="1331021"/>
            <a:ext cx="8326755" cy="50777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Rectángulo 8"/>
          <p:cNvSpPr/>
          <p:nvPr/>
        </p:nvSpPr>
        <p:spPr>
          <a:xfrm>
            <a:off x="2627506" y="1366729"/>
            <a:ext cx="7955280" cy="5695342"/>
          </a:xfrm>
          <a:prstGeom prst="rect">
            <a:avLst/>
          </a:prstGeom>
        </p:spPr>
        <p:txBody>
          <a:bodyPr wrap="square">
            <a:spAutoFit/>
          </a:bodyPr>
          <a:lstStyle/>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 un órgano técnico asesor del (de la) Presidente(a), y ejercerá todas las atribuciones que señala la Ley y su Reglamento.</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está integrado por el(la) Superintendente de Competencia o quien lo sustituya legalmente; el(la) Director(a) Ejecutivo del Consejo Nacional de Ciencia y Tecnología, CONACYT, o quien lo sustituya legalmente; un(a) representante seleccionado de una terna que para este efecto presenten la Universidad de El Salvador y las universidades acreditadas del país; un(a) representante seleccionado de una terna que para este efecto presente la gremial con máxima representación de la empresa privada; y un(a) representante de las asociaciones de consumidores, debidamente acreditadas, seleccionado de una terna que para este efecto</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se presente.</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b="1" dirty="0">
                <a:latin typeface="+mj-lt"/>
                <a:ea typeface="Calibri" panose="020F0502020204030204" pitchFamily="34" charset="0"/>
                <a:cs typeface="Times New Roman" panose="02020603050405020304" pitchFamily="18" charset="0"/>
              </a:rPr>
              <a:t>Presidente: </a:t>
            </a:r>
            <a:r>
              <a:rPr lang="es-SV" sz="1700" b="1" dirty="0" smtClean="0">
                <a:latin typeface="+mj-lt"/>
                <a:ea typeface="Calibri" panose="020F0502020204030204" pitchFamily="34" charset="0"/>
                <a:cs typeface="Times New Roman" panose="02020603050405020304" pitchFamily="18" charset="0"/>
              </a:rPr>
              <a:t>César Augusto Calderón.</a:t>
            </a:r>
          </a:p>
          <a:p>
            <a:pPr algn="just">
              <a:lnSpc>
                <a:spcPct val="107000"/>
              </a:lnSpc>
              <a:spcAft>
                <a:spcPts val="0"/>
              </a:spcAft>
            </a:pPr>
            <a:r>
              <a:rPr lang="es-SV" dirty="0" smtClean="0">
                <a:latin typeface="Calibri Light" panose="020F0302020204030204" pitchFamily="34" charset="0"/>
                <a:ea typeface="Calibri" panose="020F0502020204030204" pitchFamily="34" charset="0"/>
                <a:cs typeface="Times New Roman" panose="02020603050405020304" pitchFamily="18" charset="0"/>
              </a:rPr>
              <a:t>Número de personas que lo integran: 8.</a:t>
            </a:r>
            <a:endParaRPr lang="es-SV" sz="1700" dirty="0" smtClean="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smtClean="0">
                <a:latin typeface="+mj-lt"/>
                <a:ea typeface="Calibri" panose="020F0502020204030204" pitchFamily="34" charset="0"/>
                <a:cs typeface="Times New Roman" panose="02020603050405020304" pitchFamily="18" charset="0"/>
              </a:rPr>
              <a:t>Mujeres</a:t>
            </a:r>
            <a:r>
              <a:rPr lang="es-SV" sz="1700" dirty="0">
                <a:latin typeface="+mj-lt"/>
                <a:ea typeface="Calibri" panose="020F0502020204030204" pitchFamily="34" charset="0"/>
                <a:cs typeface="Times New Roman" panose="02020603050405020304" pitchFamily="18" charset="0"/>
              </a:rPr>
              <a:t>: 1.</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Hombres 7.</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p:txBody>
      </p:sp>
      <p:sp>
        <p:nvSpPr>
          <p:cNvPr id="12" name="Rectángulo redondeado 11"/>
          <p:cNvSpPr/>
          <p:nvPr/>
        </p:nvSpPr>
        <p:spPr>
          <a:xfrm>
            <a:off x="9574638" y="472777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40828813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53914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smtClean="0">
                <a:solidFill>
                  <a:srgbClr val="0070C0"/>
                </a:solidFill>
              </a:rPr>
              <a:t>Tribunal Sancionador</a:t>
            </a:r>
            <a:endParaRPr lang="es-SV" sz="2800" b="1" dirty="0">
              <a:solidFill>
                <a:srgbClr val="0070C0"/>
              </a:solidFill>
            </a:endParaRPr>
          </a:p>
        </p:txBody>
      </p:sp>
      <p:sp>
        <p:nvSpPr>
          <p:cNvPr id="8" name="Rectángulo 7"/>
          <p:cNvSpPr/>
          <p:nvPr/>
        </p:nvSpPr>
        <p:spPr>
          <a:xfrm>
            <a:off x="2319122" y="1171220"/>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Rectángulo 8"/>
          <p:cNvSpPr/>
          <p:nvPr/>
        </p:nvSpPr>
        <p:spPr>
          <a:xfrm>
            <a:off x="2470569" y="1261292"/>
            <a:ext cx="7955280" cy="4537781"/>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El Tribunal Sancionador, de conformidad con la Ley, es el órgano de La Defensoría encargado de ejercer la potestad sancionadora en materia de protección del consumidor, funcionará de manera permanente y estará integrado por tres miembros.</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El Tribunal, de conformidad con la Ley, estará integrado por el(la) Presidente(a), dos vocales, un(a) secretario(a), un(a) coordinador(a) jurídico(a), uno o más notificadores y los colaboradores jurídicos y el personal técnico y administrativo que sea necesario para el cumplimiento de sus atribuciones.</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smtClean="0">
                <a:latin typeface="+mj-lt"/>
                <a:ea typeface="Calibri" panose="020F0502020204030204" pitchFamily="34" charset="0"/>
                <a:cs typeface="Times New Roman" panose="02020603050405020304" pitchFamily="18" charset="0"/>
              </a:rPr>
              <a:t>Presidente: José Leoisick Castro.</a:t>
            </a:r>
            <a:endParaRPr lang="es-SV"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6</a:t>
            </a:r>
            <a:r>
              <a:rPr lang="es-SV" dirty="0" smtClean="0">
                <a:latin typeface="+mj-lt"/>
                <a:ea typeface="Calibri" panose="020F0502020204030204" pitchFamily="34" charset="0"/>
                <a:cs typeface="Times New Roman" panose="02020603050405020304" pitchFamily="18" charset="0"/>
              </a:rPr>
              <a:t>.</a:t>
            </a: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a:t>
            </a:r>
            <a:r>
              <a:rPr lang="es-SV" dirty="0" smtClean="0">
                <a:latin typeface="+mj-lt"/>
                <a:ea typeface="Calibri" panose="020F0502020204030204" pitchFamily="34" charset="0"/>
                <a:cs typeface="Times New Roman" panose="02020603050405020304" pitchFamily="18" charset="0"/>
              </a:rPr>
              <a:t>4.</a:t>
            </a: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2</a:t>
            </a:r>
            <a:r>
              <a:rPr lang="es-SV" dirty="0" smtClean="0">
                <a:latin typeface="+mj-lt"/>
                <a:ea typeface="Calibri" panose="020F0502020204030204" pitchFamily="34" charset="0"/>
                <a:cs typeface="Times New Roman" panose="02020603050405020304" pitchFamily="18" charset="0"/>
              </a:rPr>
              <a:t>.</a:t>
            </a: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0" name="Rectángulo redondeado 9"/>
          <p:cNvSpPr/>
          <p:nvPr/>
        </p:nvSpPr>
        <p:spPr>
          <a:xfrm>
            <a:off x="9574638" y="472777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5704972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8" name="Rectángulo 7"/>
          <p:cNvSpPr/>
          <p:nvPr/>
        </p:nvSpPr>
        <p:spPr>
          <a:xfrm>
            <a:off x="2228970" y="1849893"/>
            <a:ext cx="8326755" cy="3158213"/>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Título 1"/>
          <p:cNvSpPr txBox="1">
            <a:spLocks/>
          </p:cNvSpPr>
          <p:nvPr/>
        </p:nvSpPr>
        <p:spPr>
          <a:xfrm>
            <a:off x="2448997"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smtClean="0">
                <a:solidFill>
                  <a:srgbClr val="0070C0"/>
                </a:solidFill>
              </a:rPr>
              <a:t>Secretaría del Tribunal Sancionador</a:t>
            </a:r>
            <a:endParaRPr lang="es-SV" sz="2800" b="1" dirty="0">
              <a:solidFill>
                <a:srgbClr val="0070C0"/>
              </a:solidFill>
            </a:endParaRPr>
          </a:p>
        </p:txBody>
      </p:sp>
      <p:sp>
        <p:nvSpPr>
          <p:cNvPr id="10" name="Rectángulo 9"/>
          <p:cNvSpPr/>
          <p:nvPr/>
        </p:nvSpPr>
        <p:spPr>
          <a:xfrm>
            <a:off x="2600445" y="2055771"/>
            <a:ext cx="7955280" cy="3055965"/>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recibir documentos, practicas, actos de comunicación y citas que se ordenen y tendrá bajo su responsabilidad los expedientes y archivos, según el artículo 82 de la Ley de Protección al Consumidor.</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t>
            </a:r>
            <a:r>
              <a:rPr lang="pt-BR" b="1" dirty="0">
                <a:latin typeface="+mj-lt"/>
                <a:cs typeface="Times New Roman" panose="02020603050405020304" pitchFamily="18" charset="0"/>
              </a:rPr>
              <a:t>Luis Roberto Fernández.</a:t>
            </a:r>
            <a:endParaRPr lang="pt-BR" b="1" dirty="0">
              <a:ea typeface="Calibri" panose="020F0502020204030204" pitchFamily="34" charset="0"/>
              <a:cs typeface="Times New Roman" panose="02020603050405020304" pitchFamily="18" charset="0"/>
            </a:endParaRP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a:t>
            </a:r>
            <a:r>
              <a:rPr lang="es-SV" dirty="0" smtClean="0">
                <a:latin typeface="+mj-lt"/>
                <a:ea typeface="Calibri" panose="020F0502020204030204" pitchFamily="34" charset="0"/>
                <a:cs typeface="Times New Roman" panose="02020603050405020304" pitchFamily="18" charset="0"/>
              </a:rPr>
              <a:t>5</a:t>
            </a:r>
            <a:endParaRPr lang="es-SV" dirty="0">
              <a:latin typeface="+mj-lt"/>
              <a:ea typeface="Calibri" panose="020F0502020204030204" pitchFamily="34" charset="0"/>
              <a:cs typeface="Times New Roman" panose="02020603050405020304" pitchFamily="18" charset="0"/>
            </a:endParaRPr>
          </a:p>
          <a:p>
            <a:pPr algn="just">
              <a:lnSpc>
                <a:spcPct val="107000"/>
              </a:lnSpc>
            </a:pPr>
            <a:r>
              <a:rPr lang="es-SV" dirty="0">
                <a:ea typeface="Calibri" panose="020F0502020204030204" pitchFamily="34" charset="0"/>
                <a:cs typeface="Times New Roman" panose="02020603050405020304" pitchFamily="18" charset="0"/>
              </a:rPr>
              <a:t>Mujeres: 1</a:t>
            </a:r>
          </a:p>
          <a:p>
            <a:pPr algn="just">
              <a:lnSpc>
                <a:spcPct val="107000"/>
              </a:lnSpc>
              <a:spcAft>
                <a:spcPts val="0"/>
              </a:spcAft>
            </a:pPr>
            <a:r>
              <a:rPr lang="es-SV" dirty="0" smtClean="0">
                <a:latin typeface="+mj-lt"/>
                <a:ea typeface="Calibri" panose="020F0502020204030204" pitchFamily="34" charset="0"/>
                <a:cs typeface="Times New Roman" panose="02020603050405020304" pitchFamily="18" charset="0"/>
              </a:rPr>
              <a:t>Hombres</a:t>
            </a:r>
            <a:r>
              <a:rPr lang="es-SV" dirty="0">
                <a:latin typeface="+mj-lt"/>
                <a:ea typeface="Calibri" panose="020F0502020204030204" pitchFamily="34" charset="0"/>
                <a:cs typeface="Times New Roman" panose="02020603050405020304" pitchFamily="18" charset="0"/>
              </a:rPr>
              <a:t>: </a:t>
            </a:r>
            <a:r>
              <a:rPr lang="es-SV" dirty="0" smtClean="0">
                <a:latin typeface="+mj-lt"/>
                <a:ea typeface="Calibri" panose="020F0502020204030204" pitchFamily="34" charset="0"/>
                <a:cs typeface="Times New Roman" panose="02020603050405020304" pitchFamily="18" charset="0"/>
              </a:rPr>
              <a:t>4.</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redondeado 10"/>
          <p:cNvSpPr/>
          <p:nvPr/>
        </p:nvSpPr>
        <p:spPr>
          <a:xfrm>
            <a:off x="9574638" y="472777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40353681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8" name="Rectángulo 7"/>
          <p:cNvSpPr/>
          <p:nvPr/>
        </p:nvSpPr>
        <p:spPr>
          <a:xfrm>
            <a:off x="2167674" y="1512841"/>
            <a:ext cx="8326755" cy="407048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Título 1"/>
          <p:cNvSpPr txBox="1">
            <a:spLocks/>
          </p:cNvSpPr>
          <p:nvPr/>
        </p:nvSpPr>
        <p:spPr>
          <a:xfrm>
            <a:off x="253914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smtClean="0">
                <a:solidFill>
                  <a:srgbClr val="0070C0"/>
                </a:solidFill>
              </a:rPr>
              <a:t>Coordinación Jurídica – Tribunal Sancionador</a:t>
            </a:r>
            <a:endParaRPr lang="es-SV" sz="2800" b="1" dirty="0">
              <a:solidFill>
                <a:srgbClr val="0070C0"/>
              </a:solidFill>
            </a:endParaRPr>
          </a:p>
        </p:txBody>
      </p:sp>
      <p:sp>
        <p:nvSpPr>
          <p:cNvPr id="10" name="Rectángulo 9"/>
          <p:cNvSpPr/>
          <p:nvPr/>
        </p:nvSpPr>
        <p:spPr>
          <a:xfrm>
            <a:off x="2539149" y="1556780"/>
            <a:ext cx="7955280" cy="3352328"/>
          </a:xfrm>
          <a:prstGeom prst="rect">
            <a:avLst/>
          </a:prstGeom>
          <a:noFill/>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de coordinar el trabajo jurídico que lleva a cabo el Tribunal Sancionador, proponiendo proyectos de resolución en atención a los criterios adoptados por él mismo, dentro del marco de la Ley de Protección al Consumidor y la normativa y jurisprudencia aplicables.</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t>
            </a:r>
            <a:r>
              <a:rPr lang="pt-BR" b="1" dirty="0">
                <a:latin typeface="+mj-lt"/>
                <a:ea typeface="Calibri" panose="020F0502020204030204" pitchFamily="34" charset="0"/>
                <a:cs typeface="Times New Roman" panose="02020603050405020304" pitchFamily="18" charset="0"/>
              </a:rPr>
              <a:t>Susana Carolina Hernández Melgar.</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a:t>
            </a:r>
            <a:r>
              <a:rPr lang="es-SV" dirty="0" smtClean="0">
                <a:latin typeface="+mj-lt"/>
                <a:ea typeface="Calibri" panose="020F0502020204030204" pitchFamily="34" charset="0"/>
                <a:cs typeface="Times New Roman" panose="02020603050405020304" pitchFamily="18" charset="0"/>
              </a:rPr>
              <a:t>13.</a:t>
            </a: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a:t>
            </a:r>
            <a:r>
              <a:rPr lang="es-SV" dirty="0" smtClean="0">
                <a:latin typeface="+mj-lt"/>
                <a:ea typeface="Calibri" panose="020F0502020204030204" pitchFamily="34" charset="0"/>
                <a:cs typeface="Times New Roman" panose="02020603050405020304" pitchFamily="18" charset="0"/>
              </a:rPr>
              <a:t>8.</a:t>
            </a: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a:t>
            </a:r>
            <a:r>
              <a:rPr lang="es-SV" dirty="0" smtClean="0">
                <a:latin typeface="+mj-lt"/>
                <a:ea typeface="Calibri" panose="020F0502020204030204" pitchFamily="34" charset="0"/>
                <a:cs typeface="Times New Roman" panose="02020603050405020304" pitchFamily="18" charset="0"/>
              </a:rPr>
              <a:t>5.</a:t>
            </a: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redondeado 10"/>
          <p:cNvSpPr/>
          <p:nvPr/>
        </p:nvSpPr>
        <p:spPr>
          <a:xfrm>
            <a:off x="9239787" y="4785283"/>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599423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8" name="Rectángulo 7"/>
          <p:cNvSpPr/>
          <p:nvPr/>
        </p:nvSpPr>
        <p:spPr>
          <a:xfrm>
            <a:off x="2319122" y="1171220"/>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Título 1"/>
          <p:cNvSpPr txBox="1">
            <a:spLocks/>
          </p:cNvSpPr>
          <p:nvPr/>
        </p:nvSpPr>
        <p:spPr>
          <a:xfrm>
            <a:off x="242323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smtClean="0">
                <a:solidFill>
                  <a:srgbClr val="0070C0"/>
                </a:solidFill>
              </a:rPr>
              <a:t>Asesoría</a:t>
            </a:r>
            <a:endParaRPr lang="es-SV" sz="2800" b="1" dirty="0">
              <a:solidFill>
                <a:srgbClr val="0070C0"/>
              </a:solidFill>
            </a:endParaRPr>
          </a:p>
        </p:txBody>
      </p:sp>
      <p:sp>
        <p:nvSpPr>
          <p:cNvPr id="10" name="Rectángulo 9"/>
          <p:cNvSpPr/>
          <p:nvPr/>
        </p:nvSpPr>
        <p:spPr>
          <a:xfrm>
            <a:off x="2504859" y="1339404"/>
            <a:ext cx="7955280" cy="5426870"/>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de proporcionar apoyo al (la) Presidente (a) de la Defensoría del Consumidor, en las áreas estratégicas relacionadas con el quehacer de la institución, correspondiéndole asesorar y dar apoyo al (la) Presidente (a) y a las unidades organizativas de la Defensoría, coordinar la ejecución de proyectos y participar en comisiones de trabajo en representación de la institución, todo ello por requerimiento o delegación del (la) Presidente (a). Le corresponde realizar todas aquellas funciones que le sean expresamente delegadas por el (la) Presidente (a) de la Defensoría.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Abraham Heriberto Mena.</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redondeado 10"/>
          <p:cNvSpPr/>
          <p:nvPr/>
        </p:nvSpPr>
        <p:spPr>
          <a:xfrm>
            <a:off x="9252664" y="471489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40063362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TotalTime>
  <Words>2847</Words>
  <Application>Microsoft Office PowerPoint</Application>
  <PresentationFormat>Panorámica</PresentationFormat>
  <Paragraphs>229</Paragraphs>
  <Slides>21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21</vt:i4>
      </vt:variant>
    </vt:vector>
  </HeadingPairs>
  <TitlesOfParts>
    <vt:vector size="26" baseType="lpstr">
      <vt:lpstr>Arial</vt:lpstr>
      <vt:lpstr>Calibri</vt:lpstr>
      <vt:lpstr>Calibri Light</vt:lpstr>
      <vt:lpstr>Times New Roman</vt:lpstr>
      <vt:lpstr>Tema de Office</vt:lpstr>
      <vt:lpstr>ORGANIGRAMA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dc:title>
  <dc:creator>Astrid J. Navidad Rivera</dc:creator>
  <cp:lastModifiedBy>Ariela Linette García Mélendez</cp:lastModifiedBy>
  <cp:revision>12</cp:revision>
  <dcterms:created xsi:type="dcterms:W3CDTF">2019-07-25T14:59:52Z</dcterms:created>
  <dcterms:modified xsi:type="dcterms:W3CDTF">2019-10-07T16:22:13Z</dcterms:modified>
</cp:coreProperties>
</file>