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4" r:id="rId6"/>
    <p:sldId id="265" r:id="rId7"/>
    <p:sldId id="266" r:id="rId8"/>
    <p:sldId id="267" r:id="rId9"/>
    <p:sldId id="268" r:id="rId10"/>
    <p:sldId id="269" r:id="rId11"/>
    <p:sldId id="274" r:id="rId12"/>
    <p:sldId id="272" r:id="rId13"/>
    <p:sldId id="271" r:id="rId14"/>
    <p:sldId id="275" r:id="rId15"/>
    <p:sldId id="276" r:id="rId16"/>
    <p:sldId id="279" r:id="rId17"/>
    <p:sldId id="280" r:id="rId18"/>
    <p:sldId id="281" r:id="rId19"/>
    <p:sldId id="284" r:id="rId20"/>
    <p:sldId id="282" r:id="rId21"/>
    <p:sldId id="283" r:id="rId22"/>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09" autoAdjust="0"/>
    <p:restoredTop sz="92475" autoAdjust="0"/>
  </p:normalViewPr>
  <p:slideViewPr>
    <p:cSldViewPr snapToGrid="0">
      <p:cViewPr varScale="1">
        <p:scale>
          <a:sx n="107" d="100"/>
          <a:sy n="107" d="100"/>
        </p:scale>
        <p:origin x="49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3DF002E-220F-4F90-8796-320597B4BA05}" type="datetimeFigureOut">
              <a:rPr lang="es-SV" smtClean="0"/>
              <a:pPr/>
              <a:t>18/2/2019</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398426D3-0603-43F4-9DFC-0AB1CFF20780}" type="slidenum">
              <a:rPr lang="es-SV" smtClean="0"/>
              <a:pPr/>
              <a:t>‹Nº›</a:t>
            </a:fld>
            <a:endParaRPr lang="es-SV" dirty="0"/>
          </a:p>
        </p:txBody>
      </p:sp>
      <p:pic>
        <p:nvPicPr>
          <p:cNvPr id="7" name="Imagen 6"/>
          <p:cNvPicPr>
            <a:picLocks noChangeAspect="1"/>
          </p:cNvPicPr>
          <p:nvPr userDrawn="1"/>
        </p:nvPicPr>
        <p:blipFill rotWithShape="1">
          <a:blip r:embed="rId2" cstate="print">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133367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3DF002E-220F-4F90-8796-320597B4BA05}" type="datetimeFigureOut">
              <a:rPr lang="es-SV" smtClean="0"/>
              <a:pPr/>
              <a:t>18/2/2019</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398426D3-0603-43F4-9DFC-0AB1CFF20780}" type="slidenum">
              <a:rPr lang="es-SV" smtClean="0"/>
              <a:pPr/>
              <a:t>‹Nº›</a:t>
            </a:fld>
            <a:endParaRPr lang="es-SV" dirty="0"/>
          </a:p>
        </p:txBody>
      </p:sp>
      <p:pic>
        <p:nvPicPr>
          <p:cNvPr id="8" name="Imagen 7"/>
          <p:cNvPicPr>
            <a:picLocks noChangeAspect="1"/>
          </p:cNvPicPr>
          <p:nvPr userDrawn="1"/>
        </p:nvPicPr>
        <p:blipFill rotWithShape="1">
          <a:blip r:embed="rId2" cstate="print">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695904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3DF002E-220F-4F90-8796-320597B4BA05}" type="datetimeFigureOut">
              <a:rPr lang="es-SV" smtClean="0"/>
              <a:pPr/>
              <a:t>18/2/2019</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398426D3-0603-43F4-9DFC-0AB1CFF20780}" type="slidenum">
              <a:rPr lang="es-SV" smtClean="0"/>
              <a:pPr/>
              <a:t>‹Nº›</a:t>
            </a:fld>
            <a:endParaRPr lang="es-SV" dirty="0"/>
          </a:p>
        </p:txBody>
      </p:sp>
      <p:pic>
        <p:nvPicPr>
          <p:cNvPr id="7" name="Imagen 6"/>
          <p:cNvPicPr>
            <a:picLocks noChangeAspect="1"/>
          </p:cNvPicPr>
          <p:nvPr userDrawn="1"/>
        </p:nvPicPr>
        <p:blipFill rotWithShape="1">
          <a:blip r:embed="rId2" cstate="print">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1129462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53DF002E-220F-4F90-8796-320597B4BA05}" type="datetimeFigureOut">
              <a:rPr lang="es-SV" smtClean="0"/>
              <a:pPr/>
              <a:t>18/2/2019</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398426D3-0603-43F4-9DFC-0AB1CFF20780}" type="slidenum">
              <a:rPr lang="es-SV" smtClean="0"/>
              <a:pPr/>
              <a:t>‹Nº›</a:t>
            </a:fld>
            <a:endParaRPr lang="es-SV" dirty="0"/>
          </a:p>
        </p:txBody>
      </p:sp>
    </p:spTree>
    <p:extLst>
      <p:ext uri="{BB962C8B-B14F-4D97-AF65-F5344CB8AC3E}">
        <p14:creationId xmlns:p14="http://schemas.microsoft.com/office/powerpoint/2010/main" val="10359570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F002E-220F-4F90-8796-320597B4BA05}" type="datetimeFigureOut">
              <a:rPr lang="es-SV" smtClean="0"/>
              <a:pPr/>
              <a:t>18/2/2019</a:t>
            </a:fld>
            <a:endParaRPr lang="es-SV"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426D3-0603-43F4-9DFC-0AB1CFF20780}" type="slidenum">
              <a:rPr lang="es-SV" smtClean="0"/>
              <a:pPr/>
              <a:t>‹Nº›</a:t>
            </a:fld>
            <a:endParaRPr lang="es-SV" dirty="0"/>
          </a:p>
        </p:txBody>
      </p:sp>
      <p:pic>
        <p:nvPicPr>
          <p:cNvPr id="7" name="Imagen 6"/>
          <p:cNvPicPr>
            <a:picLocks noChangeAspect="1"/>
          </p:cNvPicPr>
          <p:nvPr userDrawn="1"/>
        </p:nvPicPr>
        <p:blipFill rotWithShape="1">
          <a:blip r:embed="rId6" cstate="print">
            <a:duotone>
              <a:schemeClr val="accent1">
                <a:shade val="45000"/>
                <a:satMod val="135000"/>
              </a:schemeClr>
              <a:prstClr val="white"/>
            </a:duotone>
          </a:blip>
          <a:srcRect t="12955" r="9437" b="13964"/>
          <a:stretch/>
        </p:blipFill>
        <p:spPr>
          <a:xfrm>
            <a:off x="6947392" y="5126182"/>
            <a:ext cx="2107217" cy="1731819"/>
          </a:xfrm>
          <a:prstGeom prst="rect">
            <a:avLst/>
          </a:prstGeom>
        </p:spPr>
      </p:pic>
    </p:spTree>
    <p:extLst>
      <p:ext uri="{BB962C8B-B14F-4D97-AF65-F5344CB8AC3E}">
        <p14:creationId xmlns:p14="http://schemas.microsoft.com/office/powerpoint/2010/main" val="34131855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0"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hyperlink" Target="ORGANIGRAMA%20DC%20vigente%205oct2018.pptx#-1,5,Consejo Consultivo" TargetMode="External"/><Relationship Id="rId18" Type="http://schemas.openxmlformats.org/officeDocument/2006/relationships/hyperlink" Target="ORGANIGRAMA%20DC%20vigente%205oct2018.pptx#-1,12,Unidad de Acceso a la Informaci&#243;n P&#250;blica y Transparencia" TargetMode="External"/><Relationship Id="rId3" Type="http://schemas.openxmlformats.org/officeDocument/2006/relationships/hyperlink" Target="ORGANIGRAMA%20DC%20vigente%205oct2018.pptx#-1,4,Presidencia de la Defensor&#237;a del Consumidor" TargetMode="External"/><Relationship Id="rId7" Type="http://schemas.openxmlformats.org/officeDocument/2006/relationships/slide" Target="slide16.xml"/><Relationship Id="rId12" Type="http://schemas.openxmlformats.org/officeDocument/2006/relationships/slide" Target="slide21.xml"/><Relationship Id="rId17" Type="http://schemas.openxmlformats.org/officeDocument/2006/relationships/hyperlink" Target="ORGANIGRAMA%20DC%20vigente%205oct2018.pptx#-1,11,Unidad de An&#225;lisis de Consumo y Mercados" TargetMode="External"/><Relationship Id="rId2" Type="http://schemas.openxmlformats.org/officeDocument/2006/relationships/image" Target="../media/image2.png"/><Relationship Id="rId16" Type="http://schemas.openxmlformats.org/officeDocument/2006/relationships/hyperlink" Target="ORGANIGRAMA%20DC%20vigente%205oct2018.pptx#-1,10,Auditor&#237;a interna" TargetMode="External"/><Relationship Id="rId20" Type="http://schemas.openxmlformats.org/officeDocument/2006/relationships/hyperlink" Target="ORGANIGRAMA%20DC%20vigente%205oct2018.pptx#-1,14,Unidad de Planificaci&#243;n y Calidad" TargetMode="External"/><Relationship Id="rId1" Type="http://schemas.openxmlformats.org/officeDocument/2006/relationships/slideLayout" Target="../slideLayouts/slideLayout2.xml"/><Relationship Id="rId6" Type="http://schemas.openxmlformats.org/officeDocument/2006/relationships/slide" Target="slide15.xml"/><Relationship Id="rId11" Type="http://schemas.openxmlformats.org/officeDocument/2006/relationships/slide" Target="slide20.xml"/><Relationship Id="rId5" Type="http://schemas.openxmlformats.org/officeDocument/2006/relationships/slide" Target="slide9.xml"/><Relationship Id="rId15" Type="http://schemas.openxmlformats.org/officeDocument/2006/relationships/hyperlink" Target="ORGANIGRAMA%20DC%20vigente%205oct2018.pptx#-1,8,Coordinaci&#243;n &#8211; Tribunal Sancionador" TargetMode="External"/><Relationship Id="rId10" Type="http://schemas.openxmlformats.org/officeDocument/2006/relationships/slide" Target="slide19.xml"/><Relationship Id="rId19" Type="http://schemas.openxmlformats.org/officeDocument/2006/relationships/hyperlink" Target="ORGANIGRAMA%20DC%20vigente%205oct2018.pptx#-1,13,Unidad Financiera Institucional" TargetMode="External"/><Relationship Id="rId4" Type="http://schemas.openxmlformats.org/officeDocument/2006/relationships/slide" Target="slide6.xml"/><Relationship Id="rId9" Type="http://schemas.openxmlformats.org/officeDocument/2006/relationships/slide" Target="slide18.xml"/><Relationship Id="rId14" Type="http://schemas.openxmlformats.org/officeDocument/2006/relationships/hyperlink" Target="ORGANIGRAMA%20DC%20vigente%205oct2018.pptx#-1,7,Secretar&#237;a del Tribunal Sancionador" TargetMode="Externa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918602"/>
            <a:ext cx="7772400" cy="2387600"/>
          </a:xfrm>
        </p:spPr>
        <p:txBody>
          <a:bodyPr>
            <a:normAutofit/>
          </a:bodyPr>
          <a:lstStyle/>
          <a:p>
            <a:r>
              <a:rPr lang="es-SV" sz="4800" dirty="0">
                <a:latin typeface="+mn-lt"/>
              </a:rPr>
              <a:t>ORGANIGRAMA</a:t>
            </a:r>
          </a:p>
        </p:txBody>
      </p:sp>
      <p:sp>
        <p:nvSpPr>
          <p:cNvPr id="3" name="Subtítulo 2"/>
          <p:cNvSpPr>
            <a:spLocks noGrp="1"/>
          </p:cNvSpPr>
          <p:nvPr>
            <p:ph type="subTitle" idx="1"/>
          </p:nvPr>
        </p:nvSpPr>
        <p:spPr>
          <a:xfrm>
            <a:off x="1143000" y="3306202"/>
            <a:ext cx="6858000" cy="1655762"/>
          </a:xfrm>
        </p:spPr>
        <p:txBody>
          <a:bodyPr/>
          <a:lstStyle/>
          <a:p>
            <a:r>
              <a:rPr lang="es-SV" dirty="0"/>
              <a:t>DEFENSORIA DEL CONSUMIDOR </a:t>
            </a:r>
          </a:p>
          <a:p>
            <a:r>
              <a:rPr lang="es-SV"/>
              <a:t>Diciembre </a:t>
            </a:r>
            <a:r>
              <a:rPr lang="es-SV" dirty="0"/>
              <a:t>2018</a:t>
            </a:r>
          </a:p>
        </p:txBody>
      </p:sp>
    </p:spTree>
    <p:extLst>
      <p:ext uri="{BB962C8B-B14F-4D97-AF65-F5344CB8AC3E}">
        <p14:creationId xmlns:p14="http://schemas.microsoft.com/office/powerpoint/2010/main" val="1488231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Auditoría interna</a:t>
            </a:r>
          </a:p>
        </p:txBody>
      </p:sp>
      <p:sp>
        <p:nvSpPr>
          <p:cNvPr id="4" name="Rectángulo 3"/>
          <p:cNvSpPr/>
          <p:nvPr/>
        </p:nvSpPr>
        <p:spPr>
          <a:xfrm>
            <a:off x="728661" y="1094952"/>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a:t>
            </a:r>
            <a:r>
              <a:rPr lang="es-SV" b="1" dirty="0" err="1">
                <a:latin typeface="+mj-lt"/>
                <a:ea typeface="Calibri" panose="020F0502020204030204" pitchFamily="34" charset="0"/>
                <a:cs typeface="Times New Roman" panose="02020603050405020304" pitchFamily="18" charset="0"/>
              </a:rPr>
              <a:t>Moreno</a:t>
            </a:r>
            <a:r>
              <a:rPr lang="es-SV" b="1" dirty="0">
                <a:latin typeface="+mj-lt"/>
                <a:ea typeface="Calibri" panose="020F0502020204030204" pitchFamily="34" charset="0"/>
                <a:cs typeface="Times New Roman" panose="02020603050405020304" pitchFamily="18" charset="0"/>
              </a:rPr>
              <a:t>.</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390746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Análisis de Consumo y Mercados</a:t>
            </a:r>
          </a:p>
        </p:txBody>
      </p:sp>
      <p:sp>
        <p:nvSpPr>
          <p:cNvPr id="4" name="Rectángulo 3"/>
          <p:cNvSpPr/>
          <p:nvPr/>
        </p:nvSpPr>
        <p:spPr>
          <a:xfrm>
            <a:off x="728660" y="961602"/>
            <a:ext cx="7955280" cy="536172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6" name="Rectángulo 5"/>
          <p:cNvSpPr/>
          <p:nvPr/>
        </p:nvSpPr>
        <p:spPr>
          <a:xfrm>
            <a:off x="542923" y="864636"/>
            <a:ext cx="8326755" cy="554715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1487349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3" y="155148"/>
            <a:ext cx="8326755" cy="620712"/>
          </a:xfrm>
        </p:spPr>
        <p:txBody>
          <a:bodyPr>
            <a:normAutofit fontScale="90000"/>
          </a:bodyPr>
          <a:lstStyle/>
          <a:p>
            <a:pPr algn="ctr"/>
            <a:r>
              <a:rPr lang="es-SV" sz="2800" b="1" dirty="0">
                <a:solidFill>
                  <a:srgbClr val="0070C0"/>
                </a:solidFill>
              </a:rPr>
              <a:t>Unidad de Acceso a la Información Pública y Transparencia  </a:t>
            </a:r>
          </a:p>
        </p:txBody>
      </p:sp>
      <p:sp>
        <p:nvSpPr>
          <p:cNvPr id="4" name="Rectángulo 3"/>
          <p:cNvSpPr/>
          <p:nvPr/>
        </p:nvSpPr>
        <p:spPr>
          <a:xfrm>
            <a:off x="728661" y="1094952"/>
            <a:ext cx="7955280" cy="601959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a:t>
            </a:r>
            <a:r>
              <a:rPr lang="es-SV" b="1" dirty="0" err="1">
                <a:latin typeface="+mj-lt"/>
                <a:ea typeface="Calibri" panose="020F0502020204030204" pitchFamily="34" charset="0"/>
                <a:cs typeface="Times New Roman" panose="02020603050405020304" pitchFamily="18" charset="0"/>
              </a:rPr>
              <a:t>Funes</a:t>
            </a:r>
            <a:r>
              <a:rPr lang="es-SV" b="1" dirty="0">
                <a:latin typeface="+mj-lt"/>
                <a:ea typeface="Calibri" panose="020F0502020204030204" pitchFamily="34" charset="0"/>
                <a:cs typeface="Times New Roman" panose="02020603050405020304" pitchFamily="18" charset="0"/>
              </a:rPr>
              <a:t>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932484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Financiera Institucional </a:t>
            </a:r>
          </a:p>
        </p:txBody>
      </p:sp>
      <p:sp>
        <p:nvSpPr>
          <p:cNvPr id="4" name="Rectángulo 3"/>
          <p:cNvSpPr/>
          <p:nvPr/>
        </p:nvSpPr>
        <p:spPr>
          <a:xfrm>
            <a:off x="728661" y="1094952"/>
            <a:ext cx="7955280" cy="720504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3802995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Planificación y Calidad</a:t>
            </a:r>
          </a:p>
        </p:txBody>
      </p:sp>
      <p:sp>
        <p:nvSpPr>
          <p:cNvPr id="4" name="Rectángulo 3"/>
          <p:cNvSpPr/>
          <p:nvPr/>
        </p:nvSpPr>
        <p:spPr>
          <a:xfrm>
            <a:off x="728661" y="113781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a:t>
            </a:r>
            <a:r>
              <a:rPr lang="es-SV" b="1" dirty="0" err="1">
                <a:latin typeface="+mj-lt"/>
                <a:ea typeface="Calibri" panose="020F0502020204030204" pitchFamily="34" charset="0"/>
                <a:cs typeface="Times New Roman" panose="02020603050405020304" pitchFamily="18" charset="0"/>
              </a:rPr>
              <a:t>Pleitez</a:t>
            </a:r>
            <a:r>
              <a:rPr lang="es-SV" b="1" dirty="0">
                <a:latin typeface="+mj-lt"/>
                <a:ea typeface="Calibri" panose="020F0502020204030204" pitchFamily="34" charset="0"/>
                <a:cs typeface="Times New Roman" panose="02020603050405020304" pitchFamily="18" charset="0"/>
              </a:rPr>
              <a:t>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2648170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Unidad de Comunicaciones</a:t>
            </a:r>
          </a:p>
        </p:txBody>
      </p:sp>
      <p:sp>
        <p:nvSpPr>
          <p:cNvPr id="4" name="Rectángulo 3"/>
          <p:cNvSpPr/>
          <p:nvPr/>
        </p:nvSpPr>
        <p:spPr>
          <a:xfrm>
            <a:off x="728661" y="882223"/>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a:hlinkClick r:id="rId2" action="ppaction://hlinksldjump"/>
          </p:cNvPr>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rPr>
              <a:t>Retornar</a:t>
            </a:r>
            <a:endParaRPr lang="es-SV" dirty="0">
              <a:solidFill>
                <a:srgbClr val="0000CC"/>
              </a:solidFill>
            </a:endParaRPr>
          </a:p>
        </p:txBody>
      </p:sp>
    </p:spTree>
    <p:extLst>
      <p:ext uri="{BB962C8B-B14F-4D97-AF65-F5344CB8AC3E}">
        <p14:creationId xmlns:p14="http://schemas.microsoft.com/office/powerpoint/2010/main" val="1298035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Vigilancia de Mercados</a:t>
            </a:r>
          </a:p>
        </p:txBody>
      </p:sp>
      <p:sp>
        <p:nvSpPr>
          <p:cNvPr id="4" name="Rectángulo 3"/>
          <p:cNvSpPr/>
          <p:nvPr/>
        </p:nvSpPr>
        <p:spPr>
          <a:xfrm>
            <a:off x="728661" y="882223"/>
            <a:ext cx="7955280" cy="455958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de la Unidad de Inspección: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de la Unidad de Seguridad y Calidad: </a:t>
            </a:r>
            <a:r>
              <a:rPr lang="es-SV" sz="1600" b="1" dirty="0">
                <a:latin typeface="+mj-lt"/>
                <a:cs typeface="Times New Roman" panose="02020603050405020304" pitchFamily="18" charset="0"/>
              </a:rPr>
              <a:t>José Emiliano Arévalo</a:t>
            </a:r>
            <a:r>
              <a:rPr lang="es-SV" sz="1600" b="1" dirty="0"/>
              <a:t>.</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3693076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Ciudadanía y Consumo</a:t>
            </a:r>
          </a:p>
        </p:txBody>
      </p:sp>
      <p:sp>
        <p:nvSpPr>
          <p:cNvPr id="4" name="Rectángulo 3"/>
          <p:cNvSpPr/>
          <p:nvPr/>
        </p:nvSpPr>
        <p:spPr>
          <a:xfrm>
            <a:off x="728661" y="882223"/>
            <a:ext cx="7955280" cy="404437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difundir los derechos y deberes del consumidor y consumidora, utilizando las formas legalmente establecidas para ejercerlos; la realización de campañas divulgativas con la finalidad de educar e informar a la población sobre conocimientos básicos de consumo responsable y sustentable, y en general, todas las acciones tendientes a potenciar la educación y participación ciudadana.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Carlos Enrique Vargas Gálvez.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Defensoría Móvil: </a:t>
            </a:r>
            <a:r>
              <a:rPr lang="es-SV" sz="1600" b="1" dirty="0">
                <a:latin typeface="+mj-lt"/>
                <a:ea typeface="Calibri" panose="020F0502020204030204" pitchFamily="34" charset="0"/>
                <a:cs typeface="Times New Roman" panose="02020603050405020304" pitchFamily="18" charset="0"/>
              </a:rPr>
              <a:t>Carlos José Hurtado.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Educación en Consumo: </a:t>
            </a:r>
            <a:r>
              <a:rPr lang="es-SV" sz="1600" b="1" dirty="0">
                <a:latin typeface="+mj-lt"/>
                <a:ea typeface="Calibri" panose="020F0502020204030204" pitchFamily="34" charset="0"/>
                <a:cs typeface="Times New Roman" panose="02020603050405020304" pitchFamily="18" charset="0"/>
              </a:rPr>
              <a:t>Sonia Elizabeth Vivas (en funciones).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Participación Ciudadana: </a:t>
            </a:r>
            <a:r>
              <a:rPr lang="es-SV" sz="1600" b="1" dirty="0">
                <a:latin typeface="+mj-lt"/>
                <a:ea typeface="Calibri" panose="020F0502020204030204" pitchFamily="34" charset="0"/>
                <a:cs typeface="Times New Roman" panose="02020603050405020304" pitchFamily="18" charset="0"/>
              </a:rPr>
              <a:t>Raúl  Antonio Guevara.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0443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a:hlinkClick r:id="rId2" action="ppaction://hlinksldjump"/>
          </p:cNvPr>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rPr>
              <a:t>Retornar</a:t>
            </a:r>
            <a:endParaRPr lang="es-SV" dirty="0">
              <a:solidFill>
                <a:srgbClr val="0000CC"/>
              </a:solidFill>
            </a:endParaRPr>
          </a:p>
        </p:txBody>
      </p:sp>
    </p:spTree>
    <p:extLst>
      <p:ext uri="{BB962C8B-B14F-4D97-AF65-F5344CB8AC3E}">
        <p14:creationId xmlns:p14="http://schemas.microsoft.com/office/powerpoint/2010/main" val="3028970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Jurídica</a:t>
            </a:r>
          </a:p>
        </p:txBody>
      </p:sp>
      <p:sp>
        <p:nvSpPr>
          <p:cNvPr id="4" name="Rectángulo 3"/>
          <p:cNvSpPr/>
          <p:nvPr/>
        </p:nvSpPr>
        <p:spPr>
          <a:xfrm>
            <a:off x="728661" y="882223"/>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Gerente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t>
            </a:r>
          </a:p>
        </p:txBody>
      </p:sp>
      <p:sp>
        <p:nvSpPr>
          <p:cNvPr id="6" name="Rectángulo 5"/>
          <p:cNvSpPr/>
          <p:nvPr/>
        </p:nvSpPr>
        <p:spPr>
          <a:xfrm>
            <a:off x="542924" y="882223"/>
            <a:ext cx="8326755"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7" name="Rectángulo redondeado 6"/>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813259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Administración</a:t>
            </a:r>
          </a:p>
        </p:txBody>
      </p:sp>
      <p:sp>
        <p:nvSpPr>
          <p:cNvPr id="4" name="Rectángulo 3"/>
          <p:cNvSpPr/>
          <p:nvPr/>
        </p:nvSpPr>
        <p:spPr>
          <a:xfrm>
            <a:off x="618309" y="786428"/>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Oscar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Jefa 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Gerente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Jefa Unidad de Adquisiciones y Contrataciones Institucionales: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Jefa 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Jefa 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Responsable de la 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Responsable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ad-honorem).</a:t>
            </a:r>
            <a:endParaRPr lang="es-US" sz="1500" b="1" dirty="0">
              <a:ea typeface="Calibri" panose="020F0502020204030204" pitchFamily="34" charset="0"/>
              <a:cs typeface="Times New Roman" panose="02020603050405020304" pitchFamily="18" charset="0"/>
            </a:endParaRPr>
          </a:p>
        </p:txBody>
      </p:sp>
      <p:sp>
        <p:nvSpPr>
          <p:cNvPr id="6" name="Rectángulo 5"/>
          <p:cNvSpPr/>
          <p:nvPr/>
        </p:nvSpPr>
        <p:spPr>
          <a:xfrm>
            <a:off x="542924" y="678233"/>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1765416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srcRect l="8593" t="14349" r="40018" b="10364"/>
          <a:stretch/>
        </p:blipFill>
        <p:spPr>
          <a:xfrm>
            <a:off x="64262" y="-37341"/>
            <a:ext cx="9101471" cy="6864253"/>
          </a:xfrm>
          <a:prstGeom prst="rect">
            <a:avLst/>
          </a:prstGeom>
          <a:noFill/>
          <a:ln>
            <a:noFill/>
          </a:ln>
        </p:spPr>
      </p:pic>
      <p:sp>
        <p:nvSpPr>
          <p:cNvPr id="2" name="Rectángulo redondeado 1">
            <a:hlinkClick r:id="rId3" action="ppaction://hlinkpres?slideindex=4&amp;slidetitle=Presidencia de la Defensoría del Consumidor"/>
          </p:cNvPr>
          <p:cNvSpPr/>
          <p:nvPr/>
        </p:nvSpPr>
        <p:spPr>
          <a:xfrm>
            <a:off x="3551663" y="405339"/>
            <a:ext cx="1573618" cy="34065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redondeado 9">
            <a:hlinkClick r:id="rId4" action="ppaction://hlinksldjump"/>
          </p:cNvPr>
          <p:cNvSpPr/>
          <p:nvPr/>
        </p:nvSpPr>
        <p:spPr>
          <a:xfrm>
            <a:off x="6678728" y="449012"/>
            <a:ext cx="1094949" cy="34065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redondeado 10">
            <a:hlinkClick r:id="rId5" action="ppaction://hlinksldjump"/>
          </p:cNvPr>
          <p:cNvSpPr/>
          <p:nvPr/>
        </p:nvSpPr>
        <p:spPr>
          <a:xfrm>
            <a:off x="2846978" y="795467"/>
            <a:ext cx="1112764" cy="3529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9" name="Rectángulo redondeado 18">
            <a:hlinkClick r:id="rId6" action="ppaction://hlinksldjump"/>
          </p:cNvPr>
          <p:cNvSpPr/>
          <p:nvPr/>
        </p:nvSpPr>
        <p:spPr>
          <a:xfrm>
            <a:off x="2806552" y="2381138"/>
            <a:ext cx="1222522" cy="2499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5" name="Rectángulo redondeado 24">
            <a:hlinkClick r:id="rId7" action="ppaction://hlinksldjump"/>
          </p:cNvPr>
          <p:cNvSpPr/>
          <p:nvPr/>
        </p:nvSpPr>
        <p:spPr>
          <a:xfrm>
            <a:off x="398006" y="3538787"/>
            <a:ext cx="1026758" cy="34209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6" name="Rectángulo redondeado 25">
            <a:hlinkClick r:id="rId8" action="ppaction://hlinksldjump"/>
          </p:cNvPr>
          <p:cNvSpPr/>
          <p:nvPr/>
        </p:nvSpPr>
        <p:spPr>
          <a:xfrm>
            <a:off x="1748118" y="3538787"/>
            <a:ext cx="1026757" cy="38462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7" name="Rectángulo redondeado 26">
            <a:hlinkClick r:id="rId9" action="ppaction://hlinksldjump"/>
          </p:cNvPr>
          <p:cNvSpPr/>
          <p:nvPr/>
        </p:nvSpPr>
        <p:spPr>
          <a:xfrm>
            <a:off x="995082" y="5405718"/>
            <a:ext cx="1067634" cy="29333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8" name="Rectángulo redondeado 27">
            <a:hlinkClick r:id="rId10" action="ppaction://hlinksldjump"/>
          </p:cNvPr>
          <p:cNvSpPr/>
          <p:nvPr/>
        </p:nvSpPr>
        <p:spPr>
          <a:xfrm>
            <a:off x="3825132" y="3475191"/>
            <a:ext cx="908432" cy="310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9" name="Rectángulo redondeado 28">
            <a:hlinkClick r:id="rId11" action="ppaction://hlinksldjump"/>
          </p:cNvPr>
          <p:cNvSpPr/>
          <p:nvPr/>
        </p:nvSpPr>
        <p:spPr>
          <a:xfrm>
            <a:off x="6083677" y="3538787"/>
            <a:ext cx="1070745" cy="31551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solidFill>
                <a:srgbClr val="FF0000"/>
              </a:solidFill>
            </a:endParaRPr>
          </a:p>
        </p:txBody>
      </p:sp>
      <p:sp>
        <p:nvSpPr>
          <p:cNvPr id="30" name="Rectángulo redondeado 29">
            <a:hlinkClick r:id="rId12" action="ppaction://hlinksldjump"/>
          </p:cNvPr>
          <p:cNvSpPr/>
          <p:nvPr/>
        </p:nvSpPr>
        <p:spPr>
          <a:xfrm>
            <a:off x="7773677" y="3517522"/>
            <a:ext cx="1007252" cy="33677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Rectángulo 2">
            <a:hlinkClick r:id="rId13" action="ppaction://hlinkpres?slideindex=5&amp;slidetitle=Consejo Consultivo"/>
          </p:cNvPr>
          <p:cNvSpPr/>
          <p:nvPr/>
        </p:nvSpPr>
        <p:spPr>
          <a:xfrm>
            <a:off x="1586909" y="383903"/>
            <a:ext cx="951614" cy="346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6">
            <a:hlinkClick r:id="rId14" action="ppaction://hlinkpres?slideindex=7&amp;slidetitle=Secretaría del Tribunal Sancionador"/>
          </p:cNvPr>
          <p:cNvSpPr/>
          <p:nvPr/>
        </p:nvSpPr>
        <p:spPr>
          <a:xfrm>
            <a:off x="6432896" y="1082964"/>
            <a:ext cx="619124" cy="24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2" name="Rectángulo 31">
            <a:hlinkClick r:id="rId15" action="ppaction://hlinkpres?slideindex=8&amp;slidetitle=Coordinación – Tribunal Sancionador"/>
          </p:cNvPr>
          <p:cNvSpPr/>
          <p:nvPr/>
        </p:nvSpPr>
        <p:spPr>
          <a:xfrm>
            <a:off x="7275958" y="1082964"/>
            <a:ext cx="691675" cy="24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3" name="Rectángulo 32">
            <a:hlinkClick r:id="rId16" action="ppaction://hlinkpres?slideindex=10&amp;slidetitle=Auditoría interna"/>
          </p:cNvPr>
          <p:cNvSpPr/>
          <p:nvPr/>
        </p:nvSpPr>
        <p:spPr>
          <a:xfrm>
            <a:off x="2774875" y="1389478"/>
            <a:ext cx="1222522" cy="24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4" name="Rectángulo 33">
            <a:hlinkClick r:id="rId17" action="ppaction://hlinkpres?slideindex=11&amp;slidetitle=Unidad de Análisis de Consumo y Mercados"/>
          </p:cNvPr>
          <p:cNvSpPr/>
          <p:nvPr/>
        </p:nvSpPr>
        <p:spPr>
          <a:xfrm>
            <a:off x="4776094" y="1211856"/>
            <a:ext cx="1222522" cy="24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5" name="Rectángulo 34">
            <a:hlinkClick r:id="rId18" action="ppaction://hlinkpres?slideindex=12&amp;slidetitle=Unidad de Acceso a la Información Pública y Transparencia"/>
          </p:cNvPr>
          <p:cNvSpPr/>
          <p:nvPr/>
        </p:nvSpPr>
        <p:spPr>
          <a:xfrm>
            <a:off x="2792099" y="1875780"/>
            <a:ext cx="1222522" cy="2843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6" name="Rectángulo 35">
            <a:hlinkClick r:id="rId19" action="ppaction://hlinkpres?slideindex=13&amp;slidetitle=Unidad Financiera Institucional"/>
          </p:cNvPr>
          <p:cNvSpPr/>
          <p:nvPr/>
        </p:nvSpPr>
        <p:spPr>
          <a:xfrm>
            <a:off x="4733564" y="1590079"/>
            <a:ext cx="1307582" cy="24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7" name="Rectángulo 36">
            <a:hlinkClick r:id="rId20" action="ppaction://hlinkpres?slideindex=14&amp;slidetitle=Unidad de Planificación y Calidad"/>
          </p:cNvPr>
          <p:cNvSpPr/>
          <p:nvPr/>
        </p:nvSpPr>
        <p:spPr>
          <a:xfrm>
            <a:off x="4733564" y="2061032"/>
            <a:ext cx="1307583" cy="24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595093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Centro de Solución de Controversias</a:t>
            </a:r>
          </a:p>
        </p:txBody>
      </p:sp>
      <p:sp>
        <p:nvSpPr>
          <p:cNvPr id="4" name="Rectángulo 3"/>
          <p:cNvSpPr/>
          <p:nvPr/>
        </p:nvSpPr>
        <p:spPr>
          <a:xfrm>
            <a:off x="728661" y="882223"/>
            <a:ext cx="7955280" cy="450540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recibir las solicitudes de atención de las personas consumidoras por quejas y</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violaciones a sus derechos y a la Ley de Protección al Consumidor e implementar con esa finalidad los medios alternos de solución de conflictos; y cuando corresponda, trasladar al Tribunal Sancionador las denuncias que sean procedentes.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Centro de Solución de Controversias; un(a) Gerente(a) del Centro de Solución de Controversias de Servicios Financieros y el personal de coordinación,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Gerencia del Centro de Solución de Controversias de Servicios Financieros: </a:t>
            </a:r>
            <a:r>
              <a:rPr lang="es-SV" sz="1400" b="1" dirty="0">
                <a:latin typeface="+mj-lt"/>
                <a:ea typeface="Calibri" panose="020F0502020204030204" pitchFamily="34" charset="0"/>
                <a:cs typeface="Times New Roman" panose="02020603050405020304" pitchFamily="18" charset="0"/>
              </a:rPr>
              <a:t>Claudia Salmerón</a:t>
            </a:r>
            <a:r>
              <a:rPr lang="es-SV" sz="1400" dirty="0">
                <a:latin typeface="+mj-lt"/>
                <a:ea typeface="Calibri" panose="020F0502020204030204" pitchFamily="34" charset="0"/>
                <a:cs typeface="Times New Roman" panose="02020603050405020304" pitchFamily="18" charset="0"/>
              </a:rPr>
              <a:t>.</a:t>
            </a:r>
          </a:p>
          <a:p>
            <a:pPr algn="just">
              <a:lnSpc>
                <a:spcPct val="107000"/>
              </a:lnSpc>
              <a:spcAft>
                <a:spcPts val="0"/>
              </a:spcAft>
            </a:pPr>
            <a:endParaRPr lang="es-SV" sz="14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3"/>
            <a:ext cx="8326755"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3574233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Dirección de Descentralización</a:t>
            </a:r>
          </a:p>
        </p:txBody>
      </p:sp>
      <p:sp>
        <p:nvSpPr>
          <p:cNvPr id="4" name="Rectángulo 3"/>
          <p:cNvSpPr/>
          <p:nvPr/>
        </p:nvSpPr>
        <p:spPr>
          <a:xfrm>
            <a:off x="728661" y="772005"/>
            <a:ext cx="7955280" cy="55263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Fuentes.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Gerente de Defensoria Regional de Occidente: </a:t>
            </a:r>
            <a:r>
              <a:rPr lang="es-SV" sz="1500" b="1" dirty="0">
                <a:latin typeface="+mj-lt"/>
                <a:ea typeface="Calibri" panose="020F0502020204030204" pitchFamily="34" charset="0"/>
                <a:cs typeface="Times New Roman" panose="02020603050405020304" pitchFamily="18" charset="0"/>
              </a:rPr>
              <a:t>Carmen Elizabeth Galdámez Chacón.</a:t>
            </a:r>
          </a:p>
          <a:p>
            <a:pPr algn="just">
              <a:lnSpc>
                <a:spcPct val="107000"/>
              </a:lnSpc>
            </a:pPr>
            <a:r>
              <a:rPr lang="es-SV" sz="1500" dirty="0">
                <a:latin typeface="+mj-lt"/>
                <a:ea typeface="Calibri" panose="020F0502020204030204" pitchFamily="34" charset="0"/>
                <a:cs typeface="Times New Roman" panose="02020603050405020304" pitchFamily="18" charset="0"/>
              </a:rPr>
              <a:t>Gerente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Gerente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678232"/>
            <a:ext cx="8326755" cy="582416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1005352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5" y="150814"/>
            <a:ext cx="7886700" cy="620712"/>
          </a:xfrm>
        </p:spPr>
        <p:txBody>
          <a:bodyPr>
            <a:normAutofit/>
          </a:bodyPr>
          <a:lstStyle/>
          <a:p>
            <a:pPr algn="ctr"/>
            <a:r>
              <a:rPr lang="es-SV" sz="2400" b="1" dirty="0">
                <a:solidFill>
                  <a:srgbClr val="0070C0"/>
                </a:solidFill>
              </a:rPr>
              <a:t>DE LA ESTRUCTURA DE DIRECCIÓN Y ADMINISTRACIÓN</a:t>
            </a:r>
          </a:p>
        </p:txBody>
      </p:sp>
      <p:sp>
        <p:nvSpPr>
          <p:cNvPr id="3" name="Rectángulo 2"/>
          <p:cNvSpPr/>
          <p:nvPr/>
        </p:nvSpPr>
        <p:spPr>
          <a:xfrm>
            <a:off x="619124" y="771526"/>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4" name="Rectángulo 3"/>
          <p:cNvSpPr/>
          <p:nvPr/>
        </p:nvSpPr>
        <p:spPr>
          <a:xfrm>
            <a:off x="1543049" y="1568078"/>
            <a:ext cx="5010151" cy="1569660"/>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p:txBody>
      </p:sp>
      <p:sp>
        <p:nvSpPr>
          <p:cNvPr id="5" name="Rectángulo 4"/>
          <p:cNvSpPr/>
          <p:nvPr/>
        </p:nvSpPr>
        <p:spPr>
          <a:xfrm>
            <a:off x="1543049" y="3259335"/>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6" name="Rectángulo 5"/>
          <p:cNvSpPr/>
          <p:nvPr/>
        </p:nvSpPr>
        <p:spPr>
          <a:xfrm>
            <a:off x="885823" y="5290661"/>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sp>
        <p:nvSpPr>
          <p:cNvPr id="7" name="Rectángulo redondeado 6"/>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2" action="ppaction://hlinksldjump"/>
              </a:rPr>
              <a:t>Retornar</a:t>
            </a:r>
            <a:endParaRPr lang="es-SV" dirty="0">
              <a:solidFill>
                <a:schemeClr val="tx1"/>
              </a:solidFill>
            </a:endParaRPr>
          </a:p>
        </p:txBody>
      </p:sp>
    </p:spTree>
    <p:extLst>
      <p:ext uri="{BB962C8B-B14F-4D97-AF65-F5344CB8AC3E}">
        <p14:creationId xmlns:p14="http://schemas.microsoft.com/office/powerpoint/2010/main" val="938184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5" y="150814"/>
            <a:ext cx="7886700" cy="620712"/>
          </a:xfrm>
        </p:spPr>
        <p:txBody>
          <a:bodyPr>
            <a:normAutofit/>
          </a:bodyPr>
          <a:lstStyle/>
          <a:p>
            <a:pPr algn="ctr"/>
            <a:r>
              <a:rPr lang="es-SV" sz="2800" b="1" dirty="0">
                <a:solidFill>
                  <a:srgbClr val="0070C0"/>
                </a:solidFill>
              </a:rPr>
              <a:t>Presidencia de la Defensoría del Consumidor</a:t>
            </a:r>
          </a:p>
        </p:txBody>
      </p:sp>
      <p:sp>
        <p:nvSpPr>
          <p:cNvPr id="4" name="Rectángulo 3"/>
          <p:cNvSpPr/>
          <p:nvPr/>
        </p:nvSpPr>
        <p:spPr>
          <a:xfrm>
            <a:off x="1264102" y="1311931"/>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Presidente: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6</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4.</a:t>
            </a:r>
          </a:p>
        </p:txBody>
      </p:sp>
      <p:sp>
        <p:nvSpPr>
          <p:cNvPr id="6" name="Rectángulo 5"/>
          <p:cNvSpPr/>
          <p:nvPr/>
        </p:nvSpPr>
        <p:spPr>
          <a:xfrm>
            <a:off x="986517" y="978144"/>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2040500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379570"/>
            <a:ext cx="7886700" cy="516942"/>
          </a:xfrm>
        </p:spPr>
        <p:txBody>
          <a:bodyPr>
            <a:normAutofit fontScale="90000"/>
          </a:bodyPr>
          <a:lstStyle/>
          <a:p>
            <a:pPr algn="ctr"/>
            <a:r>
              <a:rPr lang="es-SV" sz="2800" b="1" dirty="0">
                <a:solidFill>
                  <a:srgbClr val="0070C0"/>
                </a:solidFill>
              </a:rPr>
              <a:t>Consejo Consultivo</a:t>
            </a:r>
            <a:br>
              <a:rPr lang="es-SV" sz="2800" b="1" dirty="0">
                <a:solidFill>
                  <a:srgbClr val="0070C0"/>
                </a:solidFill>
              </a:rPr>
            </a:br>
            <a:br>
              <a:rPr lang="es-SV" sz="2800" b="1" dirty="0">
                <a:solidFill>
                  <a:srgbClr val="0070C0"/>
                </a:solidFill>
              </a:rPr>
            </a:br>
            <a:endParaRPr lang="es-SV" sz="2800" b="1" dirty="0">
              <a:solidFill>
                <a:srgbClr val="0070C0"/>
              </a:solidFill>
            </a:endParaRPr>
          </a:p>
        </p:txBody>
      </p:sp>
      <p:sp>
        <p:nvSpPr>
          <p:cNvPr id="4" name="Rectángulo 3"/>
          <p:cNvSpPr/>
          <p:nvPr/>
        </p:nvSpPr>
        <p:spPr>
          <a:xfrm>
            <a:off x="728661" y="896512"/>
            <a:ext cx="7955280" cy="5695342"/>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César Augusto Calderón.</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728663"/>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183539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Tribunal Sancionador</a:t>
            </a:r>
          </a:p>
        </p:txBody>
      </p:sp>
      <p:sp>
        <p:nvSpPr>
          <p:cNvPr id="4" name="Rectángulo 3"/>
          <p:cNvSpPr/>
          <p:nvPr/>
        </p:nvSpPr>
        <p:spPr>
          <a:xfrm>
            <a:off x="728661" y="1292176"/>
            <a:ext cx="7955280" cy="483414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El Tribunal, de conformidad con la Ley, estará integrado por el(la) Presidente(a), dos vocales, un(a) secretario(a), un(a) coordinador(a) jurídico(a), uno o más notificadores y los colaboradores jurídicos y el personal técnico y administrativo que sea necesario para el cumplimiento de sus atribuciones.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Presidenta: Claudia Marina </a:t>
            </a:r>
            <a:r>
              <a:rPr lang="es-SV" b="1" dirty="0" err="1">
                <a:latin typeface="+mj-lt"/>
                <a:ea typeface="Calibri" panose="020F0502020204030204" pitchFamily="34" charset="0"/>
                <a:cs typeface="Times New Roman" panose="02020603050405020304" pitchFamily="18" charset="0"/>
              </a:rPr>
              <a:t>Góchez</a:t>
            </a:r>
            <a:r>
              <a:rPr lang="es-SV" b="1" dirty="0">
                <a:latin typeface="+mj-lt"/>
                <a:ea typeface="Calibri" panose="020F0502020204030204" pitchFamily="34" charset="0"/>
                <a:cs typeface="Times New Roman" panose="02020603050405020304" pitchFamily="18" charset="0"/>
              </a:rPr>
              <a:t> Castillo.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2650827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Secretaría del Tribunal Sancionador</a:t>
            </a:r>
          </a:p>
        </p:txBody>
      </p:sp>
      <p:sp>
        <p:nvSpPr>
          <p:cNvPr id="4" name="Rectángulo 3"/>
          <p:cNvSpPr/>
          <p:nvPr/>
        </p:nvSpPr>
        <p:spPr>
          <a:xfrm>
            <a:off x="728661" y="1492824"/>
            <a:ext cx="7955280" cy="3055965"/>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recibir documentos, practicas, actos de comunicación y citas que se ordenen y tendrá bajo su responsabilidad los expedientes y archivos, según el artículo 82 de la Ley de Protección al Consumidor.</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t>
            </a:r>
            <a:r>
              <a:rPr lang="pt-BR" b="1" dirty="0">
                <a:latin typeface="+mj-lt"/>
                <a:cs typeface="Times New Roman" panose="02020603050405020304" pitchFamily="18" charset="0"/>
              </a:rPr>
              <a:t>Luis Roberto Fernández.</a:t>
            </a:r>
            <a:endParaRPr lang="pt-BR" b="1" dirty="0">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1094952"/>
            <a:ext cx="8326755" cy="354690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3603862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Coordinación – Tribunal Sancionador</a:t>
            </a:r>
          </a:p>
        </p:txBody>
      </p:sp>
      <p:sp>
        <p:nvSpPr>
          <p:cNvPr id="4" name="Rectángulo 3"/>
          <p:cNvSpPr/>
          <p:nvPr/>
        </p:nvSpPr>
        <p:spPr>
          <a:xfrm>
            <a:off x="728661" y="1337839"/>
            <a:ext cx="7955280" cy="3352328"/>
          </a:xfrm>
          <a:prstGeom prst="rect">
            <a:avLst/>
          </a:prstGeom>
          <a:noFill/>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coordinar el trabajo jurídico que lleva a cabo el Tribunal Sancionador, proponiendo proyectos de resolución en atención a los criterios adoptados por él mismo, dentro del marco de la Ley de Protección al Consumidor y la normativa y jurisprudencia aplicables.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t>
            </a:r>
            <a:r>
              <a:rPr lang="pt-BR" b="1" dirty="0">
                <a:latin typeface="+mj-lt"/>
                <a:ea typeface="Calibri" panose="020F0502020204030204" pitchFamily="34" charset="0"/>
                <a:cs typeface="Times New Roman" panose="02020603050405020304" pitchFamily="18" charset="0"/>
              </a:rPr>
              <a:t>Susana Carolina Hernández Melgar.</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1096536"/>
            <a:ext cx="8433651" cy="392622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2908893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2924" y="57520"/>
            <a:ext cx="7886700" cy="620712"/>
          </a:xfrm>
        </p:spPr>
        <p:txBody>
          <a:bodyPr>
            <a:normAutofit/>
          </a:bodyPr>
          <a:lstStyle/>
          <a:p>
            <a:pPr algn="ctr"/>
            <a:r>
              <a:rPr lang="es-SV" sz="2800" b="1" dirty="0">
                <a:solidFill>
                  <a:srgbClr val="0070C0"/>
                </a:solidFill>
              </a:rPr>
              <a:t>Asesoría</a:t>
            </a:r>
          </a:p>
        </p:txBody>
      </p:sp>
      <p:sp>
        <p:nvSpPr>
          <p:cNvPr id="4" name="Rectángulo 3"/>
          <p:cNvSpPr/>
          <p:nvPr/>
        </p:nvSpPr>
        <p:spPr>
          <a:xfrm>
            <a:off x="728661" y="1094952"/>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6" name="Rectángulo 5"/>
          <p:cNvSpPr/>
          <p:nvPr/>
        </p:nvSpPr>
        <p:spPr>
          <a:xfrm>
            <a:off x="542924" y="88222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5" name="Rectángulo redondeado 4"/>
          <p:cNvSpPr/>
          <p:nvPr/>
        </p:nvSpPr>
        <p:spPr>
          <a:xfrm>
            <a:off x="7524750" y="45339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rgbClr val="0000CC"/>
                </a:solidFill>
                <a:hlinkClick r:id="rId2" action="ppaction://hlinksldjump"/>
              </a:rPr>
              <a:t>Retornar</a:t>
            </a:r>
            <a:endParaRPr lang="es-SV" dirty="0">
              <a:solidFill>
                <a:srgbClr val="0000CC"/>
              </a:solidFill>
            </a:endParaRPr>
          </a:p>
        </p:txBody>
      </p:sp>
    </p:spTree>
    <p:extLst>
      <p:ext uri="{BB962C8B-B14F-4D97-AF65-F5344CB8AC3E}">
        <p14:creationId xmlns:p14="http://schemas.microsoft.com/office/powerpoint/2010/main" val="78110368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ganigrama de la Defensoría del Consumidor 2018- Descripción.pptx" id="{548A8DC3-B7C2-4F76-AA96-836CD9EFA482}" vid="{E64085C2-3403-45E6-926B-E4C031CE904B}"/>
    </a:ext>
  </a:extLst>
</a:theme>
</file>

<file path=docProps/app.xml><?xml version="1.0" encoding="utf-8"?>
<Properties xmlns="http://schemas.openxmlformats.org/officeDocument/2006/extended-properties" xmlns:vt="http://schemas.openxmlformats.org/officeDocument/2006/docPropsVTypes">
  <Template>Organigrama de la Defensoría del Consumidor 2018- Descripción</Template>
  <TotalTime>403</TotalTime>
  <Words>2928</Words>
  <Application>Microsoft Office PowerPoint</Application>
  <PresentationFormat>Presentación en pantalla (4:3)</PresentationFormat>
  <Paragraphs>228</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Calibri Light</vt:lpstr>
      <vt:lpstr>Tema de Office</vt:lpstr>
      <vt:lpstr>ORGANIGRAMA</vt:lpstr>
      <vt:lpstr>Presentación de PowerPoint</vt:lpstr>
      <vt:lpstr>DE LA ESTRUCTURA DE DIRECCIÓN Y ADMINISTRACIÓN</vt:lpstr>
      <vt:lpstr>Presidencia de la Defensoría del Consumidor</vt:lpstr>
      <vt:lpstr>Consejo Consultivo  </vt:lpstr>
      <vt:lpstr>Tribunal Sancionador</vt:lpstr>
      <vt:lpstr>Secretaría del Tribunal Sancionador</vt:lpstr>
      <vt:lpstr>Coordinación – Tribunal Sancionador</vt:lpstr>
      <vt:lpstr>Asesoría</vt:lpstr>
      <vt:lpstr>Unidad de Auditoría interna</vt:lpstr>
      <vt:lpstr>Unidad de Análisis de Consumo y Mercados</vt:lpstr>
      <vt:lpstr>Unidad de Acceso a la Información Pública y Transparencia  </vt:lpstr>
      <vt:lpstr>Unidad Financiera Institucional </vt:lpstr>
      <vt:lpstr>Unidad de Planificación y Calidad</vt:lpstr>
      <vt:lpstr>Unidad de Comunicaciones</vt:lpstr>
      <vt:lpstr>Dirección de Vigilancia de Mercados</vt:lpstr>
      <vt:lpstr>Dirección de Ciudadanía y Consumo</vt:lpstr>
      <vt:lpstr>Dirección Jurídica</vt:lpstr>
      <vt:lpstr>Dirección de Administración</vt:lpstr>
      <vt:lpstr>Dirección Centro de Solución de Controversias</vt:lpstr>
      <vt:lpstr>Dirección de Descentralización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Aida Funes</dc:creator>
  <cp:lastModifiedBy>Vanessa Erika Duke</cp:lastModifiedBy>
  <cp:revision>63</cp:revision>
  <dcterms:created xsi:type="dcterms:W3CDTF">2018-06-11T21:38:47Z</dcterms:created>
  <dcterms:modified xsi:type="dcterms:W3CDTF">2019-02-18T15:07:44Z</dcterms:modified>
</cp:coreProperties>
</file>