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3" r:id="rId6"/>
    <p:sldId id="262" r:id="rId7"/>
    <p:sldId id="264" r:id="rId8"/>
    <p:sldId id="257" r:id="rId9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5\Documents\procesando\Informes%20mensuales\herramienta%20mensual%20201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5\Documents\procesando\Informes%20mensuales\herramienta%20mensual%202012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5\Documents\procesando\Informes%20mensuales\herramienta%20mensual%202012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5\Documents\procesando\Informes%20mensuales\herramienta%20mensual%202012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5\Documents\procesando\Informes%20mensuales\herramienta%20mensual%202012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5\Documents\procesando\Informes%20mensuales\herramienta%20mensual%20201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SV"/>
  <c:style val="5"/>
  <c:chart>
    <c:title>
      <c:layout/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Hoja1!$H$86</c:f>
              <c:strCache>
                <c:ptCount val="1"/>
                <c:pt idx="0">
                  <c:v>Denuncias por sector</c:v>
                </c:pt>
              </c:strCache>
            </c:strRef>
          </c:tx>
          <c:dLbls>
            <c:showVal val="1"/>
          </c:dLbls>
          <c:cat>
            <c:strRef>
              <c:f>Hoja1!$G$87:$G$97</c:f>
              <c:strCache>
                <c:ptCount val="11"/>
                <c:pt idx="0">
                  <c:v>Otros sectores</c:v>
                </c:pt>
                <c:pt idx="1">
                  <c:v>Vehículos</c:v>
                </c:pt>
                <c:pt idx="2">
                  <c:v>Inmuebles</c:v>
                </c:pt>
                <c:pt idx="3">
                  <c:v>Servicios</c:v>
                </c:pt>
                <c:pt idx="4">
                  <c:v>Muebles</c:v>
                </c:pt>
                <c:pt idx="5">
                  <c:v>Turismo</c:v>
                </c:pt>
                <c:pt idx="6">
                  <c:v>Comercio</c:v>
                </c:pt>
                <c:pt idx="7">
                  <c:v>Servicios Financieros</c:v>
                </c:pt>
                <c:pt idx="8">
                  <c:v>Electrodomésticos</c:v>
                </c:pt>
                <c:pt idx="9">
                  <c:v>Telecomunicaciones</c:v>
                </c:pt>
                <c:pt idx="10">
                  <c:v>Agua Potable</c:v>
                </c:pt>
              </c:strCache>
            </c:strRef>
          </c:cat>
          <c:val>
            <c:numRef>
              <c:f>Hoja1!$H$87:$H$97</c:f>
              <c:numCache>
                <c:formatCode>0.00%</c:formatCode>
                <c:ptCount val="11"/>
                <c:pt idx="0">
                  <c:v>6.2999999999999723E-3</c:v>
                </c:pt>
                <c:pt idx="1">
                  <c:v>6.4999999999999997E-3</c:v>
                </c:pt>
                <c:pt idx="2">
                  <c:v>9.1000000000000004E-3</c:v>
                </c:pt>
                <c:pt idx="3">
                  <c:v>1.04E-2</c:v>
                </c:pt>
                <c:pt idx="4">
                  <c:v>1.17E-2</c:v>
                </c:pt>
                <c:pt idx="5">
                  <c:v>1.2999999999999999E-2</c:v>
                </c:pt>
                <c:pt idx="6">
                  <c:v>2.3300000000000001E-2</c:v>
                </c:pt>
                <c:pt idx="7">
                  <c:v>5.1200000000000002E-2</c:v>
                </c:pt>
                <c:pt idx="8">
                  <c:v>7.6499999999999999E-2</c:v>
                </c:pt>
                <c:pt idx="9">
                  <c:v>0.13550000000000001</c:v>
                </c:pt>
                <c:pt idx="10">
                  <c:v>0.65649999999999997</c:v>
                </c:pt>
              </c:numCache>
            </c:numRef>
          </c:val>
        </c:ser>
        <c:dLbls>
          <c:showVal val="1"/>
        </c:dLbls>
        <c:shape val="box"/>
        <c:axId val="112961792"/>
        <c:axId val="113192960"/>
        <c:axId val="0"/>
      </c:bar3DChart>
      <c:catAx>
        <c:axId val="112961792"/>
        <c:scaling>
          <c:orientation val="minMax"/>
        </c:scaling>
        <c:axPos val="l"/>
        <c:tickLblPos val="nextTo"/>
        <c:crossAx val="113192960"/>
        <c:crosses val="autoZero"/>
        <c:auto val="1"/>
        <c:lblAlgn val="ctr"/>
        <c:lblOffset val="100"/>
      </c:catAx>
      <c:valAx>
        <c:axId val="113192960"/>
        <c:scaling>
          <c:orientation val="minMax"/>
        </c:scaling>
        <c:axPos val="b"/>
        <c:majorGridlines/>
        <c:numFmt formatCode="0.00%" sourceLinked="1"/>
        <c:tickLblPos val="nextTo"/>
        <c:crossAx val="112961792"/>
        <c:crosses val="autoZero"/>
        <c:crossBetween val="between"/>
        <c:majorUnit val="0.15000000000000024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SV"/>
  <c:chart>
    <c:title>
      <c:layout/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Hoja1!$H$63</c:f>
              <c:strCache>
                <c:ptCount val="1"/>
                <c:pt idx="0">
                  <c:v>Atenciones por Sector</c:v>
                </c:pt>
              </c:strCache>
            </c:strRef>
          </c:tx>
          <c:dLbls>
            <c:showVal val="1"/>
          </c:dLbls>
          <c:cat>
            <c:strRef>
              <c:f>Hoja1!$G$64:$G$74</c:f>
              <c:strCache>
                <c:ptCount val="11"/>
                <c:pt idx="0">
                  <c:v>Otros sectores</c:v>
                </c:pt>
                <c:pt idx="1">
                  <c:v>Muebles</c:v>
                </c:pt>
                <c:pt idx="2">
                  <c:v>Hidrocarburos</c:v>
                </c:pt>
                <c:pt idx="3">
                  <c:v>Gobierno y Alcaldías</c:v>
                </c:pt>
                <c:pt idx="4">
                  <c:v>Comercio</c:v>
                </c:pt>
                <c:pt idx="5">
                  <c:v>Energía Eléctrica</c:v>
                </c:pt>
                <c:pt idx="6">
                  <c:v>Servicios</c:v>
                </c:pt>
                <c:pt idx="7">
                  <c:v>Electrodomésticos</c:v>
                </c:pt>
                <c:pt idx="8">
                  <c:v>Servicios Financieros</c:v>
                </c:pt>
                <c:pt idx="9">
                  <c:v>Telecomunicaciones</c:v>
                </c:pt>
                <c:pt idx="10">
                  <c:v>Agua Potable</c:v>
                </c:pt>
              </c:strCache>
            </c:strRef>
          </c:cat>
          <c:val>
            <c:numRef>
              <c:f>Hoja1!$H$64:$H$74</c:f>
              <c:numCache>
                <c:formatCode>0.00%</c:formatCode>
                <c:ptCount val="11"/>
                <c:pt idx="0">
                  <c:v>4.8000000000000043E-2</c:v>
                </c:pt>
                <c:pt idx="1">
                  <c:v>1.9300000000000001E-2</c:v>
                </c:pt>
                <c:pt idx="2">
                  <c:v>2.1700000000000001E-2</c:v>
                </c:pt>
                <c:pt idx="3">
                  <c:v>2.3300000000000001E-2</c:v>
                </c:pt>
                <c:pt idx="4">
                  <c:v>4.7199999999999999E-2</c:v>
                </c:pt>
                <c:pt idx="5">
                  <c:v>4.7600000000000003E-2</c:v>
                </c:pt>
                <c:pt idx="6">
                  <c:v>6.08E-2</c:v>
                </c:pt>
                <c:pt idx="7">
                  <c:v>7.7399999999999997E-2</c:v>
                </c:pt>
                <c:pt idx="8">
                  <c:v>0.17349999999999999</c:v>
                </c:pt>
                <c:pt idx="9">
                  <c:v>0.17380000000000001</c:v>
                </c:pt>
                <c:pt idx="10">
                  <c:v>0.30740000000000001</c:v>
                </c:pt>
              </c:numCache>
            </c:numRef>
          </c:val>
        </c:ser>
        <c:dLbls>
          <c:showVal val="1"/>
        </c:dLbls>
        <c:shape val="box"/>
        <c:axId val="80925440"/>
        <c:axId val="80927360"/>
        <c:axId val="0"/>
      </c:bar3DChart>
      <c:catAx>
        <c:axId val="80925440"/>
        <c:scaling>
          <c:orientation val="minMax"/>
        </c:scaling>
        <c:axPos val="l"/>
        <c:tickLblPos val="nextTo"/>
        <c:crossAx val="80927360"/>
        <c:crosses val="autoZero"/>
        <c:auto val="1"/>
        <c:lblAlgn val="ctr"/>
        <c:lblOffset val="100"/>
      </c:catAx>
      <c:valAx>
        <c:axId val="80927360"/>
        <c:scaling>
          <c:orientation val="minMax"/>
        </c:scaling>
        <c:axPos val="b"/>
        <c:majorGridlines/>
        <c:numFmt formatCode="0.00%" sourceLinked="1"/>
        <c:tickLblPos val="nextTo"/>
        <c:crossAx val="80925440"/>
        <c:crosses val="autoZero"/>
        <c:crossBetween val="between"/>
        <c:majorUnit val="0.1"/>
      </c:valAx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SV"/>
  <c:style val="5"/>
  <c:chart>
    <c:title>
      <c:layout/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Hoja1!$H$139</c:f>
              <c:strCache>
                <c:ptCount val="1"/>
                <c:pt idx="0">
                  <c:v>Motivos de las Denuncias</c:v>
                </c:pt>
              </c:strCache>
            </c:strRef>
          </c:tx>
          <c:dLbls>
            <c:showVal val="1"/>
          </c:dLbls>
          <c:cat>
            <c:strRef>
              <c:f>Hoja1!$G$140:$G$150</c:f>
              <c:strCache>
                <c:ptCount val="11"/>
                <c:pt idx="0">
                  <c:v>Otros motivos</c:v>
                </c:pt>
                <c:pt idx="1">
                  <c:v>Gestiones de Cobro</c:v>
                </c:pt>
                <c:pt idx="2">
                  <c:v>Información crediticia</c:v>
                </c:pt>
                <c:pt idx="3">
                  <c:v>Cobro de Intereses</c:v>
                </c:pt>
                <c:pt idx="4">
                  <c:v>Robo, Fraude y Extravio</c:v>
                </c:pt>
                <c:pt idx="5">
                  <c:v>Desistimiento de compra</c:v>
                </c:pt>
                <c:pt idx="6">
                  <c:v>Práctica abusiva</c:v>
                </c:pt>
                <c:pt idx="7">
                  <c:v>Incumplimiento de garantía</c:v>
                </c:pt>
                <c:pt idx="8">
                  <c:v>Problemas de contrato u oferta</c:v>
                </c:pt>
                <c:pt idx="9">
                  <c:v>Mala calidad del producto o servicio</c:v>
                </c:pt>
                <c:pt idx="10">
                  <c:v>Cobros, Cargos y Comisiones Inndebidas</c:v>
                </c:pt>
              </c:strCache>
            </c:strRef>
          </c:cat>
          <c:val>
            <c:numRef>
              <c:f>Hoja1!$H$140:$H$150</c:f>
              <c:numCache>
                <c:formatCode>0.00%</c:formatCode>
                <c:ptCount val="11"/>
                <c:pt idx="0">
                  <c:v>5.9600000000000208E-2</c:v>
                </c:pt>
                <c:pt idx="1">
                  <c:v>3.8999999999999998E-3</c:v>
                </c:pt>
                <c:pt idx="2">
                  <c:v>4.4999999999999997E-3</c:v>
                </c:pt>
                <c:pt idx="3">
                  <c:v>5.1999999999999998E-3</c:v>
                </c:pt>
                <c:pt idx="4">
                  <c:v>6.4999999999999997E-3</c:v>
                </c:pt>
                <c:pt idx="5">
                  <c:v>7.7999999999999996E-3</c:v>
                </c:pt>
                <c:pt idx="6">
                  <c:v>1.49E-2</c:v>
                </c:pt>
                <c:pt idx="7">
                  <c:v>3.8899999999999997E-2</c:v>
                </c:pt>
                <c:pt idx="8">
                  <c:v>7.7100000000000002E-2</c:v>
                </c:pt>
                <c:pt idx="9">
                  <c:v>8.3599999999999994E-2</c:v>
                </c:pt>
                <c:pt idx="10">
                  <c:v>0.69799999999999995</c:v>
                </c:pt>
              </c:numCache>
            </c:numRef>
          </c:val>
        </c:ser>
        <c:dLbls>
          <c:showVal val="1"/>
        </c:dLbls>
        <c:shape val="box"/>
        <c:axId val="79005184"/>
        <c:axId val="79006720"/>
        <c:axId val="0"/>
      </c:bar3DChart>
      <c:catAx>
        <c:axId val="79005184"/>
        <c:scaling>
          <c:orientation val="minMax"/>
        </c:scaling>
        <c:axPos val="l"/>
        <c:tickLblPos val="nextTo"/>
        <c:crossAx val="79006720"/>
        <c:crosses val="autoZero"/>
        <c:auto val="1"/>
        <c:lblAlgn val="ctr"/>
        <c:lblOffset val="100"/>
      </c:catAx>
      <c:valAx>
        <c:axId val="79006720"/>
        <c:scaling>
          <c:orientation val="minMax"/>
        </c:scaling>
        <c:axPos val="b"/>
        <c:majorGridlines/>
        <c:numFmt formatCode="0.00%" sourceLinked="1"/>
        <c:tickLblPos val="nextTo"/>
        <c:crossAx val="79005184"/>
        <c:crosses val="autoZero"/>
        <c:crossBetween val="between"/>
        <c:majorUnit val="0.2"/>
      </c:valAx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SV"/>
  <c:chart>
    <c:title>
      <c:layout/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Hoja1!$H$114</c:f>
              <c:strCache>
                <c:ptCount val="1"/>
                <c:pt idx="0">
                  <c:v>Motivos de las Atenciones</c:v>
                </c:pt>
              </c:strCache>
            </c:strRef>
          </c:tx>
          <c:dLbls>
            <c:showVal val="1"/>
          </c:dLbls>
          <c:cat>
            <c:strRef>
              <c:f>Hoja1!$G$115:$G$125</c:f>
              <c:strCache>
                <c:ptCount val="11"/>
                <c:pt idx="0">
                  <c:v>Otros motivos</c:v>
                </c:pt>
                <c:pt idx="1">
                  <c:v>Incumplimiento de contrato u oferta</c:v>
                </c:pt>
                <c:pt idx="2">
                  <c:v>Desistimiento de compra</c:v>
                </c:pt>
                <c:pt idx="3">
                  <c:v>Práctica abusiva</c:v>
                </c:pt>
                <c:pt idx="4">
                  <c:v>Cobro de Intereses</c:v>
                </c:pt>
                <c:pt idx="5">
                  <c:v>Gestiones de Cobro</c:v>
                </c:pt>
                <c:pt idx="6">
                  <c:v>Incumplimiento de garantía</c:v>
                </c:pt>
                <c:pt idx="7">
                  <c:v>Problemas de contrato u oferta</c:v>
                </c:pt>
                <c:pt idx="8">
                  <c:v>Plan de Pagos</c:v>
                </c:pt>
                <c:pt idx="9">
                  <c:v>Mala calidad del producto o servicio</c:v>
                </c:pt>
                <c:pt idx="10">
                  <c:v>Cobros, Cargos y Comisiones Inndebidas</c:v>
                </c:pt>
              </c:strCache>
            </c:strRef>
          </c:cat>
          <c:val>
            <c:numRef>
              <c:f>Hoja1!$H$115:$H$125</c:f>
              <c:numCache>
                <c:formatCode>0.00%</c:formatCode>
                <c:ptCount val="11"/>
                <c:pt idx="0">
                  <c:v>0.16749999999999998</c:v>
                </c:pt>
                <c:pt idx="1">
                  <c:v>8.3000000000000001E-3</c:v>
                </c:pt>
                <c:pt idx="2">
                  <c:v>2.1299999999999999E-2</c:v>
                </c:pt>
                <c:pt idx="3">
                  <c:v>2.4299999999999999E-2</c:v>
                </c:pt>
                <c:pt idx="4">
                  <c:v>2.4400000000000002E-2</c:v>
                </c:pt>
                <c:pt idx="5">
                  <c:v>2.52E-2</c:v>
                </c:pt>
                <c:pt idx="6">
                  <c:v>4.3400000000000001E-2</c:v>
                </c:pt>
                <c:pt idx="7">
                  <c:v>7.3099999999999998E-2</c:v>
                </c:pt>
                <c:pt idx="8">
                  <c:v>7.9799999999999996E-2</c:v>
                </c:pt>
                <c:pt idx="9">
                  <c:v>9.6500000000000002E-2</c:v>
                </c:pt>
                <c:pt idx="10">
                  <c:v>0.43619999999999998</c:v>
                </c:pt>
              </c:numCache>
            </c:numRef>
          </c:val>
        </c:ser>
        <c:dLbls>
          <c:showVal val="1"/>
        </c:dLbls>
        <c:shape val="box"/>
        <c:axId val="78952704"/>
        <c:axId val="78983552"/>
        <c:axId val="0"/>
      </c:bar3DChart>
      <c:catAx>
        <c:axId val="78952704"/>
        <c:scaling>
          <c:orientation val="minMax"/>
        </c:scaling>
        <c:axPos val="l"/>
        <c:tickLblPos val="nextTo"/>
        <c:crossAx val="78983552"/>
        <c:crosses val="autoZero"/>
        <c:auto val="1"/>
        <c:lblAlgn val="ctr"/>
        <c:lblOffset val="100"/>
      </c:catAx>
      <c:valAx>
        <c:axId val="78983552"/>
        <c:scaling>
          <c:orientation val="minMax"/>
        </c:scaling>
        <c:axPos val="b"/>
        <c:majorGridlines/>
        <c:numFmt formatCode="0.00%" sourceLinked="1"/>
        <c:tickLblPos val="nextTo"/>
        <c:crossAx val="78952704"/>
        <c:crosses val="autoZero"/>
        <c:crossBetween val="between"/>
        <c:majorUnit val="0.2"/>
      </c:valAx>
    </c:plotArea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SV"/>
  <c:chart>
    <c:autoTitleDeleted val="1"/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Hoja1!$L$228</c:f>
              <c:strCache>
                <c:ptCount val="1"/>
                <c:pt idx="0">
                  <c:v>Montos Recuperados por Sector</c:v>
                </c:pt>
              </c:strCache>
            </c:strRef>
          </c:tx>
          <c:dLbls>
            <c:txPr>
              <a:bodyPr/>
              <a:lstStyle/>
              <a:p>
                <a:pPr>
                  <a:defRPr sz="1200"/>
                </a:pPr>
                <a:endParaRPr lang="es-SV"/>
              </a:p>
            </c:txPr>
            <c:showVal val="1"/>
          </c:dLbls>
          <c:cat>
            <c:strRef>
              <c:f>Hoja1!$K$229:$K$238</c:f>
              <c:strCache>
                <c:ptCount val="10"/>
                <c:pt idx="0">
                  <c:v>Otros Sectores</c:v>
                </c:pt>
                <c:pt idx="1">
                  <c:v>Muebles</c:v>
                </c:pt>
                <c:pt idx="2">
                  <c:v>Servicios</c:v>
                </c:pt>
                <c:pt idx="3">
                  <c:v>Comercio</c:v>
                </c:pt>
                <c:pt idx="4">
                  <c:v>Inmuebles</c:v>
                </c:pt>
                <c:pt idx="5">
                  <c:v>Telecomunicaciones</c:v>
                </c:pt>
                <c:pt idx="6">
                  <c:v>Turismo</c:v>
                </c:pt>
                <c:pt idx="7">
                  <c:v>Electrodomésticos</c:v>
                </c:pt>
                <c:pt idx="8">
                  <c:v>Servicios Financieros</c:v>
                </c:pt>
                <c:pt idx="9">
                  <c:v>Agua Potable</c:v>
                </c:pt>
              </c:strCache>
            </c:strRef>
          </c:cat>
          <c:val>
            <c:numRef>
              <c:f>Hoja1!$L$229:$L$238</c:f>
              <c:numCache>
                <c:formatCode>"$"#,##0.00</c:formatCode>
                <c:ptCount val="10"/>
                <c:pt idx="0">
                  <c:v>5022.34</c:v>
                </c:pt>
                <c:pt idx="1">
                  <c:v>6559.4800000000005</c:v>
                </c:pt>
                <c:pt idx="2">
                  <c:v>9042.39</c:v>
                </c:pt>
                <c:pt idx="3">
                  <c:v>11508.66</c:v>
                </c:pt>
                <c:pt idx="4">
                  <c:v>13405.6</c:v>
                </c:pt>
                <c:pt idx="5">
                  <c:v>23266.099999999991</c:v>
                </c:pt>
                <c:pt idx="6">
                  <c:v>25757</c:v>
                </c:pt>
                <c:pt idx="7">
                  <c:v>35732.68</c:v>
                </c:pt>
                <c:pt idx="8">
                  <c:v>56728.630000000012</c:v>
                </c:pt>
                <c:pt idx="9">
                  <c:v>100276.98000000005</c:v>
                </c:pt>
              </c:numCache>
            </c:numRef>
          </c:val>
        </c:ser>
        <c:dLbls>
          <c:showVal val="1"/>
        </c:dLbls>
        <c:shape val="box"/>
        <c:axId val="78324480"/>
        <c:axId val="78336000"/>
        <c:axId val="0"/>
      </c:bar3DChart>
      <c:catAx>
        <c:axId val="78324480"/>
        <c:scaling>
          <c:orientation val="minMax"/>
        </c:scaling>
        <c:axPos val="l"/>
        <c:tickLblPos val="nextTo"/>
        <c:txPr>
          <a:bodyPr/>
          <a:lstStyle/>
          <a:p>
            <a:pPr>
              <a:defRPr sz="1200"/>
            </a:pPr>
            <a:endParaRPr lang="es-SV"/>
          </a:p>
        </c:txPr>
        <c:crossAx val="78336000"/>
        <c:crosses val="autoZero"/>
        <c:auto val="1"/>
        <c:lblAlgn val="ctr"/>
        <c:lblOffset val="100"/>
      </c:catAx>
      <c:valAx>
        <c:axId val="78336000"/>
        <c:scaling>
          <c:orientation val="minMax"/>
        </c:scaling>
        <c:axPos val="b"/>
        <c:majorGridlines/>
        <c:numFmt formatCode="&quot;$&quot;#,##0.00" sourceLinked="1"/>
        <c:tickLblPos val="nextTo"/>
        <c:txPr>
          <a:bodyPr/>
          <a:lstStyle/>
          <a:p>
            <a:pPr>
              <a:defRPr sz="1200"/>
            </a:pPr>
            <a:endParaRPr lang="es-SV"/>
          </a:p>
        </c:txPr>
        <c:crossAx val="78324480"/>
        <c:crosses val="autoZero"/>
        <c:crossBetween val="between"/>
        <c:majorUnit val="50000"/>
      </c:valAx>
    </c:plotArea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SV"/>
  <c:chart>
    <c:plotArea>
      <c:layout/>
      <c:barChart>
        <c:barDir val="col"/>
        <c:grouping val="clustered"/>
        <c:ser>
          <c:idx val="0"/>
          <c:order val="0"/>
          <c:tx>
            <c:strRef>
              <c:f>Hoja1!$A$204</c:f>
              <c:strCache>
                <c:ptCount val="1"/>
                <c:pt idx="0">
                  <c:v>Casos Cerrados</c:v>
                </c:pt>
              </c:strCache>
            </c:strRef>
          </c:tx>
          <c:cat>
            <c:numRef>
              <c:f>Hoja1!$D$203:$O$203</c:f>
              <c:numCache>
                <c:formatCode>mmm\-yy</c:formatCode>
                <c:ptCount val="12"/>
                <c:pt idx="0">
                  <c:v>40603</c:v>
                </c:pt>
                <c:pt idx="1">
                  <c:v>40634</c:v>
                </c:pt>
                <c:pt idx="2">
                  <c:v>40664</c:v>
                </c:pt>
                <c:pt idx="3">
                  <c:v>40695</c:v>
                </c:pt>
                <c:pt idx="4">
                  <c:v>40725</c:v>
                </c:pt>
                <c:pt idx="5">
                  <c:v>40756</c:v>
                </c:pt>
                <c:pt idx="6">
                  <c:v>40787</c:v>
                </c:pt>
                <c:pt idx="7">
                  <c:v>40817</c:v>
                </c:pt>
                <c:pt idx="8">
                  <c:v>40848</c:v>
                </c:pt>
                <c:pt idx="9">
                  <c:v>40878</c:v>
                </c:pt>
                <c:pt idx="10">
                  <c:v>40909</c:v>
                </c:pt>
                <c:pt idx="11">
                  <c:v>40940</c:v>
                </c:pt>
              </c:numCache>
            </c:numRef>
          </c:cat>
          <c:val>
            <c:numRef>
              <c:f>Hoja1!$D$204:$O$204</c:f>
              <c:numCache>
                <c:formatCode>#,##0</c:formatCode>
                <c:ptCount val="12"/>
                <c:pt idx="0">
                  <c:v>1970</c:v>
                </c:pt>
                <c:pt idx="1">
                  <c:v>1095</c:v>
                </c:pt>
                <c:pt idx="2">
                  <c:v>1698</c:v>
                </c:pt>
                <c:pt idx="3">
                  <c:v>1532</c:v>
                </c:pt>
                <c:pt idx="4">
                  <c:v>1419</c:v>
                </c:pt>
                <c:pt idx="5">
                  <c:v>1471</c:v>
                </c:pt>
                <c:pt idx="6">
                  <c:v>1383</c:v>
                </c:pt>
                <c:pt idx="7">
                  <c:v>1380</c:v>
                </c:pt>
                <c:pt idx="8">
                  <c:v>1484</c:v>
                </c:pt>
                <c:pt idx="9">
                  <c:v>1138</c:v>
                </c:pt>
                <c:pt idx="10">
                  <c:v>1431</c:v>
                </c:pt>
                <c:pt idx="11">
                  <c:v>1576</c:v>
                </c:pt>
              </c:numCache>
            </c:numRef>
          </c:val>
        </c:ser>
        <c:axId val="77290880"/>
        <c:axId val="77318400"/>
      </c:barChart>
      <c:lineChart>
        <c:grouping val="standard"/>
        <c:ser>
          <c:idx val="1"/>
          <c:order val="1"/>
          <c:tx>
            <c:strRef>
              <c:f>Hoja1!$A$205</c:f>
              <c:strCache>
                <c:ptCount val="1"/>
                <c:pt idx="0">
                  <c:v>Monto recuperado</c:v>
                </c:pt>
              </c:strCache>
            </c:strRef>
          </c:tx>
          <c:spPr>
            <a:ln w="38100">
              <a:solidFill>
                <a:schemeClr val="accent3">
                  <a:lumMod val="75000"/>
                </a:schemeClr>
              </a:solidFill>
            </a:ln>
          </c:spPr>
          <c:marker>
            <c:symbol val="none"/>
          </c:marker>
          <c:cat>
            <c:numRef>
              <c:f>Hoja1!$D$203:$O$203</c:f>
              <c:numCache>
                <c:formatCode>mmm\-yy</c:formatCode>
                <c:ptCount val="12"/>
                <c:pt idx="0">
                  <c:v>40603</c:v>
                </c:pt>
                <c:pt idx="1">
                  <c:v>40634</c:v>
                </c:pt>
                <c:pt idx="2">
                  <c:v>40664</c:v>
                </c:pt>
                <c:pt idx="3">
                  <c:v>40695</c:v>
                </c:pt>
                <c:pt idx="4">
                  <c:v>40725</c:v>
                </c:pt>
                <c:pt idx="5">
                  <c:v>40756</c:v>
                </c:pt>
                <c:pt idx="6">
                  <c:v>40787</c:v>
                </c:pt>
                <c:pt idx="7">
                  <c:v>40817</c:v>
                </c:pt>
                <c:pt idx="8">
                  <c:v>40848</c:v>
                </c:pt>
                <c:pt idx="9">
                  <c:v>40878</c:v>
                </c:pt>
                <c:pt idx="10">
                  <c:v>40909</c:v>
                </c:pt>
                <c:pt idx="11">
                  <c:v>40940</c:v>
                </c:pt>
              </c:numCache>
            </c:numRef>
          </c:cat>
          <c:val>
            <c:numRef>
              <c:f>Hoja1!$D$205:$O$205</c:f>
              <c:numCache>
                <c:formatCode>"$"#,##0.00</c:formatCode>
                <c:ptCount val="12"/>
                <c:pt idx="0">
                  <c:v>408802.91999999952</c:v>
                </c:pt>
                <c:pt idx="1">
                  <c:v>146547.1099999999</c:v>
                </c:pt>
                <c:pt idx="2">
                  <c:v>321984.00999999983</c:v>
                </c:pt>
                <c:pt idx="3">
                  <c:v>211728.34999999969</c:v>
                </c:pt>
                <c:pt idx="4">
                  <c:v>613103.31000000169</c:v>
                </c:pt>
                <c:pt idx="5">
                  <c:v>167411.06999999986</c:v>
                </c:pt>
                <c:pt idx="6">
                  <c:v>162238.30999999979</c:v>
                </c:pt>
                <c:pt idx="7">
                  <c:v>173526.59999999983</c:v>
                </c:pt>
                <c:pt idx="8">
                  <c:v>194106.86000000007</c:v>
                </c:pt>
                <c:pt idx="9">
                  <c:v>121162.90999999997</c:v>
                </c:pt>
                <c:pt idx="10">
                  <c:v>211237.32000000009</c:v>
                </c:pt>
                <c:pt idx="11">
                  <c:v>287299.85999999935</c:v>
                </c:pt>
              </c:numCache>
            </c:numRef>
          </c:val>
        </c:ser>
        <c:marker val="1"/>
        <c:axId val="77400704"/>
        <c:axId val="77398400"/>
      </c:lineChart>
      <c:dateAx>
        <c:axId val="77290880"/>
        <c:scaling>
          <c:orientation val="minMax"/>
        </c:scaling>
        <c:axPos val="b"/>
        <c:numFmt formatCode="mmm\-yy" sourceLinked="1"/>
        <c:tickLblPos val="nextTo"/>
        <c:crossAx val="77318400"/>
        <c:crosses val="autoZero"/>
        <c:auto val="1"/>
        <c:lblOffset val="100"/>
      </c:dateAx>
      <c:valAx>
        <c:axId val="77318400"/>
        <c:scaling>
          <c:orientation val="minMax"/>
        </c:scaling>
        <c:axPos val="l"/>
        <c:majorGridlines/>
        <c:numFmt formatCode="#,##0" sourceLinked="1"/>
        <c:tickLblPos val="nextTo"/>
        <c:crossAx val="77290880"/>
        <c:crosses val="autoZero"/>
        <c:crossBetween val="between"/>
      </c:valAx>
      <c:valAx>
        <c:axId val="77398400"/>
        <c:scaling>
          <c:orientation val="minMax"/>
        </c:scaling>
        <c:axPos val="r"/>
        <c:numFmt formatCode="&quot;$&quot;#,##0.00" sourceLinked="1"/>
        <c:tickLblPos val="nextTo"/>
        <c:crossAx val="77400704"/>
        <c:crosses val="max"/>
        <c:crossBetween val="between"/>
      </c:valAx>
      <c:dateAx>
        <c:axId val="77400704"/>
        <c:scaling>
          <c:orientation val="minMax"/>
        </c:scaling>
        <c:delete val="1"/>
        <c:axPos val="b"/>
        <c:numFmt formatCode="mmm\-yy" sourceLinked="1"/>
        <c:tickLblPos val="nextTo"/>
        <c:crossAx val="77398400"/>
        <c:crosses val="autoZero"/>
        <c:auto val="1"/>
        <c:lblOffset val="100"/>
      </c:dateAx>
    </c:plotArea>
    <c:legend>
      <c:legendPos val="b"/>
      <c:layout/>
      <c:txPr>
        <a:bodyPr/>
        <a:lstStyle/>
        <a:p>
          <a:pPr>
            <a:defRPr sz="1050"/>
          </a:pPr>
          <a:endParaRPr lang="es-SV"/>
        </a:p>
      </c:txPr>
    </c:legend>
    <c:plotVisOnly val="1"/>
    <c:dispBlanksAs val="gap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12/03/12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12/03/12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12/03/12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12/03/12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12/03/12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12/03/12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12/03/12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12/03/12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12/03/12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12/03/12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12/03/12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3 Imagen" descr="Logos-DC.pn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299200" y="6057900"/>
            <a:ext cx="28448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33E40-F769-4A17-A03B-D8D35F28238D}" type="datetimeFigureOut">
              <a:rPr lang="es-SV" smtClean="0"/>
              <a:pPr/>
              <a:t>12/03/12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Boletín Estadístico Mensual</a:t>
            </a:r>
            <a:endParaRPr lang="es-SV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Febrero 2012</a:t>
            </a:r>
            <a:endParaRPr lang="es-SV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Atenciones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673195" y="1306827"/>
          <a:ext cx="7797610" cy="1280160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1070674"/>
                <a:gridCol w="1186053"/>
                <a:gridCol w="1186053"/>
                <a:gridCol w="981583"/>
                <a:gridCol w="1195832"/>
                <a:gridCol w="1195832"/>
                <a:gridCol w="981583"/>
              </a:tblGrid>
              <a:tr h="30460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Enero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a febrero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2011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Enero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a febrero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Crecimiento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de </a:t>
                      </a:r>
                      <a:r>
                        <a:rPr lang="es-SV" sz="12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2011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Febrero de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Crecimiento </a:t>
                      </a:r>
                    </a:p>
                  </a:txBody>
                  <a:tcPr marL="0" marR="0" marT="0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Asesoría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6,606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7,601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15.1%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4,026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3,575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-11.2%</a:t>
                      </a:r>
                    </a:p>
                  </a:txBody>
                  <a:tcPr marL="0" marR="0" marT="0" marB="0" anchor="b"/>
                </a:tc>
              </a:tr>
              <a:tr h="119549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Denuncia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2,835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3,112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9.8%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1,569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1,543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-1.7%</a:t>
                      </a:r>
                    </a:p>
                  </a:txBody>
                  <a:tcPr marL="0" marR="0" marT="0" marB="0" anchor="b"/>
                </a:tc>
              </a:tr>
              <a:tr h="119549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Derivación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52.5%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-17.7%</a:t>
                      </a:r>
                    </a:p>
                  </a:txBody>
                  <a:tcPr marL="0" marR="0" marT="0" marB="0" anchor="b"/>
                </a:tc>
              </a:tr>
              <a:tr h="140634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Gestión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7.2%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-10.7%</a:t>
                      </a:r>
                    </a:p>
                  </a:txBody>
                  <a:tcPr marL="0" marR="0" marT="0" marB="0" anchor="b"/>
                </a:tc>
              </a:tr>
              <a:tr h="131444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9,982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11,418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14.4%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5,976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5,442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-8.9%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5" name="2 Marcador de contenido"/>
          <p:cNvSpPr txBox="1">
            <a:spLocks/>
          </p:cNvSpPr>
          <p:nvPr/>
        </p:nvSpPr>
        <p:spPr>
          <a:xfrm>
            <a:off x="428596" y="2786058"/>
            <a:ext cx="8229600" cy="3429024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En </a:t>
            </a:r>
            <a:r>
              <a:rPr lang="es-ES" sz="3200" dirty="0" smtClean="0"/>
              <a:t>febrero </a:t>
            </a:r>
            <a:r>
              <a:rPr lang="es-ES" sz="3200" dirty="0" smtClean="0"/>
              <a:t>de </a:t>
            </a:r>
            <a:r>
              <a:rPr lang="es-ES" sz="3200" dirty="0" smtClean="0"/>
              <a:t>2012 se logró un total de </a:t>
            </a:r>
            <a:r>
              <a:rPr lang="es-SV" sz="3200" b="1" dirty="0" smtClean="0">
                <a:solidFill>
                  <a:srgbClr val="000000"/>
                </a:solidFill>
              </a:rPr>
              <a:t>5,442</a:t>
            </a:r>
            <a:r>
              <a:rPr lang="es-SV" sz="3200" dirty="0" smtClean="0">
                <a:solidFill>
                  <a:srgbClr val="000000"/>
                </a:solidFill>
              </a:rPr>
              <a:t> </a:t>
            </a:r>
            <a:r>
              <a:rPr lang="es-ES" sz="3200" dirty="0" smtClean="0"/>
              <a:t>atenciones. La mayor parte de estos casos fueron asesorías, </a:t>
            </a:r>
            <a:r>
              <a:rPr lang="es-ES" sz="3200" dirty="0" smtClean="0"/>
              <a:t>sumando </a:t>
            </a:r>
            <a:r>
              <a:rPr lang="es-SV" sz="3200" dirty="0" smtClean="0">
                <a:solidFill>
                  <a:srgbClr val="000000"/>
                </a:solidFill>
              </a:rPr>
              <a:t>3,575</a:t>
            </a:r>
            <a:r>
              <a:rPr lang="es-SV" sz="3200" dirty="0" smtClean="0">
                <a:solidFill>
                  <a:srgbClr val="000000"/>
                </a:solidFill>
              </a:rPr>
              <a:t>; </a:t>
            </a:r>
            <a:r>
              <a:rPr lang="es-SV" sz="3200" dirty="0" smtClean="0">
                <a:solidFill>
                  <a:srgbClr val="000000"/>
                </a:solidFill>
              </a:rPr>
              <a:t>Las asesorías </a:t>
            </a:r>
            <a:r>
              <a:rPr lang="es-SV" sz="3200" dirty="0" smtClean="0">
                <a:solidFill>
                  <a:srgbClr val="000000"/>
                </a:solidFill>
              </a:rPr>
              <a:t>aumentaron un 15.1% </a:t>
            </a:r>
            <a:r>
              <a:rPr lang="es-SV" sz="3200" dirty="0" smtClean="0">
                <a:solidFill>
                  <a:srgbClr val="000000"/>
                </a:solidFill>
              </a:rPr>
              <a:t>en comparación con el mismo mes del año pasado.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El resultado neto es un aumento en las atenciones del </a:t>
            </a:r>
            <a:r>
              <a:rPr lang="es-SV" sz="3200" b="1" dirty="0" smtClean="0">
                <a:solidFill>
                  <a:srgbClr val="000000"/>
                </a:solidFill>
              </a:rPr>
              <a:t>14.4%</a:t>
            </a:r>
            <a:r>
              <a:rPr lang="es-ES" sz="3200" dirty="0" smtClean="0"/>
              <a:t> </a:t>
            </a:r>
            <a:r>
              <a:rPr lang="es-ES" sz="3200" dirty="0" smtClean="0"/>
              <a:t>en comparación con el año pasado; los datos indican que este cambio se debe a la paulatina disminución en las denuncias del sector de agua potable, pues a lo largo del año, estas han comenzado a regresar a sus niveles normales previos al cambio de tarifa.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Comparando este mes con el anterior, se observa </a:t>
            </a:r>
            <a:r>
              <a:rPr lang="es-ES" sz="3200" dirty="0" smtClean="0"/>
              <a:t>una disminución del </a:t>
            </a:r>
            <a:r>
              <a:rPr lang="es-ES" sz="3200" b="1" dirty="0" smtClean="0"/>
              <a:t>8.9%</a:t>
            </a:r>
            <a:r>
              <a:rPr lang="es-ES" sz="3200" dirty="0" smtClean="0"/>
              <a:t> </a:t>
            </a:r>
            <a:r>
              <a:rPr lang="es-ES" sz="3200" dirty="0" smtClean="0"/>
              <a:t>en el total de atenciones; esto está estrechamente ligado con </a:t>
            </a:r>
            <a:r>
              <a:rPr lang="es-ES" sz="3200" dirty="0" smtClean="0"/>
              <a:t>la disminución en las asesorías de telecomunicaciones.</a:t>
            </a:r>
            <a:endParaRPr lang="es-ES" sz="32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Oficinas de atención</a:t>
            </a:r>
            <a:endParaRPr lang="es-SV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sz="half" idx="1"/>
          </p:nvPr>
        </p:nvGraphicFramePr>
        <p:xfrm>
          <a:off x="500034" y="1874537"/>
          <a:ext cx="3929090" cy="1768775"/>
        </p:xfrm>
        <a:graphic>
          <a:graphicData uri="http://schemas.openxmlformats.org/drawingml/2006/table">
            <a:tbl>
              <a:tblPr firstRow="1" lastRow="1" bandRow="1">
                <a:tableStyleId>{F2DE63D5-997A-4646-A377-4702673A728D}</a:tableStyleId>
              </a:tblPr>
              <a:tblGrid>
                <a:gridCol w="880160"/>
                <a:gridCol w="618100"/>
                <a:gridCol w="675934"/>
                <a:gridCol w="762684"/>
                <a:gridCol w="567495"/>
                <a:gridCol w="424717"/>
              </a:tblGrid>
              <a:tr h="346619">
                <a:tc>
                  <a:txBody>
                    <a:bodyPr/>
                    <a:lstStyle/>
                    <a:p>
                      <a:pPr algn="ctr"/>
                      <a:r>
                        <a:rPr lang="es-ES" sz="1100" dirty="0" smtClean="0"/>
                        <a:t>Oficina</a:t>
                      </a:r>
                      <a:endParaRPr lang="es-SV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Asesoría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Denuncia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Derivación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Gestión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dirty="0" err="1"/>
                        <a:t>Call</a:t>
                      </a:r>
                      <a:r>
                        <a:rPr lang="es-SV" sz="1100" dirty="0"/>
                        <a:t> Center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1,816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1,853</a:t>
                      </a:r>
                    </a:p>
                  </a:txBody>
                  <a:tcPr marL="0" marR="0" marT="0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La Laguna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472</a:t>
                      </a:r>
                    </a:p>
                  </a:txBody>
                  <a:tcPr marL="0" marR="0" marT="0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San Miguel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591</a:t>
                      </a:r>
                    </a:p>
                  </a:txBody>
                  <a:tcPr marL="0" marR="0" marT="0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San Salvador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1,029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710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1,873</a:t>
                      </a:r>
                    </a:p>
                  </a:txBody>
                  <a:tcPr marL="0" marR="0" marT="0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Santa 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653</a:t>
                      </a:r>
                    </a:p>
                  </a:txBody>
                  <a:tcPr marL="0" marR="0" marT="0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dirty="0" smtClean="0"/>
                        <a:t>Total</a:t>
                      </a:r>
                      <a:endParaRPr lang="es-SV" sz="1100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3,575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1,543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5,442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86320"/>
          </a:xfrm>
        </p:spPr>
        <p:txBody>
          <a:bodyPr>
            <a:normAutofit fontScale="85000" lnSpcReduction="20000"/>
          </a:bodyPr>
          <a:lstStyle/>
          <a:p>
            <a:r>
              <a:rPr lang="es-ES" dirty="0" smtClean="0"/>
              <a:t>El Centro de Solución de Controversias de San Salvador y el </a:t>
            </a:r>
            <a:r>
              <a:rPr lang="es-ES" dirty="0" err="1" smtClean="0"/>
              <a:t>Call</a:t>
            </a:r>
            <a:r>
              <a:rPr lang="es-ES" dirty="0" smtClean="0"/>
              <a:t> Center realizaron la mayor parte de las atenciones, con </a:t>
            </a:r>
            <a:r>
              <a:rPr lang="es-SV" dirty="0" smtClean="0">
                <a:solidFill>
                  <a:srgbClr val="000000"/>
                </a:solidFill>
              </a:rPr>
              <a:t>1,873</a:t>
            </a:r>
            <a:r>
              <a:rPr lang="es-ES" dirty="0" smtClean="0"/>
              <a:t> </a:t>
            </a:r>
            <a:r>
              <a:rPr lang="es-ES" dirty="0" smtClean="0"/>
              <a:t>y </a:t>
            </a:r>
            <a:r>
              <a:rPr lang="es-SV" dirty="0" smtClean="0">
                <a:solidFill>
                  <a:srgbClr val="000000"/>
                </a:solidFill>
              </a:rPr>
              <a:t>1,853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smtClean="0"/>
              <a:t>respectivamente.</a:t>
            </a:r>
          </a:p>
          <a:p>
            <a:r>
              <a:rPr lang="es-ES" dirty="0" smtClean="0"/>
              <a:t>Respecto al mes anterior, las atenciones </a:t>
            </a:r>
            <a:r>
              <a:rPr lang="es-ES" dirty="0" smtClean="0"/>
              <a:t>disminuyeron 11.2</a:t>
            </a:r>
            <a:r>
              <a:rPr lang="es-ES" dirty="0" smtClean="0"/>
              <a:t>%.</a:t>
            </a:r>
          </a:p>
          <a:p>
            <a:r>
              <a:rPr lang="es-ES" dirty="0" smtClean="0"/>
              <a:t>La principal causa de </a:t>
            </a:r>
            <a:r>
              <a:rPr lang="es-ES" dirty="0" smtClean="0"/>
              <a:t>esta disminución </a:t>
            </a:r>
            <a:r>
              <a:rPr lang="es-ES" dirty="0" smtClean="0"/>
              <a:t>ha sido la duración del mes, </a:t>
            </a:r>
            <a:r>
              <a:rPr lang="es-ES" dirty="0" smtClean="0"/>
              <a:t>y la disminución en las asesorías de telecomunicaciones.</a:t>
            </a:r>
            <a:endParaRPr lang="es-SV" dirty="0"/>
          </a:p>
        </p:txBody>
      </p:sp>
      <p:sp>
        <p:nvSpPr>
          <p:cNvPr id="8" name="7 CuadroTexto"/>
          <p:cNvSpPr txBox="1"/>
          <p:nvPr/>
        </p:nvSpPr>
        <p:spPr>
          <a:xfrm>
            <a:off x="500034" y="3929066"/>
            <a:ext cx="4071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Tasa de variación mensual </a:t>
            </a:r>
            <a:r>
              <a:rPr lang="es-SV" sz="1600" dirty="0" smtClean="0"/>
              <a:t>enero-febrero </a:t>
            </a:r>
            <a:r>
              <a:rPr lang="es-SV" sz="1600" dirty="0" smtClean="0"/>
              <a:t>de 2012</a:t>
            </a:r>
            <a:endParaRPr lang="es-SV" sz="1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500034" y="1285860"/>
            <a:ext cx="40719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Atenciones mensuales para </a:t>
            </a:r>
            <a:r>
              <a:rPr lang="es-SV" sz="1600" dirty="0" smtClean="0"/>
              <a:t>f</a:t>
            </a:r>
            <a:r>
              <a:rPr lang="es-SV" sz="1600" dirty="0" smtClean="0"/>
              <a:t>ebrero de </a:t>
            </a:r>
            <a:r>
              <a:rPr lang="es-SV" sz="1600" dirty="0" smtClean="0"/>
              <a:t>2012</a:t>
            </a:r>
            <a:endParaRPr lang="es-SV" sz="1600" dirty="0"/>
          </a:p>
        </p:txBody>
      </p:sp>
      <p:graphicFrame>
        <p:nvGraphicFramePr>
          <p:cNvPr id="10" name="5 Marcador de contenido"/>
          <p:cNvGraphicFramePr>
            <a:graphicFrameLocks/>
          </p:cNvGraphicFramePr>
          <p:nvPr/>
        </p:nvGraphicFramePr>
        <p:xfrm>
          <a:off x="571472" y="4500570"/>
          <a:ext cx="3929090" cy="1768775"/>
        </p:xfrm>
        <a:graphic>
          <a:graphicData uri="http://schemas.openxmlformats.org/drawingml/2006/table">
            <a:tbl>
              <a:tblPr firstRow="1" lastRow="1" bandRow="1">
                <a:tableStyleId>{F2DE63D5-997A-4646-A377-4702673A728D}</a:tableStyleId>
              </a:tblPr>
              <a:tblGrid>
                <a:gridCol w="880160"/>
                <a:gridCol w="618100"/>
                <a:gridCol w="675934"/>
                <a:gridCol w="762684"/>
                <a:gridCol w="567495"/>
                <a:gridCol w="424717"/>
              </a:tblGrid>
              <a:tr h="346619">
                <a:tc>
                  <a:txBody>
                    <a:bodyPr/>
                    <a:lstStyle/>
                    <a:p>
                      <a:pPr algn="ctr"/>
                      <a:r>
                        <a:rPr lang="es-ES" sz="1100" dirty="0" smtClean="0"/>
                        <a:t>Oficina</a:t>
                      </a:r>
                      <a:endParaRPr lang="es-SV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dirty="0"/>
                        <a:t>Asesoría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dirty="0"/>
                        <a:t>Denuncia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dirty="0"/>
                        <a:t>Derivación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dirty="0"/>
                        <a:t>Gestión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dirty="0" smtClean="0"/>
                        <a:t>Total</a:t>
                      </a:r>
                      <a:endParaRPr lang="es-SV" sz="1100" dirty="0"/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dirty="0" err="1"/>
                        <a:t>Call</a:t>
                      </a:r>
                      <a:r>
                        <a:rPr lang="es-SV" sz="1100" dirty="0"/>
                        <a:t> Center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-8.1%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-7.8%</a:t>
                      </a:r>
                    </a:p>
                  </a:txBody>
                  <a:tcPr marL="0" marR="0" marT="0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La Laguna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-7.0%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36.0%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-12.8%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23.1%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9.8%</a:t>
                      </a:r>
                    </a:p>
                  </a:txBody>
                  <a:tcPr marL="0" marR="0" marT="0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San Miguel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-31.2%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-35.2%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30.8%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-12.3%</a:t>
                      </a:r>
                    </a:p>
                  </a:txBody>
                  <a:tcPr marL="0" marR="0" marT="0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San Salvador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-16.7%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-14.5%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-22.7%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-15.4%</a:t>
                      </a:r>
                    </a:p>
                  </a:txBody>
                  <a:tcPr marL="0" marR="0" marT="0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Santa 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2.6%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50.0%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-43.5%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0.8%</a:t>
                      </a:r>
                    </a:p>
                  </a:txBody>
                  <a:tcPr marL="0" marR="0" marT="0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dirty="0" smtClean="0"/>
                        <a:t>Total</a:t>
                      </a:r>
                      <a:endParaRPr lang="es-SV" sz="1100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-11.2%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-1.7%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-17.7%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-10.7%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-8.9%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Casos por sector para </a:t>
            </a:r>
            <a:r>
              <a:rPr lang="es-ES" dirty="0" smtClean="0"/>
              <a:t>febrero de </a:t>
            </a:r>
            <a:r>
              <a:rPr lang="es-ES" dirty="0" smtClean="0"/>
              <a:t>2011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5000636"/>
            <a:ext cx="7929618" cy="1500198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Los principales sectores de atención son Agua Potable, con </a:t>
            </a:r>
            <a:r>
              <a:rPr lang="es-ES" sz="2800" dirty="0" smtClean="0"/>
              <a:t>30.74%; </a:t>
            </a:r>
            <a:r>
              <a:rPr lang="es-ES" sz="2800" dirty="0" smtClean="0"/>
              <a:t>Telecomunicaciones, con </a:t>
            </a:r>
            <a:r>
              <a:rPr lang="es-ES" sz="2800" dirty="0" smtClean="0"/>
              <a:t>17.38%; </a:t>
            </a:r>
            <a:r>
              <a:rPr lang="es-ES" sz="2800" dirty="0" smtClean="0"/>
              <a:t>y Servicios Financieros, con </a:t>
            </a:r>
            <a:r>
              <a:rPr lang="es-ES" sz="2800" dirty="0" smtClean="0"/>
              <a:t>17.35%.</a:t>
            </a:r>
            <a:endParaRPr lang="es-ES" sz="2800" dirty="0" smtClean="0"/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En las denuncias, continua predominando el sector de Agua Potable, que desde el cambio de tarifa, ha abarcado la mayor parte de las denuncias, este mes le corresponde un </a:t>
            </a:r>
            <a:r>
              <a:rPr lang="es-ES" sz="2800" dirty="0" smtClean="0"/>
              <a:t>65.65% </a:t>
            </a:r>
            <a:r>
              <a:rPr lang="es-ES" sz="2800" dirty="0" smtClean="0"/>
              <a:t>del total, lo cual es un retroceso respecto al 50% que se tuvo a finales del año </a:t>
            </a:r>
            <a:r>
              <a:rPr lang="es-ES" sz="2800" dirty="0" smtClean="0"/>
              <a:t>pasado, y al 59.53% del mes pasado.</a:t>
            </a:r>
            <a:endParaRPr lang="es-ES" sz="2800" dirty="0" smtClean="0"/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En cuanto al resto de las denuncias, Telecomunicaciones presenta un </a:t>
            </a:r>
            <a:r>
              <a:rPr lang="es-ES" sz="2800" dirty="0" smtClean="0"/>
              <a:t>13.55% </a:t>
            </a:r>
            <a:r>
              <a:rPr lang="es-ES" sz="2800" dirty="0" smtClean="0"/>
              <a:t>y Electrodomésticos, un </a:t>
            </a:r>
            <a:r>
              <a:rPr lang="es-ES" sz="2800" dirty="0" smtClean="0"/>
              <a:t>7.65%</a:t>
            </a:r>
            <a:endParaRPr lang="es-SV" sz="2800" dirty="0"/>
          </a:p>
        </p:txBody>
      </p:sp>
      <p:graphicFrame>
        <p:nvGraphicFramePr>
          <p:cNvPr id="9" name="2 Gráfico"/>
          <p:cNvGraphicFramePr>
            <a:graphicFrameLocks noGrp="1"/>
          </p:cNvGraphicFramePr>
          <p:nvPr>
            <p:ph sz="half" idx="2"/>
          </p:nvPr>
        </p:nvGraphicFramePr>
        <p:xfrm>
          <a:off x="4648200" y="1600201"/>
          <a:ext cx="4038600" cy="33289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1 Gráfico"/>
          <p:cNvGraphicFramePr>
            <a:graphicFrameLocks noGrp="1"/>
          </p:cNvGraphicFramePr>
          <p:nvPr>
            <p:ph sz="half" idx="1"/>
          </p:nvPr>
        </p:nvGraphicFramePr>
        <p:xfrm>
          <a:off x="457200" y="1600201"/>
          <a:ext cx="4038600" cy="33289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Motivos de las atenciones para </a:t>
            </a:r>
            <a:r>
              <a:rPr lang="es-ES" dirty="0" smtClean="0"/>
              <a:t>febrero de </a:t>
            </a:r>
            <a:r>
              <a:rPr lang="es-ES" dirty="0" smtClean="0"/>
              <a:t>2012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4929198"/>
            <a:ext cx="7929618" cy="1357322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El principal motivo por el que los consumidores se presentan a la Defensoría en busca de </a:t>
            </a:r>
            <a:r>
              <a:rPr lang="es-ES" sz="2800" dirty="0" smtClean="0"/>
              <a:t>atención </a:t>
            </a:r>
            <a:r>
              <a:rPr lang="es-ES" sz="2800" dirty="0" smtClean="0"/>
              <a:t>son los cobros, cargos y comisiones con un </a:t>
            </a:r>
            <a:r>
              <a:rPr lang="es-ES" sz="2800" dirty="0" smtClean="0"/>
              <a:t>43.62%.</a:t>
            </a:r>
            <a:endParaRPr lang="es-ES" sz="2800" dirty="0" smtClean="0"/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 calidad de los productos, los planes de pago, y problemas de contrato u oferta le siguen en relevancia, con </a:t>
            </a:r>
            <a:r>
              <a:rPr lang="es-ES" sz="2800" dirty="0" smtClean="0"/>
              <a:t>9.65</a:t>
            </a:r>
            <a:r>
              <a:rPr lang="es-ES" sz="2800" dirty="0" smtClean="0"/>
              <a:t>%, 7.98% </a:t>
            </a:r>
            <a:r>
              <a:rPr lang="es-ES" sz="2800" dirty="0" smtClean="0"/>
              <a:t>y </a:t>
            </a:r>
            <a:r>
              <a:rPr lang="es-ES" sz="2800" dirty="0" smtClean="0"/>
              <a:t>7.31</a:t>
            </a:r>
            <a:r>
              <a:rPr lang="es-ES" sz="2800" dirty="0" smtClean="0"/>
              <a:t>% respectivamente.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Las denuncias se concentran también en cobros, cargos y comisiones, con un </a:t>
            </a:r>
            <a:r>
              <a:rPr lang="es-ES" sz="2800" dirty="0" smtClean="0"/>
              <a:t>69.8%, </a:t>
            </a:r>
            <a:r>
              <a:rPr lang="es-ES" sz="2800" dirty="0" smtClean="0"/>
              <a:t>seguidas de mala calidad del producto con </a:t>
            </a:r>
            <a:r>
              <a:rPr lang="es-ES" sz="2800" dirty="0" smtClean="0"/>
              <a:t>8.36</a:t>
            </a:r>
            <a:r>
              <a:rPr lang="es-ES" sz="2800" dirty="0" smtClean="0"/>
              <a:t>% </a:t>
            </a:r>
            <a:r>
              <a:rPr lang="es-ES" sz="2800" dirty="0" smtClean="0"/>
              <a:t>y problemas de contrato u oferta con </a:t>
            </a:r>
            <a:r>
              <a:rPr lang="es-ES" sz="2800" dirty="0" smtClean="0"/>
              <a:t>7.71</a:t>
            </a:r>
            <a:r>
              <a:rPr lang="es-ES" sz="2800" dirty="0" smtClean="0"/>
              <a:t>%.</a:t>
            </a:r>
            <a:endParaRPr lang="es-SV" sz="2800" dirty="0"/>
          </a:p>
        </p:txBody>
      </p:sp>
      <p:graphicFrame>
        <p:nvGraphicFramePr>
          <p:cNvPr id="10" name="4 Gráfico"/>
          <p:cNvGraphicFramePr>
            <a:graphicFrameLocks noGrp="1"/>
          </p:cNvGraphicFramePr>
          <p:nvPr>
            <p:ph sz="half" idx="2"/>
          </p:nvPr>
        </p:nvGraphicFramePr>
        <p:xfrm>
          <a:off x="4648200" y="1600201"/>
          <a:ext cx="4038600" cy="31861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3 Gráfico"/>
          <p:cNvGraphicFramePr>
            <a:graphicFrameLocks noGrp="1"/>
          </p:cNvGraphicFramePr>
          <p:nvPr>
            <p:ph sz="half" idx="1"/>
          </p:nvPr>
        </p:nvGraphicFramePr>
        <p:xfrm>
          <a:off x="457200" y="1600201"/>
          <a:ext cx="4038600" cy="31861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Casos cerrados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186768" cy="1828800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1600852"/>
                <a:gridCol w="1243221"/>
                <a:gridCol w="1243221"/>
                <a:gridCol w="1028895"/>
                <a:gridCol w="1098385"/>
                <a:gridCol w="1098385"/>
                <a:gridCol w="873809"/>
              </a:tblGrid>
              <a:tr h="147637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Enero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a febrero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2011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Enero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a febrero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Crecimiento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de </a:t>
                      </a:r>
                      <a:r>
                        <a:rPr lang="es-SV" sz="12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2011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Febrero 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Crecimiento </a:t>
                      </a:r>
                    </a:p>
                  </a:txBody>
                  <a:tcPr marL="0" marR="0" marT="0" marB="0" anchor="ctr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dirty="0"/>
                        <a:t>Denuncia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3,045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2,723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-10.6%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1,283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1,440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12.2%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dirty="0" smtClean="0"/>
                        <a:t>   Avenimiento</a:t>
                      </a:r>
                      <a:endParaRPr lang="es-SV" sz="1200" dirty="0"/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2,053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1,761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-14.2%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803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958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19.3%</a:t>
                      </a:r>
                    </a:p>
                  </a:txBody>
                  <a:tcPr marL="0" marR="0" marT="0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dirty="0" smtClean="0"/>
                        <a:t>   Conciliación</a:t>
                      </a:r>
                      <a:endParaRPr lang="es-SV" sz="1200" dirty="0"/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33.8%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17.0%</a:t>
                      </a:r>
                    </a:p>
                  </a:txBody>
                  <a:tcPr marL="0" marR="0" marT="0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dirty="0" smtClean="0"/>
                        <a:t>   Desistimiento</a:t>
                      </a:r>
                      <a:endParaRPr lang="es-SV" sz="1200" dirty="0"/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-30.6%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-46.8%</a:t>
                      </a:r>
                    </a:p>
                  </a:txBody>
                  <a:tcPr marL="0" marR="0" marT="0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dirty="0" smtClean="0"/>
                        <a:t>   Ratificación</a:t>
                      </a:r>
                      <a:endParaRPr lang="es-SV" sz="1200" dirty="0"/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-41.1%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32.0%</a:t>
                      </a:r>
                    </a:p>
                  </a:txBody>
                  <a:tcPr marL="0" marR="0" marT="0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dirty="0" smtClean="0"/>
                        <a:t>   Tribunal </a:t>
                      </a:r>
                      <a:r>
                        <a:rPr lang="es-SV" sz="1200" dirty="0"/>
                        <a:t>Sancionador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-31.3%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-37.1%</a:t>
                      </a:r>
                    </a:p>
                  </a:txBody>
                  <a:tcPr marL="0" marR="0" marT="0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dirty="0"/>
                        <a:t>Gestión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263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284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8.0%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136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-8.1%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/>
                        <a:t>Total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3,308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3,007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-9.1%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1,431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1,576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10.1%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8" name="2 Marcador de contenido"/>
          <p:cNvSpPr txBox="1">
            <a:spLocks/>
          </p:cNvSpPr>
          <p:nvPr/>
        </p:nvSpPr>
        <p:spPr>
          <a:xfrm>
            <a:off x="428596" y="3714752"/>
            <a:ext cx="8229600" cy="242889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El cierre de casos presenta </a:t>
            </a:r>
            <a:r>
              <a:rPr lang="es-ES" sz="3200" dirty="0" smtClean="0"/>
              <a:t>una disminución respecto </a:t>
            </a:r>
            <a:r>
              <a:rPr lang="es-ES" sz="3200" dirty="0" smtClean="0"/>
              <a:t>al año pasado. En total, han caído en un </a:t>
            </a:r>
            <a:r>
              <a:rPr lang="es-ES" sz="3200" dirty="0" smtClean="0"/>
              <a:t>9.1%.</a:t>
            </a:r>
            <a:endParaRPr lang="es-ES" sz="3200" dirty="0" smtClean="0"/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La </a:t>
            </a:r>
            <a:r>
              <a:rPr lang="es-ES" sz="3200" dirty="0" smtClean="0"/>
              <a:t>cantidad de cierres de </a:t>
            </a:r>
            <a:r>
              <a:rPr lang="es-ES" sz="3200" dirty="0" smtClean="0"/>
              <a:t>febrero aumenta un 10.1% respecto </a:t>
            </a:r>
            <a:r>
              <a:rPr lang="es-ES" sz="3200" dirty="0" smtClean="0"/>
              <a:t>al mes </a:t>
            </a:r>
            <a:r>
              <a:rPr lang="es-ES" sz="3200" dirty="0" smtClean="0"/>
              <a:t>pasado. </a:t>
            </a:r>
            <a:endParaRPr lang="es-SV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Montos recuperados por sector</a:t>
            </a:r>
            <a:endParaRPr lang="es-SV" dirty="0"/>
          </a:p>
        </p:txBody>
      </p:sp>
      <p:graphicFrame>
        <p:nvGraphicFramePr>
          <p:cNvPr id="4" name="6 Gráfic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Montos recuperados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500034" y="5214950"/>
            <a:ext cx="8229600" cy="97156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Este mes se recuperó </a:t>
            </a:r>
            <a:r>
              <a:rPr lang="es-SV" sz="3200" dirty="0" smtClean="0"/>
              <a:t>$</a:t>
            </a:r>
            <a:r>
              <a:rPr lang="es-SV" sz="3200" dirty="0" smtClean="0"/>
              <a:t>287,299.86</a:t>
            </a:r>
            <a:r>
              <a:rPr lang="es-SV" sz="3200" dirty="0" smtClean="0"/>
              <a:t> </a:t>
            </a:r>
            <a:r>
              <a:rPr lang="es-ES" sz="3200" dirty="0" smtClean="0"/>
              <a:t>a favor de los consumidores.</a:t>
            </a:r>
            <a:endParaRPr lang="es-SV" sz="3200" dirty="0" smtClean="0"/>
          </a:p>
        </p:txBody>
      </p:sp>
      <p:graphicFrame>
        <p:nvGraphicFramePr>
          <p:cNvPr id="7" name="5 Gráfico"/>
          <p:cNvGraphicFramePr>
            <a:graphicFrameLocks noGrp="1"/>
          </p:cNvGraphicFramePr>
          <p:nvPr>
            <p:ph idx="1"/>
          </p:nvPr>
        </p:nvGraphicFramePr>
        <p:xfrm>
          <a:off x="457200" y="1600201"/>
          <a:ext cx="8229600" cy="34718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Boletín Estadístico Mensual 201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Boletín Estadístico Mensual 2011</Template>
  <TotalTime>164</TotalTime>
  <Words>816</Words>
  <Application>Microsoft Office PowerPoint</Application>
  <PresentationFormat>Presentación en pantalla (4:3)</PresentationFormat>
  <Paragraphs>223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Boletín Estadístico Mensual 2011</vt:lpstr>
      <vt:lpstr>Boletín Estadístico Mensual</vt:lpstr>
      <vt:lpstr>Atenciones</vt:lpstr>
      <vt:lpstr>Oficinas de atención</vt:lpstr>
      <vt:lpstr>Casos por sector para febrero de 2011</vt:lpstr>
      <vt:lpstr>Motivos de las atenciones para febrero de 2012</vt:lpstr>
      <vt:lpstr>Casos cerrados</vt:lpstr>
      <vt:lpstr>Montos recuperados por sector</vt:lpstr>
      <vt:lpstr>Montos recuperados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Boletín Estadístico Mensual</dc:title>
  <dc:creator>Julio Siguenza</dc:creator>
  <cp:lastModifiedBy>Julio Siguenza</cp:lastModifiedBy>
  <cp:revision>32</cp:revision>
  <dcterms:created xsi:type="dcterms:W3CDTF">2011-12-21T16:07:31Z</dcterms:created>
  <dcterms:modified xsi:type="dcterms:W3CDTF">2012-03-12T15:19:35Z</dcterms:modified>
</cp:coreProperties>
</file>