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Hidrocarburos</c:v>
                </c:pt>
                <c:pt idx="2">
                  <c:v>Muebles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Energía Eléctrica</c:v>
                </c:pt>
                <c:pt idx="6">
                  <c:v>Electrodomésticos</c:v>
                </c:pt>
                <c:pt idx="7">
                  <c:v>Servicios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5.0700000000000189E-2</c:v>
                </c:pt>
                <c:pt idx="1">
                  <c:v>1.4999999999999999E-2</c:v>
                </c:pt>
                <c:pt idx="2">
                  <c:v>2.3199999999999998E-2</c:v>
                </c:pt>
                <c:pt idx="3">
                  <c:v>2.3199999999999998E-2</c:v>
                </c:pt>
                <c:pt idx="4">
                  <c:v>5.11E-2</c:v>
                </c:pt>
                <c:pt idx="5">
                  <c:v>5.2999999999999999E-2</c:v>
                </c:pt>
                <c:pt idx="6">
                  <c:v>7.1199999999999999E-2</c:v>
                </c:pt>
                <c:pt idx="7">
                  <c:v>7.8399999999999997E-2</c:v>
                </c:pt>
                <c:pt idx="8">
                  <c:v>0.1827</c:v>
                </c:pt>
                <c:pt idx="9">
                  <c:v>0.22120000000000001</c:v>
                </c:pt>
                <c:pt idx="10">
                  <c:v>0.2303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4273536"/>
        <c:axId val="34713600"/>
        <c:axId val="0"/>
      </c:bar3DChart>
      <c:catAx>
        <c:axId val="34273536"/>
        <c:scaling>
          <c:orientation val="minMax"/>
        </c:scaling>
        <c:delete val="0"/>
        <c:axPos val="l"/>
        <c:majorTickMark val="out"/>
        <c:minorTickMark val="none"/>
        <c:tickLblPos val="nextTo"/>
        <c:crossAx val="34713600"/>
        <c:crosses val="autoZero"/>
        <c:auto val="1"/>
        <c:lblAlgn val="ctr"/>
        <c:lblOffset val="100"/>
        <c:noMultiLvlLbl val="0"/>
      </c:catAx>
      <c:valAx>
        <c:axId val="3471360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34273536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Vehículos</c:v>
                </c:pt>
                <c:pt idx="3">
                  <c:v>Inmuebles</c:v>
                </c:pt>
                <c:pt idx="4">
                  <c:v>Turismo</c:v>
                </c:pt>
                <c:pt idx="5">
                  <c:v>Comercio</c:v>
                </c:pt>
                <c:pt idx="6">
                  <c:v>Servicios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4.2999999999999705E-3</c:v>
                </c:pt>
                <c:pt idx="1">
                  <c:v>7.7999999999999996E-3</c:v>
                </c:pt>
                <c:pt idx="2">
                  <c:v>9.9000000000000008E-3</c:v>
                </c:pt>
                <c:pt idx="3">
                  <c:v>1.2699999999999999E-2</c:v>
                </c:pt>
                <c:pt idx="4">
                  <c:v>1.41E-2</c:v>
                </c:pt>
                <c:pt idx="5">
                  <c:v>3.32E-2</c:v>
                </c:pt>
                <c:pt idx="6">
                  <c:v>4.1000000000000002E-2</c:v>
                </c:pt>
                <c:pt idx="7">
                  <c:v>7.2099999999999997E-2</c:v>
                </c:pt>
                <c:pt idx="8">
                  <c:v>7.7700000000000005E-2</c:v>
                </c:pt>
                <c:pt idx="9">
                  <c:v>0.18729999999999999</c:v>
                </c:pt>
                <c:pt idx="10">
                  <c:v>0.53990000000000005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1563136"/>
        <c:axId val="103276544"/>
        <c:axId val="0"/>
      </c:bar3DChart>
      <c:catAx>
        <c:axId val="71563136"/>
        <c:scaling>
          <c:orientation val="minMax"/>
        </c:scaling>
        <c:delete val="0"/>
        <c:axPos val="l"/>
        <c:majorTickMark val="out"/>
        <c:minorTickMark val="none"/>
        <c:tickLblPos val="nextTo"/>
        <c:crossAx val="103276544"/>
        <c:crosses val="autoZero"/>
        <c:auto val="1"/>
        <c:lblAlgn val="ctr"/>
        <c:lblOffset val="100"/>
        <c:noMultiLvlLbl val="0"/>
      </c:catAx>
      <c:valAx>
        <c:axId val="10327654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71563136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Incumplimiento de contrato u oferta</c:v>
                </c:pt>
                <c:pt idx="2">
                  <c:v>Cobro de Intereses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Práctica abusiva</c:v>
                </c:pt>
                <c:pt idx="6">
                  <c:v>Incumplimiento de garantía</c:v>
                </c:pt>
                <c:pt idx="7">
                  <c:v>Plan de Pagos</c:v>
                </c:pt>
                <c:pt idx="8">
                  <c:v>Problemas de contrato u oferta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0.16829999999999989</c:v>
                </c:pt>
                <c:pt idx="1">
                  <c:v>9.1000000000000004E-3</c:v>
                </c:pt>
                <c:pt idx="2">
                  <c:v>2.0500000000000001E-2</c:v>
                </c:pt>
                <c:pt idx="3">
                  <c:v>2.4899999999999999E-2</c:v>
                </c:pt>
                <c:pt idx="4">
                  <c:v>2.7300000000000001E-2</c:v>
                </c:pt>
                <c:pt idx="5">
                  <c:v>2.7699999999999999E-2</c:v>
                </c:pt>
                <c:pt idx="6">
                  <c:v>4.8599999999999997E-2</c:v>
                </c:pt>
                <c:pt idx="7">
                  <c:v>7.5200000000000003E-2</c:v>
                </c:pt>
                <c:pt idx="8">
                  <c:v>9.4799999999999995E-2</c:v>
                </c:pt>
                <c:pt idx="9">
                  <c:v>9.9699999999999997E-2</c:v>
                </c:pt>
                <c:pt idx="10">
                  <c:v>0.40389999999999998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639168"/>
        <c:axId val="34716672"/>
        <c:axId val="0"/>
      </c:bar3DChart>
      <c:catAx>
        <c:axId val="23639168"/>
        <c:scaling>
          <c:orientation val="minMax"/>
        </c:scaling>
        <c:delete val="0"/>
        <c:axPos val="l"/>
        <c:majorTickMark val="out"/>
        <c:minorTickMark val="none"/>
        <c:tickLblPos val="nextTo"/>
        <c:crossAx val="34716672"/>
        <c:crosses val="autoZero"/>
        <c:auto val="1"/>
        <c:lblAlgn val="ctr"/>
        <c:lblOffset val="100"/>
        <c:noMultiLvlLbl val="0"/>
      </c:catAx>
      <c:valAx>
        <c:axId val="3471667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3639168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Documentos de Obligación y Cancelaciones</c:v>
                </c:pt>
                <c:pt idx="2">
                  <c:v>Seguros</c:v>
                </c:pt>
                <c:pt idx="3">
                  <c:v>Incumplimiento de contrato u oferta</c:v>
                </c:pt>
                <c:pt idx="4">
                  <c:v>Robo, Fraude y Extravio</c:v>
                </c:pt>
                <c:pt idx="5">
                  <c:v>Desistimiento de compra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Mala calidad del producto o servicio</c:v>
                </c:pt>
                <c:pt idx="9">
                  <c:v>Problemas de contrato u oferta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7.8400000000000025E-2</c:v>
                </c:pt>
                <c:pt idx="1">
                  <c:v>5.7000000000000002E-3</c:v>
                </c:pt>
                <c:pt idx="2">
                  <c:v>5.7000000000000002E-3</c:v>
                </c:pt>
                <c:pt idx="3">
                  <c:v>8.5000000000000006E-3</c:v>
                </c:pt>
                <c:pt idx="4">
                  <c:v>1.2E-2</c:v>
                </c:pt>
                <c:pt idx="5">
                  <c:v>1.2E-2</c:v>
                </c:pt>
                <c:pt idx="6">
                  <c:v>2.3300000000000001E-2</c:v>
                </c:pt>
                <c:pt idx="7">
                  <c:v>4.0300000000000002E-2</c:v>
                </c:pt>
                <c:pt idx="8">
                  <c:v>8.6199999999999999E-2</c:v>
                </c:pt>
                <c:pt idx="9">
                  <c:v>0.1265</c:v>
                </c:pt>
                <c:pt idx="10">
                  <c:v>0.60140000000000005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5900800"/>
        <c:axId val="36668928"/>
        <c:axId val="0"/>
      </c:bar3DChart>
      <c:catAx>
        <c:axId val="35900800"/>
        <c:scaling>
          <c:orientation val="minMax"/>
        </c:scaling>
        <c:delete val="0"/>
        <c:axPos val="l"/>
        <c:majorTickMark val="out"/>
        <c:minorTickMark val="none"/>
        <c:tickLblPos val="nextTo"/>
        <c:crossAx val="36668928"/>
        <c:crosses val="autoZero"/>
        <c:auto val="1"/>
        <c:lblAlgn val="ctr"/>
        <c:lblOffset val="100"/>
        <c:noMultiLvlLbl val="0"/>
      </c:catAx>
      <c:valAx>
        <c:axId val="3666892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3590080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Hoja1!$L$204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cat>
            <c:strRef>
              <c:f>Hoja1!$K$205:$K$214</c:f>
              <c:strCache>
                <c:ptCount val="10"/>
                <c:pt idx="0">
                  <c:v>Otros Sectores</c:v>
                </c:pt>
                <c:pt idx="1">
                  <c:v>Vehículos</c:v>
                </c:pt>
                <c:pt idx="2">
                  <c:v>Comercio</c:v>
                </c:pt>
                <c:pt idx="3">
                  <c:v>Servicios</c:v>
                </c:pt>
                <c:pt idx="4">
                  <c:v>Turismo</c:v>
                </c:pt>
                <c:pt idx="5">
                  <c:v>Electrodomésticos</c:v>
                </c:pt>
                <c:pt idx="6">
                  <c:v>Telecomunicaciones</c:v>
                </c:pt>
                <c:pt idx="7">
                  <c:v>Inmuebles</c:v>
                </c:pt>
                <c:pt idx="8">
                  <c:v>Servicios Financieros</c:v>
                </c:pt>
                <c:pt idx="9">
                  <c:v>Agua Potable</c:v>
                </c:pt>
              </c:strCache>
            </c:strRef>
          </c:cat>
          <c:val>
            <c:numRef>
              <c:f>Hoja1!$L$205:$L$214</c:f>
              <c:numCache>
                <c:formatCode>"$"#,##0.00</c:formatCode>
                <c:ptCount val="10"/>
                <c:pt idx="0">
                  <c:v>5605.66</c:v>
                </c:pt>
                <c:pt idx="1">
                  <c:v>1902.1</c:v>
                </c:pt>
                <c:pt idx="2">
                  <c:v>6486.31</c:v>
                </c:pt>
                <c:pt idx="3">
                  <c:v>8805.68</c:v>
                </c:pt>
                <c:pt idx="4">
                  <c:v>9403.09</c:v>
                </c:pt>
                <c:pt idx="5">
                  <c:v>17609.84</c:v>
                </c:pt>
                <c:pt idx="6">
                  <c:v>20796.630000000005</c:v>
                </c:pt>
                <c:pt idx="7">
                  <c:v>33571.93</c:v>
                </c:pt>
                <c:pt idx="8">
                  <c:v>53873.599999999999</c:v>
                </c:pt>
                <c:pt idx="9">
                  <c:v>98993.25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090112"/>
        <c:axId val="24092032"/>
        <c:axId val="0"/>
      </c:bar3DChart>
      <c:catAx>
        <c:axId val="24090112"/>
        <c:scaling>
          <c:orientation val="minMax"/>
        </c:scaling>
        <c:delete val="0"/>
        <c:axPos val="l"/>
        <c:majorTickMark val="out"/>
        <c:minorTickMark val="none"/>
        <c:tickLblPos val="nextTo"/>
        <c:crossAx val="24092032"/>
        <c:crosses val="autoZero"/>
        <c:auto val="1"/>
        <c:lblAlgn val="ctr"/>
        <c:lblOffset val="100"/>
        <c:noMultiLvlLbl val="0"/>
      </c:catAx>
      <c:valAx>
        <c:axId val="24092032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crossAx val="24090112"/>
        <c:crosses val="autoZero"/>
        <c:crossBetween val="between"/>
        <c:majorUnit val="20000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s-S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Hoja1!$A$232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Hoja1!$G$231:$R$231</c:f>
              <c:numCache>
                <c:formatCode>mmm\-yy</c:formatCode>
                <c:ptCount val="12"/>
                <c:pt idx="0">
                  <c:v>40695</c:v>
                </c:pt>
                <c:pt idx="1">
                  <c:v>40725</c:v>
                </c:pt>
                <c:pt idx="2">
                  <c:v>40756</c:v>
                </c:pt>
                <c:pt idx="3">
                  <c:v>40787</c:v>
                </c:pt>
                <c:pt idx="4">
                  <c:v>40817</c:v>
                </c:pt>
                <c:pt idx="5">
                  <c:v>40848</c:v>
                </c:pt>
                <c:pt idx="6">
                  <c:v>40878</c:v>
                </c:pt>
                <c:pt idx="7">
                  <c:v>40909</c:v>
                </c:pt>
                <c:pt idx="8">
                  <c:v>40940</c:v>
                </c:pt>
                <c:pt idx="9">
                  <c:v>40969</c:v>
                </c:pt>
                <c:pt idx="10">
                  <c:v>41000</c:v>
                </c:pt>
                <c:pt idx="11">
                  <c:v>41030</c:v>
                </c:pt>
              </c:numCache>
            </c:numRef>
          </c:cat>
          <c:val>
            <c:numRef>
              <c:f>Hoja1!$G$232:$R$232</c:f>
              <c:numCache>
                <c:formatCode>#,##0</c:formatCode>
                <c:ptCount val="12"/>
                <c:pt idx="0">
                  <c:v>1512</c:v>
                </c:pt>
                <c:pt idx="1">
                  <c:v>1432</c:v>
                </c:pt>
                <c:pt idx="2">
                  <c:v>1454</c:v>
                </c:pt>
                <c:pt idx="3">
                  <c:v>1376</c:v>
                </c:pt>
                <c:pt idx="4">
                  <c:v>1372</c:v>
                </c:pt>
                <c:pt idx="5">
                  <c:v>1490</c:v>
                </c:pt>
                <c:pt idx="6">
                  <c:v>1136</c:v>
                </c:pt>
                <c:pt idx="7">
                  <c:v>1430</c:v>
                </c:pt>
                <c:pt idx="8">
                  <c:v>1571</c:v>
                </c:pt>
                <c:pt idx="9">
                  <c:v>1652</c:v>
                </c:pt>
                <c:pt idx="10">
                  <c:v>1166</c:v>
                </c:pt>
                <c:pt idx="11">
                  <c:v>1726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17312"/>
        <c:axId val="35905920"/>
      </c:barChart>
      <c:lineChart>
        <c:grouping val="standard"/>
        <c:varyColors val="0"/>
        <c:ser>
          <c:idx val="1"/>
          <c:order val="1"/>
          <c:tx>
            <c:strRef>
              <c:f>Hoja1!$A$233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Hoja1!$G$231:$R$231</c:f>
              <c:numCache>
                <c:formatCode>mmm\-yy</c:formatCode>
                <c:ptCount val="12"/>
                <c:pt idx="0">
                  <c:v>40695</c:v>
                </c:pt>
                <c:pt idx="1">
                  <c:v>40725</c:v>
                </c:pt>
                <c:pt idx="2">
                  <c:v>40756</c:v>
                </c:pt>
                <c:pt idx="3">
                  <c:v>40787</c:v>
                </c:pt>
                <c:pt idx="4">
                  <c:v>40817</c:v>
                </c:pt>
                <c:pt idx="5">
                  <c:v>40848</c:v>
                </c:pt>
                <c:pt idx="6">
                  <c:v>40878</c:v>
                </c:pt>
                <c:pt idx="7">
                  <c:v>40909</c:v>
                </c:pt>
                <c:pt idx="8">
                  <c:v>40940</c:v>
                </c:pt>
                <c:pt idx="9">
                  <c:v>40969</c:v>
                </c:pt>
                <c:pt idx="10">
                  <c:v>41000</c:v>
                </c:pt>
                <c:pt idx="11">
                  <c:v>41030</c:v>
                </c:pt>
              </c:numCache>
            </c:numRef>
          </c:cat>
          <c:val>
            <c:numRef>
              <c:f>Hoja1!$G$233:$R$233</c:f>
              <c:numCache>
                <c:formatCode>"$"#,##0.00</c:formatCode>
                <c:ptCount val="12"/>
                <c:pt idx="0">
                  <c:v>213473.2199999998</c:v>
                </c:pt>
                <c:pt idx="1">
                  <c:v>613790.14999999991</c:v>
                </c:pt>
                <c:pt idx="2">
                  <c:v>170637.33000000005</c:v>
                </c:pt>
                <c:pt idx="3">
                  <c:v>164177.09999999995</c:v>
                </c:pt>
                <c:pt idx="4">
                  <c:v>176714.20999999979</c:v>
                </c:pt>
                <c:pt idx="5">
                  <c:v>191199.11000000028</c:v>
                </c:pt>
                <c:pt idx="6">
                  <c:v>130898.65</c:v>
                </c:pt>
                <c:pt idx="7">
                  <c:v>215396.50000000003</c:v>
                </c:pt>
                <c:pt idx="8">
                  <c:v>289880.0399999998</c:v>
                </c:pt>
                <c:pt idx="9">
                  <c:v>311190.73999999993</c:v>
                </c:pt>
                <c:pt idx="10">
                  <c:v>143840.88000000003</c:v>
                </c:pt>
                <c:pt idx="11">
                  <c:v>257048.08999999962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033664"/>
        <c:axId val="35907456"/>
      </c:lineChart>
      <c:dateAx>
        <c:axId val="3511731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35905920"/>
        <c:crosses val="autoZero"/>
        <c:auto val="1"/>
        <c:lblOffset val="100"/>
        <c:baseTimeUnit val="months"/>
      </c:dateAx>
      <c:valAx>
        <c:axId val="35905920"/>
        <c:scaling>
          <c:orientation val="minMax"/>
          <c:max val="25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5117312"/>
        <c:crosses val="autoZero"/>
        <c:crossBetween val="between"/>
      </c:valAx>
      <c:valAx>
        <c:axId val="35907456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36033664"/>
        <c:crosses val="max"/>
        <c:crossBetween val="between"/>
      </c:valAx>
      <c:dateAx>
        <c:axId val="3603366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5907456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26/06/2012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Mayo </a:t>
            </a:r>
            <a:r>
              <a:rPr lang="es-ES" dirty="0" smtClean="0"/>
              <a:t>2012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297875"/>
              </p:ext>
            </p:extLst>
          </p:nvPr>
        </p:nvGraphicFramePr>
        <p:xfrm>
          <a:off x="673195" y="1306827"/>
          <a:ext cx="7797610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mayo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mayo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17,305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18,160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33.9%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-3.7%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-7.4%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25,177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26,967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29.1%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2786058"/>
            <a:ext cx="8229600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mayo 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5,266 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3,541</a:t>
            </a:r>
            <a:r>
              <a:rPr lang="es-SV" sz="3200" dirty="0" smtClean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 aumento del </a:t>
            </a:r>
            <a:r>
              <a:rPr lang="es-ES" sz="3200" b="1" dirty="0" smtClean="0"/>
              <a:t>29.1%</a:t>
            </a:r>
            <a:r>
              <a:rPr lang="es-ES" sz="3200" dirty="0" smtClean="0"/>
              <a:t> </a:t>
            </a:r>
            <a:r>
              <a:rPr lang="es-ES" sz="3200" dirty="0"/>
              <a:t>en el total de atenciones; esto está estrechamente ligado con </a:t>
            </a:r>
            <a:r>
              <a:rPr lang="es-ES" sz="3200" dirty="0" smtClean="0"/>
              <a:t>la disminución </a:t>
            </a:r>
            <a:r>
              <a:rPr lang="es-ES" sz="3200" dirty="0" smtClean="0"/>
              <a:t>del mes anterior como resultado de las vacaciones de Semana Santa.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en comparación con los primeros </a:t>
            </a:r>
            <a:r>
              <a:rPr lang="es-ES" sz="3200" dirty="0" smtClean="0"/>
              <a:t>cinco meses </a:t>
            </a:r>
            <a:r>
              <a:rPr lang="es-ES" sz="3200" dirty="0" smtClean="0"/>
              <a:t>del año </a:t>
            </a:r>
            <a:r>
              <a:rPr lang="es-ES" sz="3200" dirty="0" smtClean="0"/>
              <a:t>pasado, </a:t>
            </a:r>
            <a:r>
              <a:rPr lang="es-ES" sz="3200" dirty="0" smtClean="0"/>
              <a:t>es un </a:t>
            </a:r>
            <a:r>
              <a:rPr lang="es-ES" sz="3200" dirty="0" err="1"/>
              <a:t>aumentodel</a:t>
            </a:r>
            <a:r>
              <a:rPr lang="es-ES" sz="3200" dirty="0"/>
              <a:t> </a:t>
            </a:r>
            <a:r>
              <a:rPr lang="es-ES" sz="3200" b="1" dirty="0"/>
              <a:t>7.1%</a:t>
            </a:r>
            <a:r>
              <a:rPr lang="es-ES" sz="3200" dirty="0" smtClean="0"/>
              <a:t> </a:t>
            </a:r>
            <a:r>
              <a:rPr lang="es-ES" sz="3200" dirty="0" smtClean="0"/>
              <a:t>en las </a:t>
            </a:r>
            <a:r>
              <a:rPr lang="es-ES" sz="3200" dirty="0" smtClean="0"/>
              <a:t>atenciones; Sin embargo, hay que hacer notar que el mes pasado, </a:t>
            </a:r>
            <a:r>
              <a:rPr lang="es-ES" sz="3200" dirty="0"/>
              <a:t>la Defensoría superaba </a:t>
            </a:r>
            <a:r>
              <a:rPr lang="es-ES" sz="3200" dirty="0" smtClean="0"/>
              <a:t>en </a:t>
            </a:r>
            <a:r>
              <a:rPr lang="es-SV" sz="3200" b="1" dirty="0">
                <a:solidFill>
                  <a:srgbClr val="000000"/>
                </a:solidFill>
              </a:rPr>
              <a:t>11.8</a:t>
            </a:r>
            <a:r>
              <a:rPr lang="es-SV" sz="3200" b="1" dirty="0" smtClean="0">
                <a:solidFill>
                  <a:srgbClr val="000000"/>
                </a:solidFill>
              </a:rPr>
              <a:t>%</a:t>
            </a:r>
            <a:r>
              <a:rPr lang="es-ES" sz="3200" dirty="0" smtClean="0"/>
              <a:t> el total de atenciones del año pasado.</a:t>
            </a:r>
            <a:endParaRPr lang="es-E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1,795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393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1,857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5,266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Centro de Solución de Controversias de San Salvador y el </a:t>
            </a:r>
            <a:r>
              <a:rPr lang="es-ES" dirty="0" err="1" smtClean="0"/>
              <a:t>Call</a:t>
            </a:r>
            <a:r>
              <a:rPr lang="es-ES" dirty="0" smtClean="0"/>
              <a:t> Center realizaron 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1,857</a:t>
            </a:r>
            <a:r>
              <a:rPr lang="es-ES" dirty="0" smtClean="0"/>
              <a:t> </a:t>
            </a:r>
            <a:r>
              <a:rPr lang="es-ES" dirty="0" smtClean="0"/>
              <a:t>y </a:t>
            </a:r>
            <a:r>
              <a:rPr lang="es-SV" dirty="0" smtClean="0">
                <a:solidFill>
                  <a:srgbClr val="000000"/>
                </a:solidFill>
              </a:rPr>
              <a:t>1,795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</a:t>
            </a:r>
            <a:r>
              <a:rPr lang="es-ES" dirty="0" smtClean="0"/>
              <a:t>aumentaron 29.1%.</a:t>
            </a:r>
            <a:endParaRPr lang="es-ES" dirty="0" smtClean="0"/>
          </a:p>
          <a:p>
            <a:pPr>
              <a:spcBef>
                <a:spcPts val="1800"/>
              </a:spcBef>
            </a:pPr>
            <a:r>
              <a:rPr lang="es-ES" dirty="0" smtClean="0"/>
              <a:t>Los aumentos en las atenciones del </a:t>
            </a:r>
            <a:r>
              <a:rPr lang="es-ES" dirty="0" err="1" smtClean="0"/>
              <a:t>Call</a:t>
            </a:r>
            <a:r>
              <a:rPr lang="es-ES" dirty="0" smtClean="0"/>
              <a:t> Center y el CSC de San Salvador aportaron la mayor parte de este incremento.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  <a:r>
              <a:rPr lang="es-SV" sz="1600" dirty="0" smtClean="0"/>
              <a:t>abril-mayo </a:t>
            </a:r>
            <a:r>
              <a:rPr lang="es-SV" sz="1600" dirty="0" smtClean="0"/>
              <a:t>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mayo </a:t>
            </a:r>
            <a:r>
              <a:rPr lang="es-SV" sz="1600" dirty="0" smtClean="0"/>
              <a:t>de 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-17.4%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30.9%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29.1%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</a:t>
            </a:r>
            <a:r>
              <a:rPr lang="es-ES" dirty="0" smtClean="0"/>
              <a:t>mayo </a:t>
            </a:r>
            <a:r>
              <a:rPr lang="es-ES" dirty="0" smtClean="0"/>
              <a:t>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Agua Potable, con </a:t>
            </a:r>
            <a:r>
              <a:rPr lang="es-ES" sz="2800" dirty="0" smtClean="0"/>
              <a:t>23.03%; </a:t>
            </a:r>
            <a:r>
              <a:rPr lang="es-ES" sz="2800" dirty="0"/>
              <a:t>Telecomunicaciones, con </a:t>
            </a:r>
            <a:r>
              <a:rPr lang="es-ES" sz="2800" dirty="0" smtClean="0"/>
              <a:t>22.12%; </a:t>
            </a:r>
            <a:r>
              <a:rPr lang="es-ES" sz="2800" dirty="0" smtClean="0"/>
              <a:t>y Servicios Financieros, con </a:t>
            </a:r>
            <a:r>
              <a:rPr lang="es-ES" sz="2800" dirty="0" smtClean="0"/>
              <a:t>118.27%.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las denuncias, continua predominando el sector de Agua Potable, que desde el cambio de tarifa, ha abarcado la mayor parte de las denuncias, este mes le corresponde un </a:t>
            </a:r>
            <a:r>
              <a:rPr lang="es-ES" sz="2800" dirty="0" smtClean="0"/>
              <a:t>53.99% </a:t>
            </a:r>
            <a:r>
              <a:rPr lang="es-ES" sz="2800" dirty="0" smtClean="0"/>
              <a:t>del </a:t>
            </a:r>
            <a:r>
              <a:rPr lang="es-ES" sz="2800" dirty="0" smtClean="0"/>
              <a:t>total. Si bien es cierto, esto es una mejora respecto al mes pasado, aún continua siendo prematuro hacer conclusiones sobre la tendencia.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</a:t>
            </a:r>
            <a:r>
              <a:rPr lang="es-ES" sz="2800" dirty="0" smtClean="0"/>
              <a:t>18.73% </a:t>
            </a:r>
            <a:r>
              <a:rPr lang="es-ES" sz="2800" dirty="0" smtClean="0"/>
              <a:t>y </a:t>
            </a:r>
            <a:r>
              <a:rPr lang="es-ES" sz="2800" dirty="0" smtClean="0"/>
              <a:t>servicios financieros el 7.77%, </a:t>
            </a:r>
            <a:r>
              <a:rPr lang="es-ES" sz="2800" dirty="0" smtClean="0"/>
              <a:t>colocándolos en el segundo y tercer lugar.</a:t>
            </a:r>
            <a:endParaRPr lang="es-SV" sz="28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87747535"/>
              </p:ext>
            </p:extLst>
          </p:nvPr>
        </p:nvGraphicFramePr>
        <p:xfrm>
          <a:off x="457200" y="1124744"/>
          <a:ext cx="4038600" cy="331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37006500"/>
              </p:ext>
            </p:extLst>
          </p:nvPr>
        </p:nvGraphicFramePr>
        <p:xfrm>
          <a:off x="4648200" y="1124744"/>
          <a:ext cx="4038600" cy="331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</a:t>
            </a:r>
            <a:r>
              <a:rPr lang="es-ES" dirty="0" smtClean="0"/>
              <a:t>mayo </a:t>
            </a:r>
            <a:r>
              <a:rPr lang="es-ES" dirty="0" smtClean="0"/>
              <a:t>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572008"/>
            <a:ext cx="7929618" cy="1714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</a:t>
            </a:r>
            <a:r>
              <a:rPr lang="es-ES" sz="2800" dirty="0" smtClean="0"/>
              <a:t>40.39%.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calidad de los productos, problemas de contrato u oferta </a:t>
            </a:r>
            <a:r>
              <a:rPr lang="es-ES" sz="2800" dirty="0"/>
              <a:t>y los planes de </a:t>
            </a:r>
            <a:r>
              <a:rPr lang="es-ES" sz="2800" dirty="0" smtClean="0"/>
              <a:t>pago le siguen en relevancia, con </a:t>
            </a:r>
            <a:r>
              <a:rPr lang="es-ES" sz="2800" dirty="0" smtClean="0"/>
              <a:t>9.97 %, </a:t>
            </a:r>
            <a:r>
              <a:rPr lang="es-ES" sz="2800" dirty="0" smtClean="0"/>
              <a:t>8</a:t>
            </a:r>
            <a:r>
              <a:rPr lang="es-ES" sz="2800" dirty="0"/>
              <a:t>. 48% </a:t>
            </a:r>
            <a:r>
              <a:rPr lang="es-ES" sz="2800" dirty="0" smtClean="0"/>
              <a:t>y </a:t>
            </a:r>
            <a:r>
              <a:rPr lang="es-ES" sz="2800" dirty="0" smtClean="0"/>
              <a:t>7.52% </a:t>
            </a:r>
            <a:r>
              <a:rPr lang="es-ES" sz="2800" dirty="0" smtClean="0"/>
              <a:t>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</a:t>
            </a:r>
            <a:r>
              <a:rPr lang="es-ES" sz="2800" dirty="0" smtClean="0"/>
              <a:t>60.14%, </a:t>
            </a:r>
            <a:r>
              <a:rPr lang="es-ES" sz="2800" dirty="0" smtClean="0"/>
              <a:t>seguidas de problemas de contrato u oferta con </a:t>
            </a:r>
            <a:r>
              <a:rPr lang="es-ES" sz="2800" dirty="0" smtClean="0"/>
              <a:t>12.65% </a:t>
            </a:r>
            <a:r>
              <a:rPr lang="es-ES" sz="2800" dirty="0" smtClean="0"/>
              <a:t>y mala calidad del producto con </a:t>
            </a:r>
            <a:r>
              <a:rPr lang="es-ES" sz="2800" dirty="0" smtClean="0"/>
              <a:t>8.62%.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8576968"/>
              </p:ext>
            </p:extLst>
          </p:nvPr>
        </p:nvGraphicFramePr>
        <p:xfrm>
          <a:off x="457200" y="1268761"/>
          <a:ext cx="40386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54096484"/>
              </p:ext>
            </p:extLst>
          </p:nvPr>
        </p:nvGraphicFramePr>
        <p:xfrm>
          <a:off x="4648200" y="1268761"/>
          <a:ext cx="40386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902075"/>
              </p:ext>
            </p:extLst>
          </p:nvPr>
        </p:nvGraphicFramePr>
        <p:xfrm>
          <a:off x="457200" y="1600200"/>
          <a:ext cx="8186768" cy="19050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mayo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mayo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Denuncia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7,517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6,910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-8.1%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1,617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50.6%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Avenimiento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58.8%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Conciliación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45.3%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Desistimiento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10.8%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Ratificación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-39.1%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Tribunal </a:t>
                      </a:r>
                      <a:r>
                        <a:rPr lang="es-SV" sz="1200" dirty="0"/>
                        <a:t>Sancionador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Gestión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Total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lvl="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presenta una disminución respecto al año pasado. En total, han caído en un </a:t>
            </a:r>
            <a:r>
              <a:rPr lang="es-ES" sz="2400" dirty="0" smtClean="0"/>
              <a:t>6.8%.</a:t>
            </a:r>
          </a:p>
          <a:p>
            <a:pPr marL="342900" lvl="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2400" dirty="0"/>
              <a:t>S</a:t>
            </a:r>
            <a:r>
              <a:rPr lang="es-ES" sz="2400" dirty="0" smtClean="0"/>
              <a:t>in embargo, la brecha en la cantidad de casos resueltos en lo que va del año ha disminuido en comparación al mes pasado; este dato revelaba una caída del 8.5</a:t>
            </a:r>
            <a:r>
              <a:rPr lang="es-ES" sz="2400" dirty="0" smtClean="0"/>
              <a:t>%.</a:t>
            </a:r>
          </a:p>
          <a:p>
            <a:pPr marL="342900" lvl="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</a:t>
            </a:r>
            <a:r>
              <a:rPr lang="es-ES" sz="2400" dirty="0" smtClean="0"/>
              <a:t>mayo aumenta un 48% </a:t>
            </a:r>
            <a:r>
              <a:rPr lang="es-ES" sz="2400" dirty="0" smtClean="0"/>
              <a:t>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</a:t>
            </a:r>
            <a:r>
              <a:rPr lang="es-ES" dirty="0" smtClean="0"/>
              <a:t>mayo </a:t>
            </a:r>
            <a:r>
              <a:rPr lang="es-ES" dirty="0" smtClean="0"/>
              <a:t>de 2012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2149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/>
              <a:t>$</a:t>
            </a:r>
            <a:r>
              <a:rPr lang="es-SV" sz="3200" dirty="0" smtClean="0"/>
              <a:t>257,048.09</a:t>
            </a:r>
            <a:r>
              <a:rPr lang="es-SV" sz="3200" dirty="0" smtClean="0"/>
              <a:t>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048518"/>
              </p:ext>
            </p:extLst>
          </p:nvPr>
        </p:nvGraphicFramePr>
        <p:xfrm>
          <a:off x="500034" y="1412776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541</TotalTime>
  <Words>822</Words>
  <Application>Microsoft Office PowerPoint</Application>
  <PresentationFormat>Presentación en pantalla (4:3)</PresentationFormat>
  <Paragraphs>224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mayo de 2012</vt:lpstr>
      <vt:lpstr>Motivos para mayo de 2012</vt:lpstr>
      <vt:lpstr>Casos cerrados</vt:lpstr>
      <vt:lpstr>Montos recuperados por sector para mayo de 2012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57</cp:revision>
  <dcterms:created xsi:type="dcterms:W3CDTF">2011-12-21T16:07:31Z</dcterms:created>
  <dcterms:modified xsi:type="dcterms:W3CDTF">2012-06-26T15:29:35Z</dcterms:modified>
</cp:coreProperties>
</file>