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Comercio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Telecomunicaciones</c:v>
                </c:pt>
                <c:pt idx="9">
                  <c:v>Servicios Financieros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5.6199999999999917E-2</c:v>
                </c:pt>
                <c:pt idx="1">
                  <c:v>1.54E-2</c:v>
                </c:pt>
                <c:pt idx="2">
                  <c:v>1.5599999999999999E-2</c:v>
                </c:pt>
                <c:pt idx="3">
                  <c:v>2.9700000000000001E-2</c:v>
                </c:pt>
                <c:pt idx="4">
                  <c:v>5.8799999999999998E-2</c:v>
                </c:pt>
                <c:pt idx="5">
                  <c:v>6.7000000000000004E-2</c:v>
                </c:pt>
                <c:pt idx="6">
                  <c:v>7.0599999999999996E-2</c:v>
                </c:pt>
                <c:pt idx="7">
                  <c:v>8.5800000000000001E-2</c:v>
                </c:pt>
                <c:pt idx="8">
                  <c:v>0.18290000000000001</c:v>
                </c:pt>
                <c:pt idx="9">
                  <c:v>0.19700000000000001</c:v>
                </c:pt>
                <c:pt idx="10">
                  <c:v>0.221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3829888"/>
        <c:axId val="83831424"/>
        <c:axId val="0"/>
      </c:bar3DChart>
      <c:catAx>
        <c:axId val="83829888"/>
        <c:scaling>
          <c:orientation val="minMax"/>
        </c:scaling>
        <c:delete val="0"/>
        <c:axPos val="l"/>
        <c:majorTickMark val="out"/>
        <c:minorTickMark val="none"/>
        <c:tickLblPos val="nextTo"/>
        <c:crossAx val="83831424"/>
        <c:crosses val="autoZero"/>
        <c:auto val="1"/>
        <c:lblAlgn val="ctr"/>
        <c:lblOffset val="100"/>
        <c:noMultiLvlLbl val="0"/>
      </c:catAx>
      <c:valAx>
        <c:axId val="8383142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83829888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Turismo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2.3999999999999577E-3</c:v>
                </c:pt>
                <c:pt idx="1">
                  <c:v>6.4000000000000003E-3</c:v>
                </c:pt>
                <c:pt idx="2">
                  <c:v>8.0999999999999996E-3</c:v>
                </c:pt>
                <c:pt idx="3">
                  <c:v>1.4500000000000001E-2</c:v>
                </c:pt>
                <c:pt idx="4">
                  <c:v>1.61E-2</c:v>
                </c:pt>
                <c:pt idx="5">
                  <c:v>4.5900000000000003E-2</c:v>
                </c:pt>
                <c:pt idx="6">
                  <c:v>4.99E-2</c:v>
                </c:pt>
                <c:pt idx="7">
                  <c:v>8.6999999999999994E-2</c:v>
                </c:pt>
                <c:pt idx="8">
                  <c:v>8.9399999999999993E-2</c:v>
                </c:pt>
                <c:pt idx="9">
                  <c:v>0.14410000000000001</c:v>
                </c:pt>
                <c:pt idx="10">
                  <c:v>0.53620000000000001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3852672"/>
        <c:axId val="84149376"/>
        <c:axId val="0"/>
      </c:bar3DChart>
      <c:catAx>
        <c:axId val="83852672"/>
        <c:scaling>
          <c:orientation val="minMax"/>
        </c:scaling>
        <c:delete val="0"/>
        <c:axPos val="l"/>
        <c:majorTickMark val="out"/>
        <c:minorTickMark val="none"/>
        <c:tickLblPos val="nextTo"/>
        <c:crossAx val="84149376"/>
        <c:crosses val="autoZero"/>
        <c:auto val="1"/>
        <c:lblAlgn val="ctr"/>
        <c:lblOffset val="100"/>
        <c:noMultiLvlLbl val="0"/>
      </c:catAx>
      <c:valAx>
        <c:axId val="8414937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83852672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Desistimiento de compra</c:v>
                </c:pt>
                <c:pt idx="3">
                  <c:v>Cobro de Intereses</c:v>
                </c:pt>
                <c:pt idx="4">
                  <c:v>Práctica abusiva</c:v>
                </c:pt>
                <c:pt idx="5">
                  <c:v>Gestiones de Cobro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0.19629999999999992</c:v>
                </c:pt>
                <c:pt idx="1">
                  <c:v>1.1599999999999999E-2</c:v>
                </c:pt>
                <c:pt idx="2">
                  <c:v>2.01E-2</c:v>
                </c:pt>
                <c:pt idx="3">
                  <c:v>2.2700000000000001E-2</c:v>
                </c:pt>
                <c:pt idx="4">
                  <c:v>2.29E-2</c:v>
                </c:pt>
                <c:pt idx="5">
                  <c:v>2.6100000000000002E-2</c:v>
                </c:pt>
                <c:pt idx="6">
                  <c:v>4.5999999999999999E-2</c:v>
                </c:pt>
                <c:pt idx="7">
                  <c:v>6.5500000000000003E-2</c:v>
                </c:pt>
                <c:pt idx="8">
                  <c:v>0.1018</c:v>
                </c:pt>
                <c:pt idx="9">
                  <c:v>0.11169999999999999</c:v>
                </c:pt>
                <c:pt idx="10">
                  <c:v>0.37530000000000002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4179968"/>
        <c:axId val="84181760"/>
        <c:axId val="0"/>
      </c:bar3DChart>
      <c:catAx>
        <c:axId val="84179968"/>
        <c:scaling>
          <c:orientation val="minMax"/>
        </c:scaling>
        <c:delete val="0"/>
        <c:axPos val="l"/>
        <c:majorTickMark val="out"/>
        <c:minorTickMark val="none"/>
        <c:tickLblPos val="nextTo"/>
        <c:crossAx val="84181760"/>
        <c:crosses val="autoZero"/>
        <c:auto val="1"/>
        <c:lblAlgn val="ctr"/>
        <c:lblOffset val="100"/>
        <c:noMultiLvlLbl val="0"/>
      </c:catAx>
      <c:valAx>
        <c:axId val="8418176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8417996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Cobro de Intereses</c:v>
                </c:pt>
                <c:pt idx="2">
                  <c:v>Incumplimiento de contrato u oferta</c:v>
                </c:pt>
                <c:pt idx="3">
                  <c:v>Documentos de Obligación y Cancelaciones</c:v>
                </c:pt>
                <c:pt idx="4">
                  <c:v>Desistimiento de compra</c:v>
                </c:pt>
                <c:pt idx="5">
                  <c:v>Gestiones de Cobro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9.2500000000000027E-2</c:v>
                </c:pt>
                <c:pt idx="1">
                  <c:v>4.0000000000000001E-3</c:v>
                </c:pt>
                <c:pt idx="2">
                  <c:v>7.1999999999999998E-3</c:v>
                </c:pt>
                <c:pt idx="3">
                  <c:v>8.8999999999999999E-3</c:v>
                </c:pt>
                <c:pt idx="4">
                  <c:v>1.0500000000000001E-2</c:v>
                </c:pt>
                <c:pt idx="5">
                  <c:v>1.1299999999999999E-2</c:v>
                </c:pt>
                <c:pt idx="6">
                  <c:v>1.5299999999999999E-2</c:v>
                </c:pt>
                <c:pt idx="7">
                  <c:v>4.19E-2</c:v>
                </c:pt>
                <c:pt idx="8">
                  <c:v>0.1087</c:v>
                </c:pt>
                <c:pt idx="9">
                  <c:v>0.1192</c:v>
                </c:pt>
                <c:pt idx="10">
                  <c:v>0.58050000000000002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5333504"/>
        <c:axId val="85335040"/>
        <c:axId val="0"/>
      </c:bar3DChart>
      <c:catAx>
        <c:axId val="85333504"/>
        <c:scaling>
          <c:orientation val="minMax"/>
        </c:scaling>
        <c:delete val="0"/>
        <c:axPos val="l"/>
        <c:majorTickMark val="out"/>
        <c:minorTickMark val="none"/>
        <c:tickLblPos val="nextTo"/>
        <c:crossAx val="85335040"/>
        <c:crosses val="autoZero"/>
        <c:auto val="1"/>
        <c:lblAlgn val="ctr"/>
        <c:lblOffset val="100"/>
        <c:noMultiLvlLbl val="0"/>
      </c:catAx>
      <c:valAx>
        <c:axId val="8533504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85333504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Hoja1!$G$205:$G$214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Comercio</c:v>
                </c:pt>
                <c:pt idx="3">
                  <c:v>Inmuebles</c:v>
                </c:pt>
                <c:pt idx="4">
                  <c:v>Servicios</c:v>
                </c:pt>
                <c:pt idx="5">
                  <c:v>Vehículos</c:v>
                </c:pt>
                <c:pt idx="6">
                  <c:v>Electrodomésticos</c:v>
                </c:pt>
                <c:pt idx="7">
                  <c:v>Telecomunicaciones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Hoja1!$H$205:$H$214</c:f>
              <c:numCache>
                <c:formatCode>"$"#,##0.00</c:formatCode>
                <c:ptCount val="10"/>
                <c:pt idx="0">
                  <c:v>2784.02</c:v>
                </c:pt>
                <c:pt idx="1">
                  <c:v>6086</c:v>
                </c:pt>
                <c:pt idx="2">
                  <c:v>8270.16</c:v>
                </c:pt>
                <c:pt idx="3">
                  <c:v>8975.83</c:v>
                </c:pt>
                <c:pt idx="4">
                  <c:v>13339.409999999998</c:v>
                </c:pt>
                <c:pt idx="5">
                  <c:v>17761.089999999997</c:v>
                </c:pt>
                <c:pt idx="6">
                  <c:v>33891.390000000007</c:v>
                </c:pt>
                <c:pt idx="7">
                  <c:v>40539.799999999981</c:v>
                </c:pt>
                <c:pt idx="8">
                  <c:v>43443.139999999992</c:v>
                </c:pt>
                <c:pt idx="9">
                  <c:v>65853.829999999987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5369984"/>
        <c:axId val="85371520"/>
        <c:axId val="0"/>
      </c:bar3DChart>
      <c:catAx>
        <c:axId val="85369984"/>
        <c:scaling>
          <c:orientation val="minMax"/>
        </c:scaling>
        <c:delete val="0"/>
        <c:axPos val="l"/>
        <c:majorTickMark val="out"/>
        <c:minorTickMark val="none"/>
        <c:tickLblPos val="nextTo"/>
        <c:crossAx val="85371520"/>
        <c:crosses val="autoZero"/>
        <c:auto val="1"/>
        <c:lblAlgn val="ctr"/>
        <c:lblOffset val="100"/>
        <c:noMultiLvlLbl val="0"/>
      </c:catAx>
      <c:valAx>
        <c:axId val="8537152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85369984"/>
        <c:crosses val="autoZero"/>
        <c:crossBetween val="between"/>
        <c:majorUnit val="5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Hoja1!$B$231:$M$231</c:f>
              <c:numCache>
                <c:formatCode>mmm\-yy</c:formatCode>
                <c:ptCount val="12"/>
                <c:pt idx="0">
                  <c:v>40817</c:v>
                </c:pt>
                <c:pt idx="1">
                  <c:v>40848</c:v>
                </c:pt>
                <c:pt idx="2">
                  <c:v>40878</c:v>
                </c:pt>
                <c:pt idx="3">
                  <c:v>40909</c:v>
                </c:pt>
                <c:pt idx="4">
                  <c:v>40940</c:v>
                </c:pt>
                <c:pt idx="5">
                  <c:v>40969</c:v>
                </c:pt>
                <c:pt idx="6">
                  <c:v>41000</c:v>
                </c:pt>
                <c:pt idx="7">
                  <c:v>41030</c:v>
                </c:pt>
                <c:pt idx="8">
                  <c:v>41061</c:v>
                </c:pt>
                <c:pt idx="9">
                  <c:v>41091</c:v>
                </c:pt>
                <c:pt idx="10">
                  <c:v>41122</c:v>
                </c:pt>
                <c:pt idx="11">
                  <c:v>41153</c:v>
                </c:pt>
              </c:numCache>
            </c:numRef>
          </c:cat>
          <c:val>
            <c:numRef>
              <c:f>Hoja1!$B$232:$M$232</c:f>
              <c:numCache>
                <c:formatCode>#,##0</c:formatCode>
                <c:ptCount val="12"/>
                <c:pt idx="0">
                  <c:v>1376</c:v>
                </c:pt>
                <c:pt idx="1">
                  <c:v>1489</c:v>
                </c:pt>
                <c:pt idx="2">
                  <c:v>1139</c:v>
                </c:pt>
                <c:pt idx="3">
                  <c:v>1429</c:v>
                </c:pt>
                <c:pt idx="4">
                  <c:v>1568</c:v>
                </c:pt>
                <c:pt idx="5">
                  <c:v>1669</c:v>
                </c:pt>
                <c:pt idx="6">
                  <c:v>1170</c:v>
                </c:pt>
                <c:pt idx="7">
                  <c:v>1727</c:v>
                </c:pt>
                <c:pt idx="8">
                  <c:v>1605</c:v>
                </c:pt>
                <c:pt idx="9">
                  <c:v>1525</c:v>
                </c:pt>
                <c:pt idx="10">
                  <c:v>1291</c:v>
                </c:pt>
                <c:pt idx="11">
                  <c:v>1551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401600"/>
        <c:axId val="107403904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Hoja1!$B$231:$M$231</c:f>
              <c:numCache>
                <c:formatCode>mmm\-yy</c:formatCode>
                <c:ptCount val="12"/>
                <c:pt idx="0">
                  <c:v>40817</c:v>
                </c:pt>
                <c:pt idx="1">
                  <c:v>40848</c:v>
                </c:pt>
                <c:pt idx="2">
                  <c:v>40878</c:v>
                </c:pt>
                <c:pt idx="3">
                  <c:v>40909</c:v>
                </c:pt>
                <c:pt idx="4">
                  <c:v>40940</c:v>
                </c:pt>
                <c:pt idx="5">
                  <c:v>40969</c:v>
                </c:pt>
                <c:pt idx="6">
                  <c:v>41000</c:v>
                </c:pt>
                <c:pt idx="7">
                  <c:v>41030</c:v>
                </c:pt>
                <c:pt idx="8">
                  <c:v>41061</c:v>
                </c:pt>
                <c:pt idx="9">
                  <c:v>41091</c:v>
                </c:pt>
                <c:pt idx="10">
                  <c:v>41122</c:v>
                </c:pt>
                <c:pt idx="11">
                  <c:v>41153</c:v>
                </c:pt>
              </c:numCache>
            </c:numRef>
          </c:cat>
          <c:val>
            <c:numRef>
              <c:f>Hoja1!$B$233:$M$233</c:f>
              <c:numCache>
                <c:formatCode>"$"#,##0.00</c:formatCode>
                <c:ptCount val="12"/>
                <c:pt idx="0">
                  <c:v>172180.65999999997</c:v>
                </c:pt>
                <c:pt idx="1">
                  <c:v>187304.62999999957</c:v>
                </c:pt>
                <c:pt idx="2">
                  <c:v>118172.14000000001</c:v>
                </c:pt>
                <c:pt idx="3">
                  <c:v>206700.22000000023</c:v>
                </c:pt>
                <c:pt idx="4">
                  <c:v>286768.23999999941</c:v>
                </c:pt>
                <c:pt idx="5">
                  <c:v>310423.32</c:v>
                </c:pt>
                <c:pt idx="6">
                  <c:v>143395.58000000007</c:v>
                </c:pt>
                <c:pt idx="7">
                  <c:v>252268.29999999967</c:v>
                </c:pt>
                <c:pt idx="8">
                  <c:v>177985.3300000001</c:v>
                </c:pt>
                <c:pt idx="9">
                  <c:v>218781.57000000015</c:v>
                </c:pt>
                <c:pt idx="10">
                  <c:v>243281.08000000005</c:v>
                </c:pt>
                <c:pt idx="11">
                  <c:v>240944.66999999998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266816"/>
        <c:axId val="109265280"/>
      </c:lineChart>
      <c:dateAx>
        <c:axId val="1074016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07403904"/>
        <c:crosses val="autoZero"/>
        <c:auto val="1"/>
        <c:lblOffset val="100"/>
        <c:baseTimeUnit val="months"/>
      </c:dateAx>
      <c:valAx>
        <c:axId val="107403904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7401600"/>
        <c:crosses val="autoZero"/>
        <c:crossBetween val="between"/>
      </c:valAx>
      <c:valAx>
        <c:axId val="109265280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109266816"/>
        <c:crosses val="max"/>
        <c:crossBetween val="between"/>
      </c:valAx>
      <c:dateAx>
        <c:axId val="10926681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09265280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13/11/2012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Septiembre 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615111"/>
              </p:ext>
            </p:extLst>
          </p:nvPr>
        </p:nvGraphicFramePr>
        <p:xfrm>
          <a:off x="673195" y="1306827"/>
          <a:ext cx="7797610" cy="151066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32,910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31,683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41.1%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46,882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septiembre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4,674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smtClean="0">
                <a:solidFill>
                  <a:srgbClr val="000000"/>
                </a:solidFill>
              </a:rPr>
              <a:t>3,057. 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5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</a:t>
            </a:r>
            <a:r>
              <a:rPr lang="es-ES" sz="3200" dirty="0" smtClean="0"/>
              <a:t>este resultado se debe a  la disminución en asesorías recibidas por el </a:t>
            </a:r>
            <a:r>
              <a:rPr lang="es-ES" sz="3200" dirty="0" err="1" smtClean="0"/>
              <a:t>Call</a:t>
            </a:r>
            <a:r>
              <a:rPr lang="es-ES" sz="3200" dirty="0" smtClean="0"/>
              <a:t> Center.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siete meses de 2012 con los del año pasado, es una disminución del 0.6</a:t>
            </a:r>
            <a:r>
              <a:rPr lang="es-ES" sz="3200" b="1" dirty="0" smtClean="0"/>
              <a:t>%</a:t>
            </a:r>
            <a:r>
              <a:rPr lang="es-ES" sz="3200" dirty="0" smtClean="0"/>
              <a:t> en las atenciones.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Hay que destacar que el total de denuncias atendidas se incrementó en un 5.4% relativo a los primeros nueve meses del año pasado.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1,689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4,674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/>
              <a:t>Call</a:t>
            </a:r>
            <a:r>
              <a:rPr lang="es-ES" dirty="0"/>
              <a:t> Center y </a:t>
            </a:r>
            <a:r>
              <a:rPr lang="es-ES" dirty="0" smtClean="0"/>
              <a:t>el </a:t>
            </a:r>
            <a:r>
              <a:rPr lang="es-ES" dirty="0"/>
              <a:t>Centro de Solución de Controversias de San </a:t>
            </a:r>
            <a:r>
              <a:rPr lang="es-ES" dirty="0" smtClean="0"/>
              <a:t>Salvador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1,550</a:t>
            </a:r>
            <a:r>
              <a:rPr lang="es-ES" dirty="0" smtClean="0"/>
              <a:t> y </a:t>
            </a:r>
            <a:r>
              <a:rPr lang="es-SV" dirty="0" smtClean="0">
                <a:solidFill>
                  <a:srgbClr val="000000"/>
                </a:solidFill>
              </a:rPr>
              <a:t>1,689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disminuyeron un 5%.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 smtClean="0"/>
              <a:t>Call</a:t>
            </a:r>
            <a:r>
              <a:rPr lang="es-ES" dirty="0" smtClean="0"/>
              <a:t> center muestra la mayor disminución con una </a:t>
            </a:r>
            <a:r>
              <a:rPr lang="es-ES" dirty="0" err="1" smtClean="0"/>
              <a:t>caida</a:t>
            </a:r>
            <a:r>
              <a:rPr lang="es-ES" dirty="0" smtClean="0"/>
              <a:t> del 17.2%.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agosto-septiembre 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septiembre 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-3.0%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septiembre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Agua Potable, con </a:t>
            </a:r>
            <a:r>
              <a:rPr lang="es-ES" sz="2800" dirty="0" smtClean="0"/>
              <a:t>22.1</a:t>
            </a:r>
            <a:r>
              <a:rPr lang="es-ES" sz="2800" dirty="0"/>
              <a:t>%; Servicios </a:t>
            </a:r>
            <a:r>
              <a:rPr lang="es-ES" sz="2800" dirty="0" smtClean="0"/>
              <a:t>Financieros, con 19.7%; y</a:t>
            </a:r>
            <a:r>
              <a:rPr lang="es-ES" sz="2800" dirty="0"/>
              <a:t>, </a:t>
            </a:r>
            <a:r>
              <a:rPr lang="es-ES" sz="2800" dirty="0" smtClean="0"/>
              <a:t>Telecomunicaciones con 18.29%.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53.62%.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14.41% y electrodomésticos el 8.94%, 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10867253"/>
              </p:ext>
            </p:extLst>
          </p:nvPr>
        </p:nvGraphicFramePr>
        <p:xfrm>
          <a:off x="457200" y="1412776"/>
          <a:ext cx="4038600" cy="3230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4850502"/>
              </p:ext>
            </p:extLst>
          </p:nvPr>
        </p:nvGraphicFramePr>
        <p:xfrm>
          <a:off x="4648200" y="1412776"/>
          <a:ext cx="4038600" cy="3230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septiembre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37.53%.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</a:t>
            </a:r>
            <a:r>
              <a:rPr lang="es-ES" sz="2800" dirty="0" err="1" smtClean="0"/>
              <a:t>roblemas</a:t>
            </a:r>
            <a:r>
              <a:rPr lang="es-ES" sz="2800" dirty="0" smtClean="0"/>
              <a:t> </a:t>
            </a:r>
            <a:r>
              <a:rPr lang="es-ES" sz="2800" dirty="0"/>
              <a:t>de contrato u oferta </a:t>
            </a:r>
            <a:r>
              <a:rPr lang="es-ES" sz="2800" dirty="0" smtClean="0"/>
              <a:t>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11.17 %, 10.18% y 6.55%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58.05%,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11.92% 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10.87%.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98656"/>
              </p:ext>
            </p:extLst>
          </p:nvPr>
        </p:nvGraphicFramePr>
        <p:xfrm>
          <a:off x="457200" y="1268760"/>
          <a:ext cx="40386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17970404"/>
              </p:ext>
            </p:extLst>
          </p:nvPr>
        </p:nvGraphicFramePr>
        <p:xfrm>
          <a:off x="4648200" y="1268760"/>
          <a:ext cx="40386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02075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septiembre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12,821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12,402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8,382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-53.6%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1,035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1,133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13,856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13,535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 a los primeros nueve meses del año pasado. En total, han caído en un 2.3%.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 La cantidad de cierres de septiembre aumenta un 20.1%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septiembre de 2012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6380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240,944.67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177584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1172</TotalTime>
  <Words>749</Words>
  <Application>Microsoft Office PowerPoint</Application>
  <PresentationFormat>Presentación en pantalla (4:3)</PresentationFormat>
  <Paragraphs>224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septiembre de 2012</vt:lpstr>
      <vt:lpstr>Motivos para septiembre de 2012</vt:lpstr>
      <vt:lpstr>Casos cerrados</vt:lpstr>
      <vt:lpstr>Montos recuperados por sector para septiembre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77</cp:revision>
  <dcterms:created xsi:type="dcterms:W3CDTF">2011-12-21T16:07:31Z</dcterms:created>
  <dcterms:modified xsi:type="dcterms:W3CDTF">2012-11-13T16:15:11Z</dcterms:modified>
</cp:coreProperties>
</file>