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3" r:id="rId5"/>
    <p:sldId id="264" r:id="rId6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2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2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Sheet1!$D$7:$D$16</c:f>
              <c:strCache>
                <c:ptCount val="10"/>
                <c:pt idx="0">
                  <c:v>Varios</c:v>
                </c:pt>
                <c:pt idx="1">
                  <c:v>Muebles</c:v>
                </c:pt>
                <c:pt idx="2">
                  <c:v>Vehículos</c:v>
                </c:pt>
                <c:pt idx="3">
                  <c:v>Turismo</c:v>
                </c:pt>
                <c:pt idx="4">
                  <c:v>Servicios</c:v>
                </c:pt>
                <c:pt idx="5">
                  <c:v>Comercio</c:v>
                </c:pt>
                <c:pt idx="6">
                  <c:v>Servicios Financieros</c:v>
                </c:pt>
                <c:pt idx="7">
                  <c:v>Electrodomésticos</c:v>
                </c:pt>
                <c:pt idx="8">
                  <c:v>Telecomunicaciones</c:v>
                </c:pt>
                <c:pt idx="9">
                  <c:v>Agua Potable</c:v>
                </c:pt>
              </c:strCache>
            </c:strRef>
          </c:cat>
          <c:val>
            <c:numRef>
              <c:f>Sheet1!$E$7:$E$16</c:f>
              <c:numCache>
                <c:formatCode>0%</c:formatCode>
                <c:ptCount val="10"/>
                <c:pt idx="0">
                  <c:v>1.464093411579648E-2</c:v>
                </c:pt>
                <c:pt idx="1">
                  <c:v>8.5304616129227417E-3</c:v>
                </c:pt>
                <c:pt idx="2">
                  <c:v>9.8614556234496945E-3</c:v>
                </c:pt>
                <c:pt idx="3">
                  <c:v>1.1676447455986448E-2</c:v>
                </c:pt>
                <c:pt idx="4">
                  <c:v>3.0975860608627261E-2</c:v>
                </c:pt>
                <c:pt idx="5">
                  <c:v>3.4000846996188515E-2</c:v>
                </c:pt>
                <c:pt idx="6">
                  <c:v>6.5702704337830486E-2</c:v>
                </c:pt>
                <c:pt idx="7">
                  <c:v>7.6955653699558355E-2</c:v>
                </c:pt>
                <c:pt idx="8">
                  <c:v>0.13231290459192935</c:v>
                </c:pt>
                <c:pt idx="9">
                  <c:v>0.49361727872224576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88299392"/>
        <c:axId val="189964112"/>
        <c:axId val="0"/>
      </c:bar3DChart>
      <c:catAx>
        <c:axId val="188299392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189964112"/>
        <c:crosses val="autoZero"/>
        <c:auto val="1"/>
        <c:lblAlgn val="ctr"/>
        <c:lblOffset val="100"/>
        <c:noMultiLvlLbl val="0"/>
      </c:catAx>
      <c:valAx>
        <c:axId val="189964112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18829939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600"/>
      </a:pPr>
      <a:endParaRPr lang="es-SV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Sheet1!$E$28</c:f>
              <c:strCache>
                <c:ptCount val="1"/>
                <c:pt idx="0">
                  <c:v>Count of Nº de Caso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Sheet1!$D$29:$D$38</c:f>
              <c:strCache>
                <c:ptCount val="10"/>
                <c:pt idx="0">
                  <c:v>Varios</c:v>
                </c:pt>
                <c:pt idx="1">
                  <c:v>Gestiones de Cobro</c:v>
                </c:pt>
                <c:pt idx="2">
                  <c:v>Robo, Fraude y Extravio</c:v>
                </c:pt>
                <c:pt idx="3">
                  <c:v>Incumplimiento de contrato u oferta</c:v>
                </c:pt>
                <c:pt idx="4">
                  <c:v>Desistimiento de compra</c:v>
                </c:pt>
                <c:pt idx="5">
                  <c:v>Práctica abusiva</c:v>
                </c:pt>
                <c:pt idx="6">
                  <c:v>Incumplimiento de garantía</c:v>
                </c:pt>
                <c:pt idx="7">
                  <c:v>Mala calidad del producto o servicio</c:v>
                </c:pt>
                <c:pt idx="8">
                  <c:v>Problemas de contrato u oferta</c:v>
                </c:pt>
                <c:pt idx="9">
                  <c:v>Cobros, Cargos y Comisiones Inndebidas</c:v>
                </c:pt>
              </c:strCache>
            </c:strRef>
          </c:cat>
          <c:val>
            <c:numRef>
              <c:f>Sheet1!$E$29:$E$38</c:f>
              <c:numCache>
                <c:formatCode>0%</c:formatCode>
                <c:ptCount val="10"/>
                <c:pt idx="0">
                  <c:v>8.5210442928979821E-2</c:v>
                </c:pt>
                <c:pt idx="1">
                  <c:v>5.6485499758903357E-3</c:v>
                </c:pt>
                <c:pt idx="2">
                  <c:v>5.717434731693876E-3</c:v>
                </c:pt>
                <c:pt idx="3">
                  <c:v>8.1284011848178003E-3</c:v>
                </c:pt>
                <c:pt idx="4">
                  <c:v>1.0608252393745264E-2</c:v>
                </c:pt>
                <c:pt idx="5">
                  <c:v>1.8529999311152442E-2</c:v>
                </c:pt>
                <c:pt idx="6">
                  <c:v>4.6703864434800575E-2</c:v>
                </c:pt>
                <c:pt idx="7">
                  <c:v>0.10181166907763312</c:v>
                </c:pt>
                <c:pt idx="8">
                  <c:v>0.1134531928084315</c:v>
                </c:pt>
                <c:pt idx="9">
                  <c:v>0.60418819315285532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66803568"/>
        <c:axId val="266804128"/>
        <c:axId val="0"/>
      </c:bar3DChart>
      <c:catAx>
        <c:axId val="266803568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266804128"/>
        <c:crosses val="autoZero"/>
        <c:auto val="1"/>
        <c:lblAlgn val="ctr"/>
        <c:lblOffset val="100"/>
        <c:noMultiLvlLbl val="0"/>
      </c:catAx>
      <c:valAx>
        <c:axId val="266804128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26680356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02/10/2018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02/10/2018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02/10/2018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02/10/2018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02/10/2018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02/10/2018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02/10/2018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02/10/2018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02/10/2018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02/10/2018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02/10/2018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3 Imagen" descr="Logos-DC.png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299200" y="6057900"/>
            <a:ext cx="28448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SV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33E40-F769-4A17-A03B-D8D35F28238D}" type="datetimeFigureOut">
              <a:rPr lang="es-SV" smtClean="0"/>
              <a:pPr/>
              <a:t>02/10/2018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Denuncias recibidas por la Defensoría del Consumidor</a:t>
            </a:r>
            <a:endParaRPr lang="es-SV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Noviembre 2012</a:t>
            </a:r>
            <a:endParaRPr lang="es-S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Crecimiento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428596" y="3501008"/>
            <a:ext cx="8229600" cy="2714074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En noviembre de 2012 se logró un total de </a:t>
            </a:r>
            <a:r>
              <a:rPr lang="es-SV" sz="3200" b="1" dirty="0" smtClean="0">
                <a:solidFill>
                  <a:srgbClr val="000000"/>
                </a:solidFill>
              </a:rPr>
              <a:t>1,039</a:t>
            </a:r>
            <a:r>
              <a:rPr lang="es-SV" sz="3200" dirty="0" smtClean="0">
                <a:solidFill>
                  <a:srgbClr val="000000"/>
                </a:solidFill>
              </a:rPr>
              <a:t> </a:t>
            </a:r>
            <a:r>
              <a:rPr lang="es-ES" sz="3200" dirty="0" smtClean="0"/>
              <a:t>enuncias. La mayor parte de </a:t>
            </a:r>
            <a:r>
              <a:rPr lang="es-MX" sz="3200" dirty="0" smtClean="0"/>
              <a:t>estas se recibieron en el Centro de solución de Controversias de San Salvador</a:t>
            </a:r>
            <a:r>
              <a:rPr lang="es-SV" sz="3200" dirty="0" smtClean="0">
                <a:solidFill>
                  <a:srgbClr val="000000"/>
                </a:solidFill>
              </a:rPr>
              <a:t>. </a:t>
            </a:r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Comparando </a:t>
            </a:r>
            <a:r>
              <a:rPr lang="es-ES" sz="3200" dirty="0"/>
              <a:t>este mes con el anterior, se observa </a:t>
            </a:r>
            <a:r>
              <a:rPr lang="es-ES" sz="3200" dirty="0" smtClean="0"/>
              <a:t>una disminución del 20%. </a:t>
            </a:r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Sin embargo, este resultado es normal debido a que las denuncias tienden a bajar durante noviembre.  Esto es confirmado porque al comprar los primeros once meses de 2012 con los de 2011, las denuncias crecen un 3%.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5931146"/>
              </p:ext>
            </p:extLst>
          </p:nvPr>
        </p:nvGraphicFramePr>
        <p:xfrm>
          <a:off x="683566" y="1340768"/>
          <a:ext cx="7704860" cy="1764030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1778648"/>
                <a:gridCol w="1002938"/>
                <a:gridCol w="1002938"/>
                <a:gridCol w="1243225"/>
                <a:gridCol w="689520"/>
                <a:gridCol w="744366"/>
                <a:gridCol w="1243225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u="none" strike="noStrike" dirty="0">
                          <a:effectLst/>
                        </a:rPr>
                        <a:t>Oficina</a:t>
                      </a:r>
                      <a:endParaRPr lang="es-MX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u="none" strike="noStrike" dirty="0">
                          <a:effectLst/>
                        </a:rPr>
                        <a:t>enero a noviembre de 2011</a:t>
                      </a:r>
                      <a:endParaRPr lang="es-MX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u="none" strike="noStrike" dirty="0">
                          <a:effectLst/>
                        </a:rPr>
                        <a:t>enero a noviembre de 2012</a:t>
                      </a:r>
                      <a:endParaRPr lang="es-MX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u="none" strike="noStrike" dirty="0">
                          <a:effectLst/>
                        </a:rPr>
                        <a:t>Crecimiento</a:t>
                      </a:r>
                      <a:endParaRPr lang="es-MX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u="none" strike="noStrike" dirty="0">
                          <a:effectLst/>
                        </a:rPr>
                        <a:t>oct-12</a:t>
                      </a:r>
                      <a:endParaRPr lang="es-MX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u="none" strike="noStrike" dirty="0">
                          <a:effectLst/>
                        </a:rPr>
                        <a:t>nov-12</a:t>
                      </a:r>
                      <a:endParaRPr lang="es-MX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u="none" strike="noStrike" dirty="0">
                          <a:effectLst/>
                        </a:rPr>
                        <a:t>Crecimiento</a:t>
                      </a:r>
                      <a:endParaRPr lang="es-MX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u="none" strike="noStrike">
                          <a:effectLst/>
                        </a:rPr>
                        <a:t>Plan de La Laguna</a:t>
                      </a:r>
                      <a:endParaRPr lang="es-MX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u="none" strike="noStrike">
                          <a:effectLst/>
                        </a:rPr>
                        <a:t>1,337</a:t>
                      </a:r>
                      <a:endParaRPr lang="es-MX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u="none" strike="noStrike">
                          <a:effectLst/>
                        </a:rPr>
                        <a:t>2,316</a:t>
                      </a:r>
                      <a:endParaRPr lang="es-MX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u="none" strike="noStrike">
                          <a:effectLst/>
                        </a:rPr>
                        <a:t>73%</a:t>
                      </a:r>
                      <a:endParaRPr lang="es-MX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u="none" strike="noStrike">
                          <a:effectLst/>
                        </a:rPr>
                        <a:t>255</a:t>
                      </a:r>
                      <a:endParaRPr lang="es-MX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u="none" strike="noStrike">
                          <a:effectLst/>
                        </a:rPr>
                        <a:t>182</a:t>
                      </a:r>
                      <a:endParaRPr lang="es-MX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u="none" strike="noStrike">
                          <a:effectLst/>
                        </a:rPr>
                        <a:t>-29%</a:t>
                      </a:r>
                      <a:endParaRPr lang="es-MX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u="none" strike="noStrike">
                          <a:effectLst/>
                        </a:rPr>
                        <a:t>San Miguel</a:t>
                      </a:r>
                      <a:endParaRPr lang="es-MX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u="none" strike="noStrike">
                          <a:effectLst/>
                        </a:rPr>
                        <a:t>2,394</a:t>
                      </a:r>
                      <a:endParaRPr lang="es-MX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u="none" strike="noStrike">
                          <a:effectLst/>
                        </a:rPr>
                        <a:t>2,559</a:t>
                      </a:r>
                      <a:endParaRPr lang="es-MX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u="none" strike="noStrike">
                          <a:effectLst/>
                        </a:rPr>
                        <a:t>7%</a:t>
                      </a:r>
                      <a:endParaRPr lang="es-MX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u="none" strike="noStrike">
                          <a:effectLst/>
                        </a:rPr>
                        <a:t>197</a:t>
                      </a:r>
                      <a:endParaRPr lang="es-MX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u="none" strike="noStrike">
                          <a:effectLst/>
                        </a:rPr>
                        <a:t>134</a:t>
                      </a:r>
                      <a:endParaRPr lang="es-MX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u="none" strike="noStrike">
                          <a:effectLst/>
                        </a:rPr>
                        <a:t>-32%</a:t>
                      </a:r>
                      <a:endParaRPr lang="es-MX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u="none" strike="noStrike">
                          <a:effectLst/>
                        </a:rPr>
                        <a:t>San Salvador</a:t>
                      </a:r>
                      <a:endParaRPr lang="es-MX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u="none" strike="noStrike">
                          <a:effectLst/>
                        </a:rPr>
                        <a:t>7,729</a:t>
                      </a:r>
                      <a:endParaRPr lang="es-MX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u="none" strike="noStrike">
                          <a:effectLst/>
                        </a:rPr>
                        <a:t>7,021</a:t>
                      </a:r>
                      <a:endParaRPr lang="es-MX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u="none" strike="noStrike">
                          <a:effectLst/>
                        </a:rPr>
                        <a:t>-9%</a:t>
                      </a:r>
                      <a:endParaRPr lang="es-MX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u="none" strike="noStrike">
                          <a:effectLst/>
                        </a:rPr>
                        <a:t>631</a:t>
                      </a:r>
                      <a:endParaRPr lang="es-MX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u="none" strike="noStrike">
                          <a:effectLst/>
                        </a:rPr>
                        <a:t>537</a:t>
                      </a:r>
                      <a:endParaRPr lang="es-MX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u="none" strike="noStrike">
                          <a:effectLst/>
                        </a:rPr>
                        <a:t>-15%</a:t>
                      </a:r>
                      <a:endParaRPr lang="es-MX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u="none" strike="noStrike">
                          <a:effectLst/>
                        </a:rPr>
                        <a:t>Santa Ana</a:t>
                      </a:r>
                      <a:endParaRPr lang="es-MX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u="none" strike="noStrike">
                          <a:effectLst/>
                        </a:rPr>
                        <a:t>2,598</a:t>
                      </a:r>
                      <a:endParaRPr lang="es-MX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u="none" strike="noStrike">
                          <a:effectLst/>
                        </a:rPr>
                        <a:t>2,621</a:t>
                      </a:r>
                      <a:endParaRPr lang="es-MX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u="none" strike="noStrike">
                          <a:effectLst/>
                        </a:rPr>
                        <a:t>1%</a:t>
                      </a:r>
                      <a:endParaRPr lang="es-MX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u="none" strike="noStrike">
                          <a:effectLst/>
                        </a:rPr>
                        <a:t>212</a:t>
                      </a:r>
                      <a:endParaRPr lang="es-MX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u="none" strike="noStrike">
                          <a:effectLst/>
                        </a:rPr>
                        <a:t>186</a:t>
                      </a:r>
                      <a:endParaRPr lang="es-MX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u="none" strike="noStrike">
                          <a:effectLst/>
                        </a:rPr>
                        <a:t>-12%</a:t>
                      </a:r>
                      <a:endParaRPr lang="es-MX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u="none" strike="noStrike">
                          <a:effectLst/>
                        </a:rPr>
                        <a:t>Total</a:t>
                      </a:r>
                      <a:endParaRPr lang="es-MX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u="none" strike="noStrike">
                          <a:effectLst/>
                        </a:rPr>
                        <a:t>14,058</a:t>
                      </a:r>
                      <a:endParaRPr lang="es-MX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u="none" strike="noStrike">
                          <a:effectLst/>
                        </a:rPr>
                        <a:t>14,517</a:t>
                      </a:r>
                      <a:endParaRPr lang="es-MX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u="none" strike="noStrike">
                          <a:effectLst/>
                        </a:rPr>
                        <a:t>3%</a:t>
                      </a:r>
                      <a:endParaRPr lang="es-MX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u="none" strike="noStrike">
                          <a:effectLst/>
                        </a:rPr>
                        <a:t>1,295</a:t>
                      </a:r>
                      <a:endParaRPr lang="es-MX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u="none" strike="noStrike">
                          <a:effectLst/>
                        </a:rPr>
                        <a:t>1,039</a:t>
                      </a:r>
                      <a:endParaRPr lang="es-MX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u="none" strike="noStrike" dirty="0">
                          <a:effectLst/>
                        </a:rPr>
                        <a:t>-20%</a:t>
                      </a:r>
                      <a:endParaRPr lang="es-MX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Denuncias por sector para noviembre de 2012</a:t>
            </a:r>
            <a:endParaRPr lang="es-SV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281510778"/>
              </p:ext>
            </p:extLst>
          </p:nvPr>
        </p:nvGraphicFramePr>
        <p:xfrm>
          <a:off x="457200" y="1600200"/>
          <a:ext cx="519492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5868144" y="1600200"/>
            <a:ext cx="2818656" cy="4525963"/>
          </a:xfrm>
        </p:spPr>
        <p:txBody>
          <a:bodyPr>
            <a:normAutofit/>
          </a:bodyPr>
          <a:lstStyle/>
          <a:p>
            <a:pPr lvl="0">
              <a:spcBef>
                <a:spcPts val="1200"/>
              </a:spcBef>
              <a:defRPr/>
            </a:pPr>
            <a:r>
              <a:rPr lang="es-ES" sz="2000" dirty="0"/>
              <a:t>Los principales sectores </a:t>
            </a:r>
            <a:r>
              <a:rPr lang="es-ES" sz="2000" dirty="0" smtClean="0"/>
              <a:t>denunciados son </a:t>
            </a:r>
            <a:r>
              <a:rPr lang="es-ES" sz="2000" dirty="0"/>
              <a:t>Agua Potable, con </a:t>
            </a:r>
            <a:r>
              <a:rPr lang="es-ES" sz="2000" dirty="0" smtClean="0"/>
              <a:t>49%; </a:t>
            </a:r>
            <a:r>
              <a:rPr lang="es-ES" sz="2000" dirty="0"/>
              <a:t>Telecomunicaciones con </a:t>
            </a:r>
            <a:r>
              <a:rPr lang="es-ES" sz="2000" dirty="0" smtClean="0"/>
              <a:t>13%; y Electrodomésticos</a:t>
            </a:r>
            <a:r>
              <a:rPr lang="es-ES" sz="2000" dirty="0"/>
              <a:t>, con </a:t>
            </a:r>
            <a:r>
              <a:rPr lang="es-ES" sz="2000" dirty="0" smtClean="0"/>
              <a:t>8%.</a:t>
            </a:r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642910" y="4643446"/>
            <a:ext cx="7929618" cy="18573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endParaRPr lang="es-SV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Motivos de las denuncias para noviembre de 2012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642910" y="4725144"/>
            <a:ext cx="7929618" cy="15613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endParaRPr lang="es-SV" sz="28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lvl="0">
              <a:spcBef>
                <a:spcPts val="1200"/>
              </a:spcBef>
              <a:defRPr/>
            </a:pPr>
            <a:r>
              <a:rPr lang="es-ES" dirty="0"/>
              <a:t>El principal motivo por el que los consumidores </a:t>
            </a:r>
            <a:r>
              <a:rPr lang="es-ES" dirty="0" smtClean="0"/>
              <a:t>presentan denuncias ante </a:t>
            </a:r>
            <a:r>
              <a:rPr lang="es-ES" dirty="0"/>
              <a:t>la Defensoría en busca de atención son los cobros, cargos y comisiones con un </a:t>
            </a:r>
            <a:r>
              <a:rPr lang="es-ES" dirty="0" smtClean="0"/>
              <a:t>60%.</a:t>
            </a:r>
          </a:p>
          <a:p>
            <a:pPr lvl="0">
              <a:spcBef>
                <a:spcPts val="1200"/>
              </a:spcBef>
              <a:defRPr/>
            </a:pPr>
            <a:r>
              <a:rPr lang="es-ES" dirty="0" smtClean="0"/>
              <a:t>Le siguen los problemas de contrato u oferta con un 11% y la mala calidad del producto con 10%.</a:t>
            </a:r>
            <a:endParaRPr lang="es-E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818889978"/>
              </p:ext>
            </p:extLst>
          </p:nvPr>
        </p:nvGraphicFramePr>
        <p:xfrm>
          <a:off x="457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Proveedores más denunciados de enero a noviembre de 2012</a:t>
            </a:r>
            <a:endParaRPr lang="es-MX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0110899"/>
              </p:ext>
            </p:extLst>
          </p:nvPr>
        </p:nvGraphicFramePr>
        <p:xfrm>
          <a:off x="611560" y="1916832"/>
          <a:ext cx="7776863" cy="3293745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3007794"/>
                <a:gridCol w="2927048"/>
                <a:gridCol w="1074932"/>
                <a:gridCol w="767089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u="none" strike="noStrike">
                          <a:effectLst/>
                        </a:rPr>
                        <a:t>Proveedor</a:t>
                      </a:r>
                      <a:endParaRPr lang="es-MX" sz="16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u="none" strike="noStrike">
                          <a:effectLst/>
                        </a:rPr>
                        <a:t>Sector</a:t>
                      </a:r>
                      <a:endParaRPr lang="es-MX" sz="16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u="none" strike="noStrike">
                          <a:effectLst/>
                        </a:rPr>
                        <a:t>Denuncias</a:t>
                      </a:r>
                      <a:endParaRPr lang="es-MX" sz="16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u="none" strike="noStrike">
                          <a:effectLst/>
                        </a:rPr>
                        <a:t>%</a:t>
                      </a:r>
                      <a:endParaRPr lang="es-MX" sz="16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u="none" strike="noStrike">
                          <a:effectLst/>
                        </a:rPr>
                        <a:t>ANDA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u="none" strike="noStrike">
                          <a:effectLst/>
                        </a:rPr>
                        <a:t>Agua Potable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600" u="none" strike="noStrike">
                          <a:effectLst/>
                        </a:rPr>
                        <a:t>7,944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600" u="none" strike="noStrike">
                          <a:effectLst/>
                        </a:rPr>
                        <a:t>54.7%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u="none" strike="noStrike">
                          <a:effectLst/>
                        </a:rPr>
                        <a:t>AMNET / TELEMOVIL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u="none" strike="noStrike">
                          <a:effectLst/>
                        </a:rPr>
                        <a:t>Telecomunicaciones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600" u="none" strike="noStrike">
                          <a:effectLst/>
                        </a:rPr>
                        <a:t>1,153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600" u="none" strike="noStrike">
                          <a:effectLst/>
                        </a:rPr>
                        <a:t>7.9%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u="none" strike="noStrike">
                          <a:effectLst/>
                        </a:rPr>
                        <a:t>TELECOM / PERSONAL / CLARO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u="none" strike="noStrike">
                          <a:effectLst/>
                        </a:rPr>
                        <a:t>Telecomunicaciones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600" u="none" strike="noStrike">
                          <a:effectLst/>
                        </a:rPr>
                        <a:t>774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600" u="none" strike="noStrike">
                          <a:effectLst/>
                        </a:rPr>
                        <a:t>5.3%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u="none" strike="noStrike">
                          <a:effectLst/>
                        </a:rPr>
                        <a:t>GRUPO MONGE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u="none" strike="noStrike">
                          <a:effectLst/>
                        </a:rPr>
                        <a:t>Muebles y electrodomésticos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600" u="none" strike="noStrike">
                          <a:effectLst/>
                        </a:rPr>
                        <a:t>677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600" u="none" strike="noStrike">
                          <a:effectLst/>
                        </a:rPr>
                        <a:t>4.7%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u="none" strike="noStrike">
                          <a:effectLst/>
                        </a:rPr>
                        <a:t>BANCO AZTECA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u="none" strike="noStrike">
                          <a:effectLst/>
                        </a:rPr>
                        <a:t>Servicios Financieros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600" u="none" strike="noStrike">
                          <a:effectLst/>
                        </a:rPr>
                        <a:t>251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600" u="none" strike="noStrike">
                          <a:effectLst/>
                        </a:rPr>
                        <a:t>1.7%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u="none" strike="noStrike">
                          <a:effectLst/>
                        </a:rPr>
                        <a:t>UNICOMER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u="none" strike="noStrike">
                          <a:effectLst/>
                        </a:rPr>
                        <a:t>Muebles y electrodomésticos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600" u="none" strike="noStrike">
                          <a:effectLst/>
                        </a:rPr>
                        <a:t>179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600" u="none" strike="noStrike">
                          <a:effectLst/>
                        </a:rPr>
                        <a:t>1.2%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u="none" strike="noStrike">
                          <a:effectLst/>
                        </a:rPr>
                        <a:t>CITIBANK / AVAL CARD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u="none" strike="noStrike">
                          <a:effectLst/>
                        </a:rPr>
                        <a:t>Servicios Financieros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600" u="none" strike="noStrike">
                          <a:effectLst/>
                        </a:rPr>
                        <a:t>167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600" u="none" strike="noStrike">
                          <a:effectLst/>
                        </a:rPr>
                        <a:t>1.2%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u="none" strike="noStrike">
                          <a:effectLst/>
                        </a:rPr>
                        <a:t>TODOTICKET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u="none" strike="noStrike">
                          <a:effectLst/>
                        </a:rPr>
                        <a:t>Servicios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600" u="none" strike="noStrike">
                          <a:effectLst/>
                        </a:rPr>
                        <a:t>151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600" u="none" strike="noStrike">
                          <a:effectLst/>
                        </a:rPr>
                        <a:t>1.0%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u="none" strike="noStrike">
                          <a:effectLst/>
                        </a:rPr>
                        <a:t>BANCO AGRICOLA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u="none" strike="noStrike">
                          <a:effectLst/>
                        </a:rPr>
                        <a:t>Servicios Financieros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600" u="none" strike="noStrike">
                          <a:effectLst/>
                        </a:rPr>
                        <a:t>139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600" u="none" strike="noStrike">
                          <a:effectLst/>
                        </a:rPr>
                        <a:t>1.0%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u="none" strike="noStrike">
                          <a:effectLst/>
                        </a:rPr>
                        <a:t>OMNISPORT, S.A. DE C.V.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u="none" strike="noStrike">
                          <a:effectLst/>
                        </a:rPr>
                        <a:t>Muebles y electrodomésticos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600" u="none" strike="noStrike">
                          <a:effectLst/>
                        </a:rPr>
                        <a:t>136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600" u="none" strike="noStrike">
                          <a:effectLst/>
                        </a:rPr>
                        <a:t>0.9%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u="none" strike="noStrike">
                          <a:effectLst/>
                        </a:rPr>
                        <a:t>Los demás proveedores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u="none" strike="noStrike">
                          <a:effectLst/>
                        </a:rPr>
                        <a:t> 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600" u="none" strike="noStrike">
                          <a:effectLst/>
                        </a:rPr>
                        <a:t>2,946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600" u="none" strike="noStrike">
                          <a:effectLst/>
                        </a:rPr>
                        <a:t>20.3%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u="none" strike="noStrike">
                          <a:effectLst/>
                        </a:rPr>
                        <a:t>Total</a:t>
                      </a:r>
                      <a:endParaRPr lang="es-MX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u="none" strike="noStrike">
                          <a:effectLst/>
                        </a:rPr>
                        <a:t> </a:t>
                      </a:r>
                      <a:endParaRPr lang="es-MX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600" u="none" strike="noStrike">
                          <a:effectLst/>
                        </a:rPr>
                        <a:t>14,517</a:t>
                      </a:r>
                      <a:endParaRPr lang="es-MX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600" u="none" strike="noStrike" dirty="0">
                          <a:effectLst/>
                        </a:rPr>
                        <a:t>100.0%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5868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oletín Estadístico Mensual 201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Boletín Estadístico Mensual 2011</Template>
  <TotalTime>1409</TotalTime>
  <Words>353</Words>
  <Application>Microsoft Office PowerPoint</Application>
  <PresentationFormat>Presentación en pantalla (4:3)</PresentationFormat>
  <Paragraphs>106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8" baseType="lpstr">
      <vt:lpstr>Arial</vt:lpstr>
      <vt:lpstr>Calibri</vt:lpstr>
      <vt:lpstr>Boletín Estadístico Mensual 2011</vt:lpstr>
      <vt:lpstr>Denuncias recibidas por la Defensoría del Consumidor</vt:lpstr>
      <vt:lpstr>Crecimiento</vt:lpstr>
      <vt:lpstr>Denuncias por sector para noviembre de 2012</vt:lpstr>
      <vt:lpstr>Motivos de las denuncias para noviembre de 2012</vt:lpstr>
      <vt:lpstr>Proveedores más denunciados de enero a noviembre de 2012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Boletín Estadístico Mensual</dc:title>
  <dc:creator>Julio Siguenza</dc:creator>
  <cp:lastModifiedBy>Julio Siguenza</cp:lastModifiedBy>
  <cp:revision>89</cp:revision>
  <dcterms:created xsi:type="dcterms:W3CDTF">2011-12-21T16:07:31Z</dcterms:created>
  <dcterms:modified xsi:type="dcterms:W3CDTF">2018-10-02T14:55:01Z</dcterms:modified>
</cp:coreProperties>
</file>