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5" r:id="rId4"/>
    <p:sldId id="259" r:id="rId5"/>
    <p:sldId id="260" r:id="rId6"/>
    <p:sldId id="266" r:id="rId7"/>
    <p:sldId id="268" r:id="rId8"/>
    <p:sldId id="269" r:id="rId9"/>
    <p:sldId id="263" r:id="rId10"/>
    <p:sldId id="267" r:id="rId11"/>
    <p:sldId id="270" r:id="rId12"/>
    <p:sldId id="271" r:id="rId13"/>
    <p:sldId id="262" r:id="rId14"/>
    <p:sldId id="264" r:id="rId15"/>
    <p:sldId id="272" r:id="rId16"/>
    <p:sldId id="257" r:id="rId17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Acent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IGUEJ04\Documents\Informes%20mensuales\herramienta%20mensual%202013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Hoja1!$A$31</c:f>
              <c:strCache>
                <c:ptCount val="1"/>
                <c:pt idx="0">
                  <c:v>Asesorías 2012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Hoja1!$B$30:$M$30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Hoja1!$B$31:$M$31</c:f>
              <c:numCache>
                <c:formatCode>#,##0</c:formatCode>
                <c:ptCount val="12"/>
                <c:pt idx="0">
                  <c:v>4026</c:v>
                </c:pt>
                <c:pt idx="1">
                  <c:v>3576</c:v>
                </c:pt>
                <c:pt idx="2">
                  <c:v>4410</c:v>
                </c:pt>
                <c:pt idx="3">
                  <c:v>2645</c:v>
                </c:pt>
                <c:pt idx="4">
                  <c:v>3541</c:v>
                </c:pt>
                <c:pt idx="5">
                  <c:v>3442</c:v>
                </c:pt>
                <c:pt idx="6">
                  <c:v>3746</c:v>
                </c:pt>
                <c:pt idx="7">
                  <c:v>3589</c:v>
                </c:pt>
                <c:pt idx="8">
                  <c:v>3064</c:v>
                </c:pt>
                <c:pt idx="9">
                  <c:v>3405</c:v>
                </c:pt>
                <c:pt idx="10">
                  <c:v>3159</c:v>
                </c:pt>
                <c:pt idx="11">
                  <c:v>2640</c:v>
                </c:pt>
              </c:numCache>
            </c:numRef>
          </c:val>
        </c:ser>
        <c:ser>
          <c:idx val="1"/>
          <c:order val="1"/>
          <c:tx>
            <c:strRef>
              <c:f>Hoja1!$A$32</c:f>
              <c:strCache>
                <c:ptCount val="1"/>
                <c:pt idx="0">
                  <c:v>Asesorías 2013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0864197530864196E-3"/>
                  <c:y val="0.2454330713706673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4.6296296296296016E-3"/>
                  <c:y val="0.2116351812862809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5432098765432098E-3"/>
                  <c:y val="0.247582227251968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3.0864197530864196E-3"/>
                  <c:y val="0.2012453482275483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-1.1316741696017772E-16"/>
                  <c:y val="0.24955528801273894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solidFill>
                <a:schemeClr val="accent1"/>
              </a:solidFill>
              <a:ln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Hoja1!$B$30:$M$30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Hoja1!$B$32:$M$32</c:f>
              <c:numCache>
                <c:formatCode>#,##0</c:formatCode>
                <c:ptCount val="12"/>
                <c:pt idx="0">
                  <c:v>4308</c:v>
                </c:pt>
                <c:pt idx="1">
                  <c:v>3735</c:v>
                </c:pt>
                <c:pt idx="2">
                  <c:v>2967</c:v>
                </c:pt>
                <c:pt idx="3">
                  <c:v>4353</c:v>
                </c:pt>
                <c:pt idx="4">
                  <c:v>4059</c:v>
                </c:pt>
                <c:pt idx="5">
                  <c:v>3654</c:v>
                </c:pt>
                <c:pt idx="6">
                  <c:v>4287</c:v>
                </c:pt>
                <c:pt idx="7">
                  <c:v>3141</c:v>
                </c:pt>
                <c:pt idx="8">
                  <c:v>3688</c:v>
                </c:pt>
                <c:pt idx="9">
                  <c:v>4237</c:v>
                </c:pt>
                <c:pt idx="10">
                  <c:v>3976</c:v>
                </c:pt>
                <c:pt idx="11">
                  <c:v>3918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57801952"/>
        <c:axId val="257802512"/>
      </c:barChart>
      <c:lineChart>
        <c:grouping val="standard"/>
        <c:varyColors val="0"/>
        <c:ser>
          <c:idx val="2"/>
          <c:order val="2"/>
          <c:tx>
            <c:strRef>
              <c:f>Hoja1!$A$33</c:f>
              <c:strCache>
                <c:ptCount val="1"/>
                <c:pt idx="0">
                  <c:v>Atenciones 2012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4"/>
              </a:solidFill>
              <a:ln w="25400" cap="flat" cmpd="sng" algn="ctr">
                <a:solidFill>
                  <a:schemeClr val="accent4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l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Hoja1!$B$30:$M$30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Hoja1!$B$33:$M$33</c:f>
              <c:numCache>
                <c:formatCode>#,##0</c:formatCode>
                <c:ptCount val="12"/>
                <c:pt idx="0">
                  <c:v>5976</c:v>
                </c:pt>
                <c:pt idx="1">
                  <c:v>5443</c:v>
                </c:pt>
                <c:pt idx="2">
                  <c:v>6240</c:v>
                </c:pt>
                <c:pt idx="3">
                  <c:v>4081</c:v>
                </c:pt>
                <c:pt idx="4">
                  <c:v>5264</c:v>
                </c:pt>
                <c:pt idx="5">
                  <c:v>4981</c:v>
                </c:pt>
                <c:pt idx="6">
                  <c:v>5394</c:v>
                </c:pt>
                <c:pt idx="7">
                  <c:v>5178</c:v>
                </c:pt>
                <c:pt idx="8">
                  <c:v>4681</c:v>
                </c:pt>
                <c:pt idx="9">
                  <c:v>5086</c:v>
                </c:pt>
                <c:pt idx="10">
                  <c:v>4508</c:v>
                </c:pt>
                <c:pt idx="11">
                  <c:v>3773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Hoja1!$A$34</c:f>
              <c:strCache>
                <c:ptCount val="1"/>
                <c:pt idx="0">
                  <c:v>Atenciones 2013</c:v>
                </c:pt>
              </c:strCache>
            </c:strRef>
          </c:tx>
          <c:spPr>
            <a:ln w="38100" cap="rnd">
              <a:solidFill>
                <a:schemeClr val="accent6">
                  <a:lumMod val="60000"/>
                </a:schemeClr>
              </a:solidFill>
              <a:round/>
            </a:ln>
            <a:effectLst/>
          </c:spPr>
          <c:marker>
            <c:symbol val="none"/>
          </c:marker>
          <c:dLbls>
            <c:spPr>
              <a:solidFill>
                <a:schemeClr val="accent6"/>
              </a:solidFill>
              <a:ln w="25400" cap="flat" cmpd="sng" algn="ctr">
                <a:solidFill>
                  <a:schemeClr val="accent6">
                    <a:shade val="50000"/>
                  </a:schemeClr>
                </a:solidFill>
                <a:prstDash val="solid"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Hoja1!$B$30:$M$30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Hoja1!$B$34:$M$34</c:f>
              <c:numCache>
                <c:formatCode>#,##0</c:formatCode>
                <c:ptCount val="12"/>
                <c:pt idx="0">
                  <c:v>5977</c:v>
                </c:pt>
                <c:pt idx="1">
                  <c:v>5173</c:v>
                </c:pt>
                <c:pt idx="2">
                  <c:v>4161</c:v>
                </c:pt>
                <c:pt idx="3">
                  <c:v>5923</c:v>
                </c:pt>
                <c:pt idx="4">
                  <c:v>5846</c:v>
                </c:pt>
                <c:pt idx="5">
                  <c:v>5164</c:v>
                </c:pt>
                <c:pt idx="6">
                  <c:v>5868</c:v>
                </c:pt>
                <c:pt idx="7">
                  <c:v>4369</c:v>
                </c:pt>
                <c:pt idx="8">
                  <c:v>4999</c:v>
                </c:pt>
                <c:pt idx="9">
                  <c:v>5746</c:v>
                </c:pt>
                <c:pt idx="10">
                  <c:v>5199</c:v>
                </c:pt>
                <c:pt idx="11">
                  <c:v>4933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7801952"/>
        <c:axId val="257802512"/>
      </c:lineChart>
      <c:catAx>
        <c:axId val="2578019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7802512"/>
        <c:crosses val="autoZero"/>
        <c:auto val="1"/>
        <c:lblAlgn val="ctr"/>
        <c:lblOffset val="100"/>
        <c:noMultiLvlLbl val="0"/>
      </c:catAx>
      <c:valAx>
        <c:axId val="2578025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7801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050"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Hoja1!$H$92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Hoja1!$G$93:$G$103</c:f>
              <c:strCache>
                <c:ptCount val="11"/>
                <c:pt idx="0">
                  <c:v>Otros sectores</c:v>
                </c:pt>
                <c:pt idx="1">
                  <c:v>Muebles</c:v>
                </c:pt>
                <c:pt idx="2">
                  <c:v>Hidrocarburos</c:v>
                </c:pt>
                <c:pt idx="3">
                  <c:v>Gobierno y Alcaldías</c:v>
                </c:pt>
                <c:pt idx="4">
                  <c:v>Energía Eléctrica</c:v>
                </c:pt>
                <c:pt idx="5">
                  <c:v>Servicios</c:v>
                </c:pt>
                <c:pt idx="6">
                  <c:v>Comercio</c:v>
                </c:pt>
                <c:pt idx="7">
                  <c:v>Electrodomésticos</c:v>
                </c:pt>
                <c:pt idx="8">
                  <c:v>Agua Potable</c:v>
                </c:pt>
                <c:pt idx="9">
                  <c:v>Telecomunicaciones</c:v>
                </c:pt>
                <c:pt idx="10">
                  <c:v>Servicios Financieros</c:v>
                </c:pt>
              </c:strCache>
            </c:strRef>
          </c:cat>
          <c:val>
            <c:numRef>
              <c:f>Hoja1!$H$93:$H$103</c:f>
              <c:numCache>
                <c:formatCode>0.00%</c:formatCode>
                <c:ptCount val="11"/>
                <c:pt idx="0">
                  <c:v>6.5300000000000025E-2</c:v>
                </c:pt>
                <c:pt idx="1">
                  <c:v>1.7399999999999999E-2</c:v>
                </c:pt>
                <c:pt idx="2">
                  <c:v>3.5900000000000001E-2</c:v>
                </c:pt>
                <c:pt idx="3">
                  <c:v>5.0299999999999997E-2</c:v>
                </c:pt>
                <c:pt idx="4">
                  <c:v>6.08E-2</c:v>
                </c:pt>
                <c:pt idx="5">
                  <c:v>6.4500000000000002E-2</c:v>
                </c:pt>
                <c:pt idx="6">
                  <c:v>0.10680000000000001</c:v>
                </c:pt>
                <c:pt idx="7">
                  <c:v>0.1133</c:v>
                </c:pt>
                <c:pt idx="8">
                  <c:v>0.1326</c:v>
                </c:pt>
                <c:pt idx="9">
                  <c:v>0.17369999999999999</c:v>
                </c:pt>
                <c:pt idx="10">
                  <c:v>0.1794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90665872"/>
        <c:axId val="190666432"/>
        <c:axId val="0"/>
      </c:bar3DChart>
      <c:catAx>
        <c:axId val="190665872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666432"/>
        <c:crosses val="autoZero"/>
        <c:auto val="1"/>
        <c:lblAlgn val="ctr"/>
        <c:lblOffset val="100"/>
        <c:noMultiLvlLbl val="0"/>
      </c:catAx>
      <c:valAx>
        <c:axId val="1906664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190665872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Atenciones por sector</a:t>
            </a:r>
            <a:endParaRPr lang="es-S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Hoja1!$H$115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Hoja1!$G$116:$G$126</c:f>
              <c:strCache>
                <c:ptCount val="11"/>
                <c:pt idx="0">
                  <c:v>Otros sectores</c:v>
                </c:pt>
                <c:pt idx="1">
                  <c:v>Inmuebles</c:v>
                </c:pt>
                <c:pt idx="2">
                  <c:v>Turismo</c:v>
                </c:pt>
                <c:pt idx="3">
                  <c:v>Muebles</c:v>
                </c:pt>
                <c:pt idx="4">
                  <c:v>Vehículos</c:v>
                </c:pt>
                <c:pt idx="5">
                  <c:v>Servicios</c:v>
                </c:pt>
                <c:pt idx="6">
                  <c:v>Comercio</c:v>
                </c:pt>
                <c:pt idx="7">
                  <c:v>Servicios Financieros</c:v>
                </c:pt>
                <c:pt idx="8">
                  <c:v>Telecomunicaciones</c:v>
                </c:pt>
                <c:pt idx="9">
                  <c:v>Electrodomésticos</c:v>
                </c:pt>
                <c:pt idx="10">
                  <c:v>Agua Potable</c:v>
                </c:pt>
              </c:strCache>
            </c:strRef>
          </c:cat>
          <c:val>
            <c:numRef>
              <c:f>Hoja1!$H$116:$H$126</c:f>
              <c:numCache>
                <c:formatCode>0.00%</c:formatCode>
                <c:ptCount val="11"/>
                <c:pt idx="0">
                  <c:v>1.5500000000000069E-2</c:v>
                </c:pt>
                <c:pt idx="1">
                  <c:v>1.03E-2</c:v>
                </c:pt>
                <c:pt idx="2">
                  <c:v>1.41E-2</c:v>
                </c:pt>
                <c:pt idx="3">
                  <c:v>1.67E-2</c:v>
                </c:pt>
                <c:pt idx="4">
                  <c:v>1.67E-2</c:v>
                </c:pt>
                <c:pt idx="5">
                  <c:v>2.3099999999999999E-2</c:v>
                </c:pt>
                <c:pt idx="6">
                  <c:v>6.1699999999999998E-2</c:v>
                </c:pt>
                <c:pt idx="7">
                  <c:v>8.2299999999999998E-2</c:v>
                </c:pt>
                <c:pt idx="8">
                  <c:v>0.1195</c:v>
                </c:pt>
                <c:pt idx="9">
                  <c:v>0.1787</c:v>
                </c:pt>
                <c:pt idx="10">
                  <c:v>0.46139999999999998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9491856"/>
        <c:axId val="259492416"/>
        <c:axId val="0"/>
      </c:bar3DChart>
      <c:catAx>
        <c:axId val="259491856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492416"/>
        <c:crosses val="autoZero"/>
        <c:auto val="1"/>
        <c:lblAlgn val="ctr"/>
        <c:lblOffset val="100"/>
        <c:noMultiLvlLbl val="0"/>
      </c:catAx>
      <c:valAx>
        <c:axId val="2594924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491856"/>
        <c:crosses val="autoZero"/>
        <c:crossBetween val="between"/>
        <c:majorUnit val="0.15000000000000024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atenciones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Hoja1!$H$284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Hoja1!$G$285:$G$293</c:f>
              <c:strCache>
                <c:ptCount val="9"/>
                <c:pt idx="0">
                  <c:v>Varios</c:v>
                </c:pt>
                <c:pt idx="1">
                  <c:v>Información crediticia</c:v>
                </c:pt>
                <c:pt idx="2">
                  <c:v>Práctica abusiva</c:v>
                </c:pt>
                <c:pt idx="3">
                  <c:v>Gestiones de Cobro</c:v>
                </c:pt>
                <c:pt idx="4">
                  <c:v>Desistimiento de compra</c:v>
                </c:pt>
                <c:pt idx="5">
                  <c:v>Plan de Pagos</c:v>
                </c:pt>
                <c:pt idx="6">
                  <c:v>Incumplimiento de contrato u oferta</c:v>
                </c:pt>
                <c:pt idx="7">
                  <c:v>Mala calidad del producto o servicio</c:v>
                </c:pt>
                <c:pt idx="8">
                  <c:v>Cobros, Cargos y Comisiones Indebidas</c:v>
                </c:pt>
              </c:strCache>
            </c:strRef>
          </c:cat>
          <c:val>
            <c:numRef>
              <c:f>Hoja1!$H$285:$H$293</c:f>
              <c:numCache>
                <c:formatCode>0.00%</c:formatCode>
                <c:ptCount val="9"/>
                <c:pt idx="0">
                  <c:v>0.26380000000000003</c:v>
                </c:pt>
                <c:pt idx="1">
                  <c:v>7.9000000000000008E-3</c:v>
                </c:pt>
                <c:pt idx="2">
                  <c:v>1.18E-2</c:v>
                </c:pt>
                <c:pt idx="3">
                  <c:v>2.1899999999999999E-2</c:v>
                </c:pt>
                <c:pt idx="4">
                  <c:v>2.3900000000000001E-2</c:v>
                </c:pt>
                <c:pt idx="5">
                  <c:v>5.57E-2</c:v>
                </c:pt>
                <c:pt idx="6">
                  <c:v>8.5099999999999995E-2</c:v>
                </c:pt>
                <c:pt idx="7">
                  <c:v>0.18629999999999999</c:v>
                </c:pt>
                <c:pt idx="8">
                  <c:v>0.34360000000000002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9494656"/>
        <c:axId val="259495216"/>
        <c:axId val="0"/>
      </c:bar3DChart>
      <c:catAx>
        <c:axId val="2594946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495216"/>
        <c:crosses val="autoZero"/>
        <c:auto val="1"/>
        <c:lblAlgn val="ctr"/>
        <c:lblOffset val="100"/>
        <c:noMultiLvlLbl val="0"/>
      </c:catAx>
      <c:valAx>
        <c:axId val="2594952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49465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/>
              <a:t>Motivos de las denuncias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s-SV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Hoja1!$H$309</c:f>
              <c:strCache>
                <c:ptCount val="1"/>
                <c:pt idx="0">
                  <c:v>Porcentaje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Hoja1!$G$310:$G$317</c:f>
              <c:strCache>
                <c:ptCount val="8"/>
                <c:pt idx="0">
                  <c:v>Varios</c:v>
                </c:pt>
                <c:pt idx="1">
                  <c:v>Documentos de Obligación y Cancelaciones</c:v>
                </c:pt>
                <c:pt idx="2">
                  <c:v>Gestiones de Cobro</c:v>
                </c:pt>
                <c:pt idx="3">
                  <c:v>Desistimiento de compra</c:v>
                </c:pt>
                <c:pt idx="4">
                  <c:v>Práctica abusiva</c:v>
                </c:pt>
                <c:pt idx="5">
                  <c:v>Incumplimiento de contrato u oferta</c:v>
                </c:pt>
                <c:pt idx="6">
                  <c:v>Mala calidad del producto o servicio</c:v>
                </c:pt>
                <c:pt idx="7">
                  <c:v>Cobros, Cargos y Comisiones Indebidas</c:v>
                </c:pt>
              </c:strCache>
            </c:strRef>
          </c:cat>
          <c:val>
            <c:numRef>
              <c:f>Hoja1!$H$310:$H$317</c:f>
              <c:numCache>
                <c:formatCode>0.00%</c:formatCode>
                <c:ptCount val="8"/>
                <c:pt idx="0">
                  <c:v>9.2500000000000027E-2</c:v>
                </c:pt>
                <c:pt idx="1">
                  <c:v>7.7000000000000002E-3</c:v>
                </c:pt>
                <c:pt idx="2">
                  <c:v>8.9999999999999993E-3</c:v>
                </c:pt>
                <c:pt idx="3">
                  <c:v>8.9999999999999993E-3</c:v>
                </c:pt>
                <c:pt idx="4">
                  <c:v>8.9999999999999993E-3</c:v>
                </c:pt>
                <c:pt idx="5">
                  <c:v>9.7699999999999995E-2</c:v>
                </c:pt>
                <c:pt idx="6">
                  <c:v>0.24809999999999999</c:v>
                </c:pt>
                <c:pt idx="7">
                  <c:v>0.52700000000000002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9497456"/>
        <c:axId val="259498016"/>
        <c:axId val="0"/>
      </c:bar3DChart>
      <c:catAx>
        <c:axId val="259497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498016"/>
        <c:crosses val="autoZero"/>
        <c:auto val="1"/>
        <c:lblAlgn val="ctr"/>
        <c:lblOffset val="100"/>
        <c:noMultiLvlLbl val="0"/>
      </c:catAx>
      <c:valAx>
        <c:axId val="25949801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9497456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Hoja1!$H$479</c:f>
              <c:strCache>
                <c:ptCount val="1"/>
                <c:pt idx="0">
                  <c:v>Montos Recuperados por Sector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Hoja1!$G$480:$G$489</c:f>
              <c:strCache>
                <c:ptCount val="10"/>
                <c:pt idx="0">
                  <c:v>Otros Sectores</c:v>
                </c:pt>
                <c:pt idx="1">
                  <c:v>Servicios</c:v>
                </c:pt>
                <c:pt idx="2">
                  <c:v>Muebles</c:v>
                </c:pt>
                <c:pt idx="3">
                  <c:v>Inmuebles</c:v>
                </c:pt>
                <c:pt idx="4">
                  <c:v>Turismo</c:v>
                </c:pt>
                <c:pt idx="5">
                  <c:v>Telecomunicaciones</c:v>
                </c:pt>
                <c:pt idx="6">
                  <c:v>Electrodomésticos</c:v>
                </c:pt>
                <c:pt idx="7">
                  <c:v>Agua Potable</c:v>
                </c:pt>
                <c:pt idx="8">
                  <c:v>Servicios Financieros</c:v>
                </c:pt>
                <c:pt idx="9">
                  <c:v>Comercio</c:v>
                </c:pt>
              </c:strCache>
            </c:strRef>
          </c:cat>
          <c:val>
            <c:numRef>
              <c:f>Hoja1!$H$480:$H$489</c:f>
              <c:numCache>
                <c:formatCode>"$"#,##0.00</c:formatCode>
                <c:ptCount val="10"/>
                <c:pt idx="0">
                  <c:v>4211.78</c:v>
                </c:pt>
                <c:pt idx="1">
                  <c:v>3549.8</c:v>
                </c:pt>
                <c:pt idx="2">
                  <c:v>3951.76</c:v>
                </c:pt>
                <c:pt idx="3">
                  <c:v>4134.24</c:v>
                </c:pt>
                <c:pt idx="4">
                  <c:v>6404.2</c:v>
                </c:pt>
                <c:pt idx="5">
                  <c:v>15000.82</c:v>
                </c:pt>
                <c:pt idx="6">
                  <c:v>20328.670000000002</c:v>
                </c:pt>
                <c:pt idx="7">
                  <c:v>27754.350000000002</c:v>
                </c:pt>
                <c:pt idx="8">
                  <c:v>37668.150000000016</c:v>
                </c:pt>
                <c:pt idx="9">
                  <c:v>72497.38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258844208"/>
        <c:axId val="258844768"/>
        <c:axId val="0"/>
      </c:bar3DChart>
      <c:catAx>
        <c:axId val="258844208"/>
        <c:scaling>
          <c:orientation val="minMax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844768"/>
        <c:crosses val="autoZero"/>
        <c:auto val="1"/>
        <c:lblAlgn val="ctr"/>
        <c:lblOffset val="100"/>
        <c:noMultiLvlLbl val="0"/>
      </c:catAx>
      <c:valAx>
        <c:axId val="2588447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8442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Hoja1!$A$507</c:f>
              <c:strCache>
                <c:ptCount val="1"/>
                <c:pt idx="0">
                  <c:v>Casos Cerrados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Hoja1!$B$506:$M$506</c:f>
              <c:numCache>
                <c:formatCode>mmm\-yy</c:formatCode>
                <c:ptCount val="12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</c:numCache>
            </c:numRef>
          </c:cat>
          <c:val>
            <c:numRef>
              <c:f>Hoja1!$B$507:$M$507</c:f>
              <c:numCache>
                <c:formatCode>#,##0</c:formatCode>
                <c:ptCount val="12"/>
                <c:pt idx="0">
                  <c:v>1410</c:v>
                </c:pt>
                <c:pt idx="1">
                  <c:v>1264</c:v>
                </c:pt>
                <c:pt idx="2">
                  <c:v>1104</c:v>
                </c:pt>
                <c:pt idx="3">
                  <c:v>1464</c:v>
                </c:pt>
                <c:pt idx="4">
                  <c:v>1551</c:v>
                </c:pt>
                <c:pt idx="5">
                  <c:v>1185</c:v>
                </c:pt>
                <c:pt idx="6">
                  <c:v>1501</c:v>
                </c:pt>
                <c:pt idx="7">
                  <c:v>1037</c:v>
                </c:pt>
                <c:pt idx="8">
                  <c:v>1456</c:v>
                </c:pt>
                <c:pt idx="9">
                  <c:v>1312</c:v>
                </c:pt>
                <c:pt idx="10">
                  <c:v>1134</c:v>
                </c:pt>
                <c:pt idx="11">
                  <c:v>842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258847568"/>
        <c:axId val="258848128"/>
      </c:barChart>
      <c:lineChart>
        <c:grouping val="standard"/>
        <c:varyColors val="0"/>
        <c:ser>
          <c:idx val="1"/>
          <c:order val="1"/>
          <c:tx>
            <c:strRef>
              <c:f>Hoja1!$A$508</c:f>
              <c:strCache>
                <c:ptCount val="1"/>
                <c:pt idx="0">
                  <c:v>Monto recuperado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cat>
            <c:numRef>
              <c:f>Hoja1!$B$506:$M$506</c:f>
              <c:numCache>
                <c:formatCode>mmm\-yy</c:formatCode>
                <c:ptCount val="12"/>
                <c:pt idx="0">
                  <c:v>41275</c:v>
                </c:pt>
                <c:pt idx="1">
                  <c:v>41306</c:v>
                </c:pt>
                <c:pt idx="2">
                  <c:v>41334</c:v>
                </c:pt>
                <c:pt idx="3">
                  <c:v>41365</c:v>
                </c:pt>
                <c:pt idx="4">
                  <c:v>41395</c:v>
                </c:pt>
                <c:pt idx="5">
                  <c:v>41426</c:v>
                </c:pt>
                <c:pt idx="6">
                  <c:v>41456</c:v>
                </c:pt>
                <c:pt idx="7">
                  <c:v>41487</c:v>
                </c:pt>
                <c:pt idx="8">
                  <c:v>41518</c:v>
                </c:pt>
                <c:pt idx="9">
                  <c:v>41548</c:v>
                </c:pt>
                <c:pt idx="10">
                  <c:v>41579</c:v>
                </c:pt>
                <c:pt idx="11">
                  <c:v>41609</c:v>
                </c:pt>
              </c:numCache>
            </c:numRef>
          </c:cat>
          <c:val>
            <c:numRef>
              <c:f>Hoja1!$B$508:$M$508</c:f>
              <c:numCache>
                <c:formatCode>"$"#,##0.00</c:formatCode>
                <c:ptCount val="12"/>
                <c:pt idx="0">
                  <c:v>292359.13999999955</c:v>
                </c:pt>
                <c:pt idx="1">
                  <c:v>343248.31000000029</c:v>
                </c:pt>
                <c:pt idx="2">
                  <c:v>223813.5199999999</c:v>
                </c:pt>
                <c:pt idx="3">
                  <c:v>291760.66000000003</c:v>
                </c:pt>
                <c:pt idx="4">
                  <c:v>239773.56999999992</c:v>
                </c:pt>
                <c:pt idx="5">
                  <c:v>219205.75000000003</c:v>
                </c:pt>
                <c:pt idx="6">
                  <c:v>348367.39999999997</c:v>
                </c:pt>
                <c:pt idx="7">
                  <c:v>172118.86999999988</c:v>
                </c:pt>
                <c:pt idx="8">
                  <c:v>280653.86</c:v>
                </c:pt>
                <c:pt idx="9">
                  <c:v>274559.29000000004</c:v>
                </c:pt>
                <c:pt idx="10">
                  <c:v>391960.52000000008</c:v>
                </c:pt>
                <c:pt idx="11">
                  <c:v>195501.14999999988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58849248"/>
        <c:axId val="258848688"/>
      </c:lineChart>
      <c:dateAx>
        <c:axId val="258847568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848128"/>
        <c:crosses val="autoZero"/>
        <c:auto val="1"/>
        <c:lblOffset val="100"/>
        <c:baseTimeUnit val="months"/>
      </c:dateAx>
      <c:valAx>
        <c:axId val="258848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847568"/>
        <c:crosses val="autoZero"/>
        <c:crossBetween val="between"/>
      </c:valAx>
      <c:valAx>
        <c:axId val="258848688"/>
        <c:scaling>
          <c:orientation val="minMax"/>
        </c:scaling>
        <c:delete val="0"/>
        <c:axPos val="r"/>
        <c:numFmt formatCode="&quot;$&quot;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258849248"/>
        <c:crosses val="max"/>
        <c:crossBetween val="between"/>
      </c:valAx>
      <c:dateAx>
        <c:axId val="258849248"/>
        <c:scaling>
          <c:orientation val="minMax"/>
        </c:scaling>
        <c:delete val="1"/>
        <c:axPos val="b"/>
        <c:numFmt formatCode="mmm\-yy" sourceLinked="1"/>
        <c:majorTickMark val="out"/>
        <c:minorTickMark val="none"/>
        <c:tickLblPos val="nextTo"/>
        <c:crossAx val="258848688"/>
        <c:crosses val="autoZero"/>
        <c:auto val="1"/>
        <c:lblOffset val="100"/>
        <c:baseTimeUnit val="months"/>
      </c:date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0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Logos-DC.png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99200" y="6057900"/>
            <a:ext cx="28448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SV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33E40-F769-4A17-A03B-D8D35F28238D}" type="datetimeFigureOut">
              <a:rPr lang="es-SV" smtClean="0"/>
              <a:pPr/>
              <a:t>02/10/2018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01F14-062F-482A-AD57-893328A2995C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1">
              <a:lumMod val="7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  <a:solidFill>
            <a:schemeClr val="accent1"/>
          </a:solidFill>
        </p:spPr>
        <p:txBody>
          <a:bodyPr/>
          <a:lstStyle/>
          <a:p>
            <a:r>
              <a:rPr lang="es-ES" dirty="0" smtClean="0">
                <a:solidFill>
                  <a:schemeClr val="bg1"/>
                </a:solidFill>
                <a:effectLst/>
              </a:rPr>
              <a:t>Boletín Estadístico Mensual</a:t>
            </a:r>
            <a:endParaRPr lang="es-SV" dirty="0">
              <a:solidFill>
                <a:schemeClr val="bg1"/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Diciembre 2013</a:t>
            </a:r>
            <a:endParaRPr lang="es-SV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</a:t>
            </a:r>
            <a:r>
              <a:rPr lang="es-ES" dirty="0" smtClean="0"/>
              <a:t>motivo </a:t>
            </a:r>
            <a:r>
              <a:rPr lang="es-ES" dirty="0"/>
              <a:t>para </a:t>
            </a:r>
            <a:r>
              <a:rPr lang="es-ES" dirty="0" smtClean="0"/>
              <a:t>Diciembre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408531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motivo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motivo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770163826"/>
              </p:ext>
            </p:extLst>
          </p:nvPr>
        </p:nvGraphicFramePr>
        <p:xfrm>
          <a:off x="457200" y="2805906"/>
          <a:ext cx="4038600" cy="21145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34.36%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18.63%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275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26.38%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1,301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10" name="Marcador de contenido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39313252"/>
              </p:ext>
            </p:extLst>
          </p:nvPr>
        </p:nvGraphicFramePr>
        <p:xfrm>
          <a:off x="4648200" y="2901156"/>
          <a:ext cx="4038600" cy="1924050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Motivo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52.70%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24.81%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9.77%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789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Atenciones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5301624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26,068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24,591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43.01%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38.81%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9,785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15.44%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6,144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60,605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7456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motivo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4230633"/>
              </p:ext>
            </p:extLst>
          </p:nvPr>
        </p:nvGraphicFramePr>
        <p:xfrm>
          <a:off x="719571" y="2276872"/>
          <a:ext cx="7704858" cy="2876550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2958886"/>
                <a:gridCol w="1186493"/>
                <a:gridCol w="1186493"/>
                <a:gridCol w="1186493"/>
                <a:gridCol w="1186493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Cobros, Cargos y Comisiones Indebidas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9,427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7,290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15.55%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11.51%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 calidad del producto o servicio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2,245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2,314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3.70%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3.65%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Incumplimiento de contrato u oferta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2.05%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Práctica abusiva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Desistimiento de compra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Gestiones de Cobro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Documentos de Obligación y Cancelaciones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Información crediticia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Derecho de Retracto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de Pagos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25.41%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19.90%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7042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Casos cerrados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476484"/>
              </p:ext>
            </p:extLst>
          </p:nvPr>
        </p:nvGraphicFramePr>
        <p:xfrm>
          <a:off x="671674" y="1268824"/>
          <a:ext cx="8176578" cy="2731680"/>
        </p:xfrm>
        <a:graphic>
          <a:graphicData uri="http://schemas.openxmlformats.org/drawingml/2006/table">
            <a:tbl>
              <a:tblPr firstRow="1" lastRow="1" bandRow="1">
                <a:tableStyleId>{69012ECD-51FC-41F1-AA8D-1B2483CD663E}</a:tableStyleId>
              </a:tblPr>
              <a:tblGrid>
                <a:gridCol w="2131632"/>
                <a:gridCol w="1687639"/>
                <a:gridCol w="1341565"/>
                <a:gridCol w="643890"/>
                <a:gridCol w="863981"/>
                <a:gridCol w="863981"/>
                <a:gridCol w="643890"/>
              </a:tblGrid>
              <a:tr h="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Tipo de caso 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Enero a Diciembre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+mn-lt"/>
                        </a:rPr>
                        <a:t>Enero a Diciembre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rgbClr val="FFFFFF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Noviembre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Diciembre </a:t>
                      </a:r>
                    </a:p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1" i="0" u="none" strike="noStrike" dirty="0" smtClean="0">
                          <a:solidFill>
                            <a:schemeClr val="bg1"/>
                          </a:solidFill>
                          <a:latin typeface="Calibri"/>
                        </a:rPr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45720" marR="45720" marT="36000" marB="3600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Denuncia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15,898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13,465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740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-25.2%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Avenimiento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10,946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-15.6%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-19.3%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Cerrado por razones de oficio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Conciliación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3,271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2,484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-24.1%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-27.2%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Desistimiento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Falta de Ratificación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-22.0%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-48.3%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marL="185738" lvl="1" indent="0" algn="l" defTabSz="914400" rtl="0" eaLnBrk="1" fontAlgn="b" latinLnBrk="0" hangingPunct="1"/>
                      <a:r>
                        <a:rPr lang="es-SV" sz="12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Tribunal Sancionador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26.8%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-43.7%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Gestión</a:t>
                      </a:r>
                    </a:p>
                  </a:txBody>
                  <a:tcPr marL="45720" marR="45720" marT="36000" marB="3600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1,517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1,795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18.3%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45720" marR="45720" marT="36000" marB="36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17,415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15,260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-12.4%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-25.7%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8" name="2 Marcador de contenido"/>
          <p:cNvSpPr txBox="1">
            <a:spLocks/>
          </p:cNvSpPr>
          <p:nvPr/>
        </p:nvSpPr>
        <p:spPr>
          <a:xfrm>
            <a:off x="428596" y="4149080"/>
            <a:ext cx="8229600" cy="1994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El cierre de casos durante 2013, presenta una disminución respecto  al año pasado, con una caída del 12.4%.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400" dirty="0" smtClean="0"/>
              <a:t>La cantidad de cierres de Diciembre disminuye un 25.7% respecto al mes pasado. </a:t>
            </a:r>
            <a:endParaRPr lang="es-SV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Montos recuperados por sector para Diciembre de 2013</a:t>
            </a:r>
            <a:endParaRPr lang="es-SV" dirty="0"/>
          </a:p>
        </p:txBody>
      </p:sp>
      <p:graphicFrame>
        <p:nvGraphicFramePr>
          <p:cNvPr id="5" name="6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7621054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Reclamos cerrados y montos recuperados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de enero a Diciembre de 2013</a:t>
            </a:r>
            <a:endParaRPr lang="es-SV" sz="2700" i="1" dirty="0">
              <a:effectLst/>
            </a:endParaRP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614045"/>
              </p:ext>
            </p:extLst>
          </p:nvPr>
        </p:nvGraphicFramePr>
        <p:xfrm>
          <a:off x="1259632" y="1916832"/>
          <a:ext cx="6624736" cy="3547110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741787"/>
                <a:gridCol w="1762733"/>
                <a:gridCol w="2350673"/>
                <a:gridCol w="1769543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Mes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Reclamos cerrados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Reclamos con devolución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600" u="none" strike="noStrike" dirty="0">
                          <a:effectLst/>
                        </a:rPr>
                        <a:t>Monto recuperado</a:t>
                      </a:r>
                      <a:endParaRPr lang="es-SV" sz="16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ene-13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1,410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874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$292,359.14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feb-13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1,264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820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$343,248.31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1,104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$223,813.52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abr-13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1,464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867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$291,760.66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may-13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1,551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949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$239,773.57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jun-13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1,185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744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$219,205.75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jul-13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1,501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936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$348,367.40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ago-13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1,037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622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$172,118.87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sep-13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1,456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$280,653.86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oct-13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1,312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833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$274,559.29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nov-13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1,134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696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$391,960.52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dic-13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842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505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$195,501.15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s-SV" sz="1600" u="none" strike="noStrike">
                          <a:effectLst/>
                        </a:rPr>
                        <a:t>Total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15,260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>
                          <a:effectLst/>
                        </a:rPr>
                        <a:t>9,422</a:t>
                      </a:r>
                      <a:endParaRPr lang="es-SV" sz="16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600" u="none" strike="noStrike" dirty="0">
                          <a:effectLst/>
                        </a:rPr>
                        <a:t>$3,273,322.04</a:t>
                      </a:r>
                      <a:endParaRPr lang="es-SV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213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Montos recuperados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500034" y="5214950"/>
            <a:ext cx="8229600" cy="9715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Este mes se recuperó </a:t>
            </a:r>
            <a:r>
              <a:rPr lang="es-SV" sz="3200" dirty="0"/>
              <a:t>$195,501.15</a:t>
            </a:r>
            <a:r>
              <a:rPr lang="es-SV" sz="3200" dirty="0" smtClean="0"/>
              <a:t> </a:t>
            </a:r>
            <a:r>
              <a:rPr lang="es-ES" sz="3200" dirty="0" smtClean="0"/>
              <a:t>a favor de los consumidores.</a:t>
            </a:r>
            <a:endParaRPr lang="es-SV" sz="3200" dirty="0" smtClean="0"/>
          </a:p>
        </p:txBody>
      </p:sp>
      <p:graphicFrame>
        <p:nvGraphicFramePr>
          <p:cNvPr id="7" name="7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2344492"/>
              </p:ext>
            </p:extLst>
          </p:nvPr>
        </p:nvGraphicFramePr>
        <p:xfrm>
          <a:off x="457200" y="1600201"/>
          <a:ext cx="8229600" cy="3614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Atenciones</a:t>
            </a:r>
            <a:endParaRPr lang="es-SV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9861573"/>
              </p:ext>
            </p:extLst>
          </p:nvPr>
        </p:nvGraphicFramePr>
        <p:xfrm>
          <a:off x="673195" y="1306827"/>
          <a:ext cx="7809865" cy="1327785"/>
        </p:xfrm>
        <a:graphic>
          <a:graphicData uri="http://schemas.openxmlformats.org/drawingml/2006/table">
            <a:tbl>
              <a:tblPr firstRow="1" lastRow="1" bandRow="1" bandCol="1">
                <a:tableStyleId>{69012ECD-51FC-41F1-AA8D-1B2483CD663E}</a:tableStyleId>
              </a:tblPr>
              <a:tblGrid>
                <a:gridCol w="1070674"/>
                <a:gridCol w="1198308"/>
                <a:gridCol w="1186053"/>
                <a:gridCol w="981583"/>
                <a:gridCol w="1195832"/>
                <a:gridCol w="1195832"/>
                <a:gridCol w="981583"/>
              </a:tblGrid>
              <a:tr h="304604"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/>
                        <a:t>Tipo de caso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Diciembre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2012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Enero a Diciembre </a:t>
                      </a:r>
                    </a:p>
                    <a:p>
                      <a:pPr algn="ctr" fontAlgn="b"/>
                      <a:r>
                        <a:rPr lang="es-SV" sz="1200" u="none" strike="noStrike" dirty="0" smtClean="0"/>
                        <a:t>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Noviembre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Diciembre 2013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/>
                        <a:t>Cambio 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 dirty="0">
                          <a:effectLst/>
                        </a:rPr>
                        <a:t>Asesoría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41,243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46,323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12.3%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-1.5%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Denuncia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-18.1%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-13.6%</a:t>
                      </a:r>
                    </a:p>
                  </a:txBody>
                  <a:tcPr marL="9525" marR="9525" marT="9525" marB="0" anchor="ctr"/>
                </a:tc>
              </a:tr>
              <a:tr h="119549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Derivación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2,456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-39.7%</a:t>
                      </a:r>
                    </a:p>
                  </a:txBody>
                  <a:tcPr marL="9525" marR="9525" marT="9525" marB="0" anchor="ctr"/>
                </a:tc>
              </a:tr>
              <a:tr h="14063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Gestión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-7.0%</a:t>
                      </a:r>
                    </a:p>
                  </a:txBody>
                  <a:tcPr marL="9525" marR="9525" marT="9525" marB="0" anchor="ctr"/>
                </a:tc>
              </a:tr>
              <a:tr h="131444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u="none" strike="noStrike">
                          <a:effectLst/>
                        </a:rPr>
                        <a:t>Total 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60,605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-5.1%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2 Marcador de contenido"/>
          <p:cNvSpPr txBox="1">
            <a:spLocks/>
          </p:cNvSpPr>
          <p:nvPr/>
        </p:nvSpPr>
        <p:spPr>
          <a:xfrm>
            <a:off x="428596" y="3163198"/>
            <a:ext cx="8229600" cy="30741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/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En Diciembre de 2013 se recibió </a:t>
            </a:r>
            <a:r>
              <a:rPr lang="es-SV" sz="3200" b="1" dirty="0" smtClean="0">
                <a:solidFill>
                  <a:srgbClr val="000000"/>
                </a:solidFill>
              </a:rPr>
              <a:t>5,933 </a:t>
            </a:r>
            <a:r>
              <a:rPr lang="es-ES" sz="3200" dirty="0" smtClean="0"/>
              <a:t>atenciones. La mayor parte de estos casos fueron asesorías, sumando </a:t>
            </a:r>
            <a:r>
              <a:rPr lang="es-SV" sz="3200" dirty="0" smtClean="0">
                <a:solidFill>
                  <a:srgbClr val="000000"/>
                </a:solidFill>
              </a:rPr>
              <a:t>3,918</a:t>
            </a:r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Comparando </a:t>
            </a:r>
            <a:r>
              <a:rPr lang="es-ES" sz="3200" dirty="0"/>
              <a:t>este mes con el anterior, </a:t>
            </a:r>
            <a:r>
              <a:rPr lang="es-ES" sz="3200" dirty="0" smtClean="0"/>
              <a:t>el </a:t>
            </a:r>
            <a:r>
              <a:rPr lang="es-ES" sz="3200" dirty="0"/>
              <a:t>total de </a:t>
            </a:r>
            <a:r>
              <a:rPr lang="es-ES" sz="3200" dirty="0" smtClean="0"/>
              <a:t>atenciones disminuyó un 5.1%.</a:t>
            </a:r>
            <a:endParaRPr lang="es-ES" sz="3200" dirty="0"/>
          </a:p>
          <a:p>
            <a:pPr marL="342900" indent="-342900">
              <a:spcBef>
                <a:spcPts val="1800"/>
              </a:spcBef>
              <a:buFont typeface="Arial" pitchFamily="34" charset="0"/>
              <a:buChar char="•"/>
              <a:defRPr/>
            </a:pPr>
            <a:r>
              <a:rPr lang="es-ES" sz="3200" dirty="0" smtClean="0"/>
              <a:t>Al cierre de 2013, la cantidad de atenciones aumenta un 4.5% respecto a 2012; los resultados indican que hubo aumento en las asesorías y la disminución de las denuncias.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SV" dirty="0" smtClean="0"/>
              <a:t>Atenciones y asesorías </a:t>
            </a:r>
            <a:br>
              <a:rPr lang="es-SV" dirty="0" smtClean="0"/>
            </a:br>
            <a:r>
              <a:rPr lang="es-SV" sz="2700" i="1" dirty="0" smtClean="0">
                <a:effectLst/>
              </a:rPr>
              <a:t>Primeros once meses 2013</a:t>
            </a:r>
            <a:endParaRPr lang="es-SV" i="1" dirty="0">
              <a:effectLst/>
            </a:endParaRPr>
          </a:p>
        </p:txBody>
      </p:sp>
      <p:graphicFrame>
        <p:nvGraphicFramePr>
          <p:cNvPr id="7" name="5 Gráfic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9545117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029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Oficinas de atención</a:t>
            </a:r>
            <a:endParaRPr lang="es-SV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27102150"/>
              </p:ext>
            </p:extLst>
          </p:nvPr>
        </p:nvGraphicFramePr>
        <p:xfrm>
          <a:off x="500034" y="1874537"/>
          <a:ext cx="450890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49801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1,945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1,981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428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343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570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1,350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604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3,918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117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4,933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493096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ts val="1800"/>
              </a:spcBef>
            </a:pPr>
            <a:r>
              <a:rPr lang="es-ES" dirty="0" smtClean="0"/>
              <a:t>El Call </a:t>
            </a:r>
            <a:r>
              <a:rPr lang="es-ES" dirty="0"/>
              <a:t>Center </a:t>
            </a:r>
            <a:r>
              <a:rPr lang="es-ES" dirty="0" smtClean="0"/>
              <a:t>y el Centro </a:t>
            </a:r>
            <a:r>
              <a:rPr lang="es-ES" dirty="0"/>
              <a:t>de Solución de Controversias de San Salvador realizaron </a:t>
            </a:r>
            <a:r>
              <a:rPr lang="es-ES" dirty="0" smtClean="0"/>
              <a:t>la mayor parte de las atenciones, con </a:t>
            </a:r>
            <a:r>
              <a:rPr lang="es-SV" dirty="0" smtClean="0">
                <a:solidFill>
                  <a:srgbClr val="000000"/>
                </a:solidFill>
              </a:rPr>
              <a:t>1,981</a:t>
            </a:r>
            <a:r>
              <a:rPr lang="es-ES" dirty="0" smtClean="0"/>
              <a:t> y 1,350, </a:t>
            </a:r>
            <a:r>
              <a:rPr lang="es-ES" dirty="0"/>
              <a:t>respectivamente.</a:t>
            </a:r>
          </a:p>
          <a:p>
            <a:pPr>
              <a:spcBef>
                <a:spcPts val="1800"/>
              </a:spcBef>
            </a:pPr>
            <a:r>
              <a:rPr lang="es-ES" dirty="0"/>
              <a:t>Respecto al mes anterior, las atenciones </a:t>
            </a:r>
            <a:r>
              <a:rPr lang="es-ES" dirty="0" smtClean="0"/>
              <a:t>disminuyeron un 5.1%.</a:t>
            </a:r>
            <a:endParaRPr lang="es-ES" dirty="0"/>
          </a:p>
          <a:p>
            <a:pPr>
              <a:spcBef>
                <a:spcPts val="1800"/>
              </a:spcBef>
            </a:pPr>
            <a:r>
              <a:rPr lang="es-ES" dirty="0" smtClean="0"/>
              <a:t>A pesar de la semana de </a:t>
            </a:r>
            <a:r>
              <a:rPr lang="es-ES" dirty="0" err="1" smtClean="0"/>
              <a:t>asuelto</a:t>
            </a:r>
            <a:r>
              <a:rPr lang="es-ES" dirty="0" smtClean="0"/>
              <a:t> a final de 2013, Las atenciones se incrementaron en las oficinas del Plan de La Laguna, y San Miguel.</a:t>
            </a:r>
            <a:endParaRPr lang="es-SV" dirty="0"/>
          </a:p>
        </p:txBody>
      </p:sp>
      <p:sp>
        <p:nvSpPr>
          <p:cNvPr id="8" name="7 CuadroTexto"/>
          <p:cNvSpPr txBox="1"/>
          <p:nvPr/>
        </p:nvSpPr>
        <p:spPr>
          <a:xfrm>
            <a:off x="500034" y="3929066"/>
            <a:ext cx="4071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Tasa de variación mensual Noviembre-Diciembre de 2013</a:t>
            </a:r>
            <a:endParaRPr lang="es-SV" sz="1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500034" y="1285860"/>
            <a:ext cx="40719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600" dirty="0" smtClean="0"/>
              <a:t>Atenciones mensuales para Diciembre de 2013</a:t>
            </a:r>
            <a:endParaRPr lang="es-SV" sz="1600" dirty="0"/>
          </a:p>
        </p:txBody>
      </p:sp>
      <p:graphicFrame>
        <p:nvGraphicFramePr>
          <p:cNvPr id="11" name="5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5653361"/>
              </p:ext>
            </p:extLst>
          </p:nvPr>
        </p:nvGraphicFramePr>
        <p:xfrm>
          <a:off x="531486" y="4599569"/>
          <a:ext cx="4578751" cy="1790829"/>
        </p:xfrm>
        <a:graphic>
          <a:graphicData uri="http://schemas.openxmlformats.org/drawingml/2006/table">
            <a:tbl>
              <a:tblPr firstRow="1" firstCol="1" lastRow="1" bandRow="1" bandCol="1">
                <a:tableStyleId>{912C8C85-51F0-491E-9774-3900AFEF0FD7}</a:tableStyleId>
              </a:tblPr>
              <a:tblGrid>
                <a:gridCol w="1206038"/>
                <a:gridCol w="667875"/>
                <a:gridCol w="718675"/>
                <a:gridCol w="794875"/>
                <a:gridCol w="623425"/>
                <a:gridCol w="567863"/>
              </a:tblGrid>
              <a:tr h="3466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Oficina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Asesoría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Denuncia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Derivación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Gestión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</a:rPr>
                        <a:t>Call</a:t>
                      </a:r>
                      <a:r>
                        <a:rPr lang="es-SV" sz="1100" u="none" strike="noStrike" dirty="0">
                          <a:effectLst/>
                        </a:rPr>
                        <a:t> Center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Plan de La Laguna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-14.3%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Miguel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44.7%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 Salvador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-68.2%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-30.2%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-24.0%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Santa Ana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-25.9%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-29.4%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-9.3%</a:t>
                      </a:r>
                    </a:p>
                  </a:txBody>
                  <a:tcPr marL="72000" marR="72000" marT="9525" marB="0" anchor="ctr"/>
                </a:tc>
              </a:tr>
              <a:tr h="23702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</a:rPr>
                        <a:t>Total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-1.5%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-13.6%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-39.7%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-7.0%</a:t>
                      </a:r>
                    </a:p>
                  </a:txBody>
                  <a:tcPr marL="72000" marR="72000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-5.1%</a:t>
                      </a:r>
                    </a:p>
                  </a:txBody>
                  <a:tcPr marL="72000" marR="72000" marT="9525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Casos por sector para Diciembre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467544" y="4955988"/>
            <a:ext cx="8424936" cy="18573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Servicios financieros tiene el </a:t>
            </a:r>
            <a:r>
              <a:rPr lang="es-ES" dirty="0" smtClean="0"/>
              <a:t>17.94% </a:t>
            </a:r>
            <a:r>
              <a:rPr lang="es-ES" dirty="0"/>
              <a:t>de las atenciones, seguido por los sectores de; telecomunicaciones con </a:t>
            </a:r>
            <a:r>
              <a:rPr lang="es-ES" dirty="0" smtClean="0"/>
              <a:t>17.37%, </a:t>
            </a:r>
            <a:r>
              <a:rPr lang="es-ES" dirty="0"/>
              <a:t>y agua potable, con </a:t>
            </a:r>
            <a:r>
              <a:rPr lang="es-ES" dirty="0" smtClean="0"/>
              <a:t>13.26%.</a:t>
            </a:r>
            <a:endParaRPr lang="es-ES" dirty="0"/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dirty="0"/>
              <a:t>Las denuncias en el sector agua potable </a:t>
            </a:r>
            <a:r>
              <a:rPr lang="es-ES" dirty="0" smtClean="0"/>
              <a:t>disminuyen a 46.14%, luego de mantenerse alrededor del 50% durante los últimos dos años; </a:t>
            </a:r>
            <a:r>
              <a:rPr lang="es-ES" dirty="0"/>
              <a:t>le sigue </a:t>
            </a:r>
            <a:r>
              <a:rPr lang="es-ES" dirty="0" smtClean="0"/>
              <a:t>electrodomésticos, con </a:t>
            </a:r>
            <a:r>
              <a:rPr lang="es-ES" dirty="0"/>
              <a:t>el </a:t>
            </a:r>
            <a:r>
              <a:rPr lang="es-ES" dirty="0" smtClean="0"/>
              <a:t>17.87%,  </a:t>
            </a:r>
            <a:r>
              <a:rPr lang="es-ES" dirty="0"/>
              <a:t>y </a:t>
            </a:r>
            <a:r>
              <a:rPr lang="es-ES" dirty="0" smtClean="0"/>
              <a:t>telecomunicaciones con un 8.23%.</a:t>
            </a:r>
            <a:endParaRPr lang="es-SV" dirty="0"/>
          </a:p>
        </p:txBody>
      </p:sp>
      <p:graphicFrame>
        <p:nvGraphicFramePr>
          <p:cNvPr id="7" name="1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28533378"/>
              </p:ext>
            </p:extLst>
          </p:nvPr>
        </p:nvGraphicFramePr>
        <p:xfrm>
          <a:off x="457200" y="1196753"/>
          <a:ext cx="40386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2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6536760"/>
              </p:ext>
            </p:extLst>
          </p:nvPr>
        </p:nvGraphicFramePr>
        <p:xfrm>
          <a:off x="4648200" y="1196753"/>
          <a:ext cx="4038600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/>
              <a:t>Casos por sector para </a:t>
            </a:r>
            <a:r>
              <a:rPr lang="es-ES" dirty="0" smtClean="0"/>
              <a:t>Diciembre </a:t>
            </a:r>
            <a:r>
              <a:rPr lang="es-ES" dirty="0"/>
              <a:t>de 2013</a:t>
            </a:r>
            <a:endParaRPr lang="es-SV" dirty="0"/>
          </a:p>
        </p:txBody>
      </p:sp>
      <p:sp>
        <p:nvSpPr>
          <p:cNvPr id="7" name="6 CuadroTexto"/>
          <p:cNvSpPr txBox="1"/>
          <p:nvPr/>
        </p:nvSpPr>
        <p:spPr>
          <a:xfrm>
            <a:off x="395536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Atenciones por sector</a:t>
            </a:r>
            <a:endParaRPr lang="es-SV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4639072" y="177281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b="1" dirty="0" smtClean="0"/>
              <a:t>Denuncias por sector</a:t>
            </a:r>
            <a:endParaRPr lang="es-SV" b="1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92658219"/>
              </p:ext>
            </p:extLst>
          </p:nvPr>
        </p:nvGraphicFramePr>
        <p:xfrm>
          <a:off x="457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17.94%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17.37%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13.26%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11.33%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10.68%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6.53%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4,933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6" name="Marcador de contenido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77151825"/>
              </p:ext>
            </p:extLst>
          </p:nvPr>
        </p:nvGraphicFramePr>
        <p:xfrm>
          <a:off x="4648200" y="2420888"/>
          <a:ext cx="4038600" cy="2303145"/>
        </p:xfrm>
        <a:graphic>
          <a:graphicData uri="http://schemas.openxmlformats.org/drawingml/2006/table">
            <a:tbl>
              <a:tblPr firstRow="1" firstCol="1" lastRow="1" bandRow="1" bandCol="1">
                <a:tableStyleId>{69012ECD-51FC-41F1-AA8D-1B2483CD663E}</a:tableStyleId>
              </a:tblPr>
              <a:tblGrid>
                <a:gridCol w="2527300"/>
                <a:gridCol w="952500"/>
                <a:gridCol w="558800"/>
              </a:tblGrid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 dirty="0">
                          <a:effectLst/>
                        </a:rPr>
                        <a:t>Sector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Porcentaje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u="none" strike="noStrike">
                          <a:effectLst/>
                        </a:rPr>
                        <a:t>Total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46.14%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17.87%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8.23%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Otros sectores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428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Casos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8265600"/>
              </p:ext>
            </p:extLst>
          </p:nvPr>
        </p:nvGraphicFramePr>
        <p:xfrm>
          <a:off x="1187622" y="1700808"/>
          <a:ext cx="7128796" cy="422338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11,841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13,682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19.54%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21.59%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14,251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23.51%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17.40%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11,683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10,384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19.28%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16.39%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4,902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3,386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8.31%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5.87%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4,297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3,874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6.11%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2.09%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1,098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1.96%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1.67%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1.19%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1.37%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0.28%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/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60,605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63,358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3642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Denuncias por sector</a:t>
            </a:r>
            <a:endParaRPr lang="es-SV" dirty="0"/>
          </a:p>
        </p:txBody>
      </p:sp>
      <p:graphicFrame>
        <p:nvGraphicFramePr>
          <p:cNvPr id="7" name="6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0295706"/>
              </p:ext>
            </p:extLst>
          </p:nvPr>
        </p:nvGraphicFramePr>
        <p:xfrm>
          <a:off x="1187622" y="1700808"/>
          <a:ext cx="7128796" cy="4223385"/>
        </p:xfrm>
        <a:graphic>
          <a:graphicData uri="http://schemas.openxmlformats.org/drawingml/2006/table">
            <a:tbl>
              <a:tblPr firstRow="1" firstCol="1" lastRow="1" bandRow="1" bandCol="1">
                <a:tableStyleId>{72833802-FEF1-4C79-8D5D-14CF1EAF98D9}</a:tableStyleId>
              </a:tblPr>
              <a:tblGrid>
                <a:gridCol w="1778120"/>
                <a:gridCol w="1337669"/>
                <a:gridCol w="1337669"/>
                <a:gridCol w="1337669"/>
                <a:gridCol w="1337669"/>
              </a:tblGrid>
              <a:tr h="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>
                          <a:effectLst/>
                        </a:rPr>
                        <a:t>Sector</a:t>
                      </a:r>
                      <a:endParaRPr lang="es-SV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Total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effectLst/>
                        </a:rPr>
                        <a:t>Porcentaje</a:t>
                      </a:r>
                      <a:endParaRPr lang="es-SV" sz="12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SV" sz="1100" b="1" i="0" u="none" strike="noStrike" dirty="0">
                        <a:solidFill>
                          <a:schemeClr val="bg1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0">
                <a:tc vMerge="1">
                  <a:txBody>
                    <a:bodyPr/>
                    <a:lstStyle/>
                    <a:p>
                      <a:pPr algn="l" fontAlgn="b"/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2012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u="none" strike="noStrike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Enero-Diciembre </a:t>
                      </a:r>
                      <a:r>
                        <a:rPr lang="es-SV" sz="1200" u="none" strike="noStrike" dirty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  <a:effectLst/>
                        </a:rPr>
                        <a:t>2013</a:t>
                      </a:r>
                      <a:endParaRPr lang="es-SV" sz="1200" b="1" i="0" u="none" strike="noStrike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Agua Potable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56.02%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51.71%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Telecomunicaciones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2,287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14.85%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12.69%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Electrodomésticos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8.95%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10.76%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 Financieros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10.19%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Comercio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Servicios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3.52%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Turismo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1.65%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Vehículos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Inmuebles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Energía Eléctrica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0.13%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Medicamentos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Alimentos y bebidas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Hidrocarburos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0.06%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Gobierno y Alcaldías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Publicidad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0.02%</a:t>
                      </a:r>
                    </a:p>
                  </a:txBody>
                  <a:tcPr marL="9525" marR="9525" marT="9525" marB="0" anchor="b"/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15,402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12,608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100.00%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70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Motivos para Diciembre de 2013</a:t>
            </a:r>
            <a:endParaRPr lang="es-SV" dirty="0"/>
          </a:p>
        </p:txBody>
      </p:sp>
      <p:sp>
        <p:nvSpPr>
          <p:cNvPr id="5" name="2 Marcador de contenido"/>
          <p:cNvSpPr txBox="1">
            <a:spLocks/>
          </p:cNvSpPr>
          <p:nvPr/>
        </p:nvSpPr>
        <p:spPr>
          <a:xfrm>
            <a:off x="642910" y="4725144"/>
            <a:ext cx="7929618" cy="1561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El principal motivo por el que los consumidores se presentan a la Defensoría en busca de atención son los cobros, cargos y comisiones con un 34.36%. La mala calidad </a:t>
            </a:r>
            <a:r>
              <a:rPr lang="es-ES" sz="2800" dirty="0"/>
              <a:t>de los </a:t>
            </a:r>
            <a:r>
              <a:rPr lang="es-ES" sz="2800" dirty="0" smtClean="0"/>
              <a:t>productos y planes de pagos, con 18.63% y 8.51% respectivamente.</a:t>
            </a:r>
          </a:p>
          <a:p>
            <a:pPr marL="342900" lvl="0" indent="-342900">
              <a:spcBef>
                <a:spcPts val="1200"/>
              </a:spcBef>
              <a:buFont typeface="Arial" pitchFamily="34" charset="0"/>
              <a:buChar char="•"/>
              <a:defRPr/>
            </a:pPr>
            <a:r>
              <a:rPr lang="es-ES" sz="2800" dirty="0" smtClean="0"/>
              <a:t>Las denuncias se concentran también en cobros, cargos y comisiones, con un 52.70%, seguidas de </a:t>
            </a:r>
            <a:r>
              <a:rPr lang="es-ES" sz="2800" dirty="0"/>
              <a:t>mala calidad del producto </a:t>
            </a:r>
            <a:r>
              <a:rPr lang="es-ES" sz="2800" dirty="0" smtClean="0"/>
              <a:t>con 24.81% e incumplimiento de contrato </a:t>
            </a:r>
            <a:r>
              <a:rPr lang="es-ES" sz="2800" dirty="0"/>
              <a:t>u oferta con </a:t>
            </a:r>
            <a:r>
              <a:rPr lang="es-ES" sz="2800" dirty="0" smtClean="0"/>
              <a:t>9.77%.</a:t>
            </a:r>
            <a:endParaRPr lang="es-SV" sz="2800" dirty="0"/>
          </a:p>
        </p:txBody>
      </p:sp>
      <p:graphicFrame>
        <p:nvGraphicFramePr>
          <p:cNvPr id="7" name="3 Gráfico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15682988"/>
              </p:ext>
            </p:extLst>
          </p:nvPr>
        </p:nvGraphicFramePr>
        <p:xfrm>
          <a:off x="457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4 Gráfico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883776"/>
              </p:ext>
            </p:extLst>
          </p:nvPr>
        </p:nvGraphicFramePr>
        <p:xfrm>
          <a:off x="4648200" y="1124745"/>
          <a:ext cx="4038600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letín Estadístico Mensual 201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Boletín Estadístico Mensual 2011</Template>
  <TotalTime>3271</TotalTime>
  <Words>1621</Words>
  <Application>Microsoft Office PowerPoint</Application>
  <PresentationFormat>Presentación en pantalla (4:3)</PresentationFormat>
  <Paragraphs>777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Calibri</vt:lpstr>
      <vt:lpstr>Boletín Estadístico Mensual 2011</vt:lpstr>
      <vt:lpstr>Boletín Estadístico Mensual</vt:lpstr>
      <vt:lpstr>Atenciones</vt:lpstr>
      <vt:lpstr>Atenciones y asesorías  Primeros once meses 2013</vt:lpstr>
      <vt:lpstr>Oficinas de atención</vt:lpstr>
      <vt:lpstr>Casos por sector para Diciembre de 2013</vt:lpstr>
      <vt:lpstr>Casos por sector para Diciembre de 2013</vt:lpstr>
      <vt:lpstr>Casos por sector</vt:lpstr>
      <vt:lpstr>Denuncias por sector</vt:lpstr>
      <vt:lpstr>Motivos para Diciembre de 2013</vt:lpstr>
      <vt:lpstr>Casos por motivo para Diciembre de 2013</vt:lpstr>
      <vt:lpstr>Atenciones por motivo</vt:lpstr>
      <vt:lpstr>Denuncias por motivo</vt:lpstr>
      <vt:lpstr>Casos cerrados</vt:lpstr>
      <vt:lpstr>Montos recuperados por sector para Diciembre de 2013</vt:lpstr>
      <vt:lpstr>Reclamos cerrados y montos recuperados  de enero a Diciembre de 2013</vt:lpstr>
      <vt:lpstr>Montos recuperados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Boletín Estadístico Mensual</dc:title>
  <dc:creator>Julio Siguenza</dc:creator>
  <cp:lastModifiedBy>Julio Siguenza</cp:lastModifiedBy>
  <cp:revision>177</cp:revision>
  <dcterms:created xsi:type="dcterms:W3CDTF">2011-12-21T16:07:31Z</dcterms:created>
  <dcterms:modified xsi:type="dcterms:W3CDTF">2018-10-02T14:49:01Z</dcterms:modified>
</cp:coreProperties>
</file>