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72" r:id="rId15"/>
    <p:sldId id="264" r:id="rId16"/>
    <p:sldId id="257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Hoja1!$B$30:$I$30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Hoja1!$B$31:$I$31</c:f>
              <c:numCache>
                <c:formatCode>#,##0</c:formatCode>
                <c:ptCount val="8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  <c:pt idx="6">
                  <c:v>3746</c:v>
                </c:pt>
                <c:pt idx="7">
                  <c:v>3589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dLbl>
              <c:idx val="0"/>
              <c:layout>
                <c:manualLayout>
                  <c:x val="-3.0864197530864204E-3"/>
                  <c:y val="0.2206257541212776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432098765432104E-3"/>
                  <c:y val="0.2030679437724082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0864197530864204E-3"/>
                  <c:y val="0.2068918813521012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864197530864204E-3"/>
                  <c:y val="0.1958670453116828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0.2334473348544829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1316741696017787E-16"/>
                  <c:y val="0.263090087126209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Hoja1!$B$30:$I$30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Hoja1!$B$32:$I$32</c:f>
              <c:numCache>
                <c:formatCode>#,##0</c:formatCode>
                <c:ptCount val="8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  <c:pt idx="6">
                  <c:v>4287</c:v>
                </c:pt>
                <c:pt idx="7">
                  <c:v>3141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988744"/>
        <c:axId val="204989136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57150"/>
          </c:spPr>
          <c:marker>
            <c:symbol val="none"/>
          </c:marker>
          <c:dLbls>
            <c:dLbl>
              <c:idx val="6"/>
              <c:layout>
                <c:manualLayout>
                  <c:x val="-8.7083333333333332E-2"/>
                  <c:y val="-5.05085878961007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Hoja1!$B$30:$I$30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Hoja1!$B$33:$I$33</c:f>
              <c:numCache>
                <c:formatCode>#,##0</c:formatCode>
                <c:ptCount val="8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  <c:pt idx="5">
                  <c:v>4980</c:v>
                </c:pt>
                <c:pt idx="6">
                  <c:v>5394</c:v>
                </c:pt>
                <c:pt idx="7">
                  <c:v>5178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0"/>
                  <c:y val="-5.89266858787842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Hoja1!$B$30:$I$30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Hoja1!$B$34:$I$34</c:f>
              <c:numCache>
                <c:formatCode>#,##0</c:formatCode>
                <c:ptCount val="8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  <c:pt idx="6">
                  <c:v>5871</c:v>
                </c:pt>
                <c:pt idx="7">
                  <c:v>4370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988744"/>
        <c:axId val="204989136"/>
      </c:lineChart>
      <c:catAx>
        <c:axId val="204988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4989136"/>
        <c:crosses val="autoZero"/>
        <c:auto val="1"/>
        <c:lblAlgn val="ctr"/>
        <c:lblOffset val="100"/>
        <c:noMultiLvlLbl val="0"/>
      </c:catAx>
      <c:valAx>
        <c:axId val="2049891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498874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 smtClean="0"/>
              <a:t>Atenciones por sector en %</a:t>
            </a:r>
            <a:endParaRPr lang="es-ES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Hidrocarburos</c:v>
                </c:pt>
                <c:pt idx="2">
                  <c:v>Muebles</c:v>
                </c:pt>
                <c:pt idx="3">
                  <c:v>Gobierno y Alcaldías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6.939999999999992E-2</c:v>
                </c:pt>
                <c:pt idx="1">
                  <c:v>1.8300000000000004E-2</c:v>
                </c:pt>
                <c:pt idx="2">
                  <c:v>2.1999999999999999E-2</c:v>
                </c:pt>
                <c:pt idx="3">
                  <c:v>2.2400000000000003E-2</c:v>
                </c:pt>
                <c:pt idx="4">
                  <c:v>4.6199999999999998E-2</c:v>
                </c:pt>
                <c:pt idx="5">
                  <c:v>7.920000000000002E-2</c:v>
                </c:pt>
                <c:pt idx="6">
                  <c:v>8.1900000000000001E-2</c:v>
                </c:pt>
                <c:pt idx="7">
                  <c:v>8.8800000000000018E-2</c:v>
                </c:pt>
                <c:pt idx="8">
                  <c:v>0.1741</c:v>
                </c:pt>
                <c:pt idx="9">
                  <c:v>0.17850000000000002</c:v>
                </c:pt>
                <c:pt idx="10">
                  <c:v>0.21920000000000003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989920"/>
        <c:axId val="204990312"/>
        <c:axId val="0"/>
      </c:bar3DChart>
      <c:catAx>
        <c:axId val="2049899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SV"/>
          </a:p>
        </c:txPr>
        <c:crossAx val="204990312"/>
        <c:crosses val="autoZero"/>
        <c:auto val="1"/>
        <c:lblAlgn val="ctr"/>
        <c:lblOffset val="100"/>
        <c:noMultiLvlLbl val="0"/>
      </c:catAx>
      <c:valAx>
        <c:axId val="20499031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04989920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 smtClean="0"/>
              <a:t>Denuncias por sector en %</a:t>
            </a:r>
            <a:endParaRPr lang="es-ES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Turismo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1.0000000000000011E-2</c:v>
                </c:pt>
                <c:pt idx="1">
                  <c:v>1.3500000000000002E-2</c:v>
                </c:pt>
                <c:pt idx="2">
                  <c:v>1.5800000000000005E-2</c:v>
                </c:pt>
                <c:pt idx="3">
                  <c:v>1.5800000000000005E-2</c:v>
                </c:pt>
                <c:pt idx="4">
                  <c:v>2.3699999999999999E-2</c:v>
                </c:pt>
                <c:pt idx="5">
                  <c:v>2.8199999999999996E-2</c:v>
                </c:pt>
                <c:pt idx="6">
                  <c:v>4.9600000000000005E-2</c:v>
                </c:pt>
                <c:pt idx="7">
                  <c:v>8.5700000000000026E-2</c:v>
                </c:pt>
                <c:pt idx="8">
                  <c:v>9.8100000000000021E-2</c:v>
                </c:pt>
                <c:pt idx="9">
                  <c:v>0.12180000000000002</c:v>
                </c:pt>
                <c:pt idx="10">
                  <c:v>0.53779999999999994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991096"/>
        <c:axId val="204991488"/>
        <c:axId val="0"/>
      </c:bar3DChart>
      <c:catAx>
        <c:axId val="2049910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SV"/>
          </a:p>
        </c:txPr>
        <c:crossAx val="204991488"/>
        <c:crosses val="autoZero"/>
        <c:auto val="1"/>
        <c:lblAlgn val="ctr"/>
        <c:lblOffset val="100"/>
        <c:noMultiLvlLbl val="0"/>
      </c:catAx>
      <c:valAx>
        <c:axId val="20499148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04991096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0.18300000000000008</c:v>
                </c:pt>
                <c:pt idx="1">
                  <c:v>1.1900000000000003E-2</c:v>
                </c:pt>
                <c:pt idx="2">
                  <c:v>1.3500000000000002E-2</c:v>
                </c:pt>
                <c:pt idx="3">
                  <c:v>2.2700000000000001E-2</c:v>
                </c:pt>
                <c:pt idx="4">
                  <c:v>2.3099999999999999E-2</c:v>
                </c:pt>
                <c:pt idx="5">
                  <c:v>7.2100000000000011E-2</c:v>
                </c:pt>
                <c:pt idx="6">
                  <c:v>8.1900000000000001E-2</c:v>
                </c:pt>
                <c:pt idx="7">
                  <c:v>0.17190000000000003</c:v>
                </c:pt>
                <c:pt idx="8">
                  <c:v>0.41990000000000005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992272"/>
        <c:axId val="205934344"/>
        <c:axId val="0"/>
      </c:bar3DChart>
      <c:catAx>
        <c:axId val="204992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5934344"/>
        <c:crosses val="autoZero"/>
        <c:auto val="1"/>
        <c:lblAlgn val="ctr"/>
        <c:lblOffset val="100"/>
        <c:noMultiLvlLbl val="0"/>
      </c:catAx>
      <c:valAx>
        <c:axId val="20593434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0499227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Derecho de Retracto</c:v>
                </c:pt>
                <c:pt idx="2">
                  <c:v>Gestiones de Cobro</c:v>
                </c:pt>
                <c:pt idx="3">
                  <c:v>Práctica abusiva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8.9100000000000068E-2</c:v>
                </c:pt>
                <c:pt idx="1">
                  <c:v>4.5000000000000005E-3</c:v>
                </c:pt>
                <c:pt idx="2">
                  <c:v>4.5000000000000005E-3</c:v>
                </c:pt>
                <c:pt idx="3">
                  <c:v>9.0000000000000028E-3</c:v>
                </c:pt>
                <c:pt idx="4">
                  <c:v>9.0000000000000028E-3</c:v>
                </c:pt>
                <c:pt idx="5">
                  <c:v>8.4600000000000036E-2</c:v>
                </c:pt>
                <c:pt idx="6">
                  <c:v>0.18490000000000004</c:v>
                </c:pt>
                <c:pt idx="7">
                  <c:v>0.61439999999999995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5935128"/>
        <c:axId val="205935520"/>
        <c:axId val="0"/>
      </c:bar3DChart>
      <c:catAx>
        <c:axId val="205935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5935520"/>
        <c:crosses val="autoZero"/>
        <c:auto val="1"/>
        <c:lblAlgn val="ctr"/>
        <c:lblOffset val="100"/>
        <c:noMultiLvlLbl val="0"/>
      </c:catAx>
      <c:valAx>
        <c:axId val="20593552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0593512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Hoja1!$H$481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Hoja1!$G$482:$G$491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Servicios</c:v>
                </c:pt>
                <c:pt idx="4">
                  <c:v>Telecomunicaciones</c:v>
                </c:pt>
                <c:pt idx="5">
                  <c:v>Electrodomésticos</c:v>
                </c:pt>
                <c:pt idx="6">
                  <c:v>Vehículos</c:v>
                </c:pt>
                <c:pt idx="7">
                  <c:v>Servicios Financieros</c:v>
                </c:pt>
                <c:pt idx="8">
                  <c:v>Agua Potable</c:v>
                </c:pt>
                <c:pt idx="9">
                  <c:v>Comercio</c:v>
                </c:pt>
              </c:strCache>
            </c:strRef>
          </c:cat>
          <c:val>
            <c:numRef>
              <c:f>Hoja1!$H$482:$H$491</c:f>
              <c:numCache>
                <c:formatCode>"$"#,##0.00</c:formatCode>
                <c:ptCount val="10"/>
                <c:pt idx="0">
                  <c:v>7198.09</c:v>
                </c:pt>
                <c:pt idx="1">
                  <c:v>6029.84</c:v>
                </c:pt>
                <c:pt idx="2">
                  <c:v>11592.240000000002</c:v>
                </c:pt>
                <c:pt idx="3">
                  <c:v>19553.129999999994</c:v>
                </c:pt>
                <c:pt idx="4">
                  <c:v>21911.66</c:v>
                </c:pt>
                <c:pt idx="5">
                  <c:v>25388.120000000003</c:v>
                </c:pt>
                <c:pt idx="6">
                  <c:v>42637.87</c:v>
                </c:pt>
                <c:pt idx="7">
                  <c:v>48782.360000000008</c:v>
                </c:pt>
                <c:pt idx="8">
                  <c:v>77993.53</c:v>
                </c:pt>
                <c:pt idx="9">
                  <c:v>81125.529999999984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5936304"/>
        <c:axId val="205936696"/>
        <c:axId val="0"/>
      </c:bar3DChart>
      <c:catAx>
        <c:axId val="2059363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05936696"/>
        <c:crosses val="autoZero"/>
        <c:auto val="1"/>
        <c:lblAlgn val="ctr"/>
        <c:lblOffset val="100"/>
        <c:noMultiLvlLbl val="0"/>
      </c:catAx>
      <c:valAx>
        <c:axId val="205936696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205936304"/>
        <c:crosses val="autoZero"/>
        <c:crossBetween val="between"/>
        <c:majorUnit val="25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Hoja1!$A$509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Hoja1!$B$508:$M$508</c:f>
              <c:numCache>
                <c:formatCode>mmm\-yy</c:formatCode>
                <c:ptCount val="12"/>
                <c:pt idx="0">
                  <c:v>41153</c:v>
                </c:pt>
                <c:pt idx="1">
                  <c:v>41183</c:v>
                </c:pt>
                <c:pt idx="2">
                  <c:v>41214</c:v>
                </c:pt>
                <c:pt idx="3">
                  <c:v>41244</c:v>
                </c:pt>
                <c:pt idx="4">
                  <c:v>41275</c:v>
                </c:pt>
                <c:pt idx="5">
                  <c:v>41306</c:v>
                </c:pt>
                <c:pt idx="6">
                  <c:v>41334</c:v>
                </c:pt>
                <c:pt idx="7">
                  <c:v>41365</c:v>
                </c:pt>
                <c:pt idx="8">
                  <c:v>41395</c:v>
                </c:pt>
                <c:pt idx="9">
                  <c:v>41426</c:v>
                </c:pt>
                <c:pt idx="10">
                  <c:v>41456</c:v>
                </c:pt>
                <c:pt idx="11">
                  <c:v>41487</c:v>
                </c:pt>
              </c:numCache>
            </c:numRef>
          </c:cat>
          <c:val>
            <c:numRef>
              <c:f>Hoja1!$B$509:$M$509</c:f>
              <c:numCache>
                <c:formatCode>#,##0</c:formatCode>
                <c:ptCount val="12"/>
                <c:pt idx="0">
                  <c:v>1556</c:v>
                </c:pt>
                <c:pt idx="1">
                  <c:v>1601</c:v>
                </c:pt>
                <c:pt idx="2">
                  <c:v>1335</c:v>
                </c:pt>
                <c:pt idx="3">
                  <c:v>903</c:v>
                </c:pt>
                <c:pt idx="4">
                  <c:v>1407</c:v>
                </c:pt>
                <c:pt idx="5">
                  <c:v>1260</c:v>
                </c:pt>
                <c:pt idx="6">
                  <c:v>1102</c:v>
                </c:pt>
                <c:pt idx="7">
                  <c:v>1462</c:v>
                </c:pt>
                <c:pt idx="8">
                  <c:v>1573</c:v>
                </c:pt>
                <c:pt idx="9">
                  <c:v>1183</c:v>
                </c:pt>
                <c:pt idx="10">
                  <c:v>1490</c:v>
                </c:pt>
                <c:pt idx="11">
                  <c:v>1021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937480"/>
        <c:axId val="205937872"/>
      </c:barChart>
      <c:lineChart>
        <c:grouping val="standard"/>
        <c:varyColors val="0"/>
        <c:ser>
          <c:idx val="1"/>
          <c:order val="1"/>
          <c:tx>
            <c:strRef>
              <c:f>Hoja1!$A$510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Hoja1!$B$508:$L$508</c:f>
              <c:numCache>
                <c:formatCode>mmm\-yy</c:formatCode>
                <c:ptCount val="11"/>
                <c:pt idx="0">
                  <c:v>41153</c:v>
                </c:pt>
                <c:pt idx="1">
                  <c:v>41183</c:v>
                </c:pt>
                <c:pt idx="2">
                  <c:v>41214</c:v>
                </c:pt>
                <c:pt idx="3">
                  <c:v>41244</c:v>
                </c:pt>
                <c:pt idx="4">
                  <c:v>41275</c:v>
                </c:pt>
                <c:pt idx="5">
                  <c:v>41306</c:v>
                </c:pt>
                <c:pt idx="6">
                  <c:v>41334</c:v>
                </c:pt>
                <c:pt idx="7">
                  <c:v>41365</c:v>
                </c:pt>
                <c:pt idx="8">
                  <c:v>41395</c:v>
                </c:pt>
                <c:pt idx="9">
                  <c:v>41426</c:v>
                </c:pt>
                <c:pt idx="10">
                  <c:v>41456</c:v>
                </c:pt>
              </c:numCache>
            </c:numRef>
          </c:cat>
          <c:val>
            <c:numRef>
              <c:f>Hoja1!$B$510:$M$510</c:f>
              <c:numCache>
                <c:formatCode>"$"#,##0.00</c:formatCode>
                <c:ptCount val="12"/>
                <c:pt idx="0">
                  <c:v>244177.65000000005</c:v>
                </c:pt>
                <c:pt idx="1">
                  <c:v>338380.0699999996</c:v>
                </c:pt>
                <c:pt idx="2">
                  <c:v>320261.44</c:v>
                </c:pt>
                <c:pt idx="3">
                  <c:v>183248.51</c:v>
                </c:pt>
                <c:pt idx="4">
                  <c:v>292559.13999999961</c:v>
                </c:pt>
                <c:pt idx="5">
                  <c:v>344880.81000000023</c:v>
                </c:pt>
                <c:pt idx="6">
                  <c:v>267441.11999999982</c:v>
                </c:pt>
                <c:pt idx="7">
                  <c:v>291760.65999999986</c:v>
                </c:pt>
                <c:pt idx="8">
                  <c:v>240158.57999999984</c:v>
                </c:pt>
                <c:pt idx="9">
                  <c:v>219561.78</c:v>
                </c:pt>
                <c:pt idx="10">
                  <c:v>344003.38999999966</c:v>
                </c:pt>
                <c:pt idx="11">
                  <c:v>172643.04999999993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723056"/>
        <c:axId val="204722664"/>
      </c:lineChart>
      <c:dateAx>
        <c:axId val="20593748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05937872"/>
        <c:crosses val="autoZero"/>
        <c:auto val="1"/>
        <c:lblOffset val="100"/>
        <c:baseTimeUnit val="months"/>
      </c:dateAx>
      <c:valAx>
        <c:axId val="20593787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5937480"/>
        <c:crosses val="autoZero"/>
        <c:crossBetween val="between"/>
      </c:valAx>
      <c:valAx>
        <c:axId val="204722664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204723056"/>
        <c:crosses val="max"/>
        <c:crossBetween val="between"/>
      </c:valAx>
      <c:dateAx>
        <c:axId val="20472305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one"/>
        <c:crossAx val="204722664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19/09/2013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Agosto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Agosto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50434855"/>
              </p:ext>
            </p:extLst>
          </p:nvPr>
        </p:nvGraphicFramePr>
        <p:xfrm>
          <a:off x="666750" y="2805906"/>
          <a:ext cx="3619500" cy="196405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Motivo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41.99%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1,835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4,370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5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27831918"/>
              </p:ext>
            </p:extLst>
          </p:nvPr>
        </p:nvGraphicFramePr>
        <p:xfrm>
          <a:off x="4857750" y="2805906"/>
          <a:ext cx="3883914" cy="178689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791714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Motivo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18.49%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947971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43.52%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40.60%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14.87%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42,556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42,485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451493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59.77%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16.94%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5682"/>
              </p:ext>
            </p:extLst>
          </p:nvPr>
        </p:nvGraphicFramePr>
        <p:xfrm>
          <a:off x="471503" y="1600200"/>
          <a:ext cx="8200995" cy="191452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296091"/>
                <a:gridCol w="1448827"/>
                <a:gridCol w="1464331"/>
                <a:gridCol w="650705"/>
                <a:gridCol w="845168"/>
                <a:gridCol w="845168"/>
                <a:gridCol w="650705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Agosto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Agosto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11,016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9,334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-31.6%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-31.2%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Cerrado por razones de oficio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-36.2%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-58.1%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1,164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-30.6%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10,498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-31.5%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ocho meses de 2013, presenta una disminución respecto  al año pasado, con una caída del 12.6%.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Agosto disminuye un 31.5%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a agosto de 2013</a:t>
            </a:r>
            <a:endParaRPr lang="es-SV" sz="2700" i="1" dirty="0">
              <a:effectLst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01220"/>
              </p:ext>
            </p:extLst>
          </p:nvPr>
        </p:nvGraphicFramePr>
        <p:xfrm>
          <a:off x="971599" y="2162175"/>
          <a:ext cx="7200802" cy="25336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806291"/>
                <a:gridCol w="1916014"/>
                <a:gridCol w="2555080"/>
                <a:gridCol w="192341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Mes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ene-13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1,407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$292,559.14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feb-13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1,260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$344,880.81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mar-13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$267,441.12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abr-13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1,462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867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$291,760.66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may-13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1,573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949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$240,158.58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jun-13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1,183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$219,561.78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jul-13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1,490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$344,003.39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ago-13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606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$172,643.05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10,498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6,536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$2,173,008.53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Agosto de 2013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7624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172,643.05 a favor de los consumidores.</a:t>
            </a:r>
            <a:endParaRPr lang="es-SV" sz="3200" dirty="0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18897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216314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Agosto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Agosto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30,504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-26.7%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-20.2%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-30.7%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-21.7%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42,556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42,485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Agosto 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4,370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3,141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disminuyó un 25.6%, esto se debió al periodo de las vacaciones </a:t>
            </a:r>
            <a:r>
              <a:rPr lang="es-ES" sz="3200" dirty="0" err="1" smtClean="0"/>
              <a:t>agostinas</a:t>
            </a:r>
            <a:r>
              <a:rPr lang="es-ES" sz="3200" dirty="0" smtClean="0"/>
              <a:t>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ocho meses de 2013 con 2012, la cantidad disminuye un 0.2%.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Primeros ocho meses 2012-2013</a:t>
            </a:r>
            <a:endParaRPr lang="es-SV" i="1" dirty="0">
              <a:effectLst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2941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47062228"/>
              </p:ext>
            </p:extLst>
          </p:nvPr>
        </p:nvGraphicFramePr>
        <p:xfrm>
          <a:off x="500034" y="1874537"/>
          <a:ext cx="3855942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1093745"/>
                <a:gridCol w="559971"/>
                <a:gridCol w="612366"/>
                <a:gridCol w="690959"/>
                <a:gridCol w="514126"/>
                <a:gridCol w="384775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</a:t>
                      </a:r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1,604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1,381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4,370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309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Call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1,604</a:t>
            </a:r>
            <a:r>
              <a:rPr lang="es-ES" dirty="0" smtClean="0"/>
              <a:t> y 1,381, </a:t>
            </a:r>
            <a:r>
              <a:rPr lang="es-ES" dirty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/>
              <a:t>Respecto al mes anterior, las atenciones </a:t>
            </a:r>
            <a:r>
              <a:rPr lang="es-ES" dirty="0" smtClean="0"/>
              <a:t>disminuyeron un 25.6%.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/>
              <a:t>Todas las oficinas mostraron </a:t>
            </a:r>
            <a:r>
              <a:rPr lang="es-ES" dirty="0" smtClean="0"/>
              <a:t>disminuciones en </a:t>
            </a:r>
            <a:r>
              <a:rPr lang="es-ES" dirty="0"/>
              <a:t>la cantidad de atenciones.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julio-Agosto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Agosto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2540526"/>
              </p:ext>
            </p:extLst>
          </p:nvPr>
        </p:nvGraphicFramePr>
        <p:xfrm>
          <a:off x="571472" y="4500570"/>
          <a:ext cx="3813175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1060450"/>
                <a:gridCol w="542925"/>
                <a:gridCol w="593725"/>
                <a:gridCol w="669925"/>
                <a:gridCol w="498475"/>
                <a:gridCol w="447675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</a:t>
                      </a:r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-27.2%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-36.1%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-27.3%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-39.4%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-25.1%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-30.7%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Agosto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 smtClean="0"/>
              <a:t>Servicios Financieros tiene el 21.92% de las atenciones, seguido por los sectores de </a:t>
            </a:r>
            <a:r>
              <a:rPr lang="es-ES" dirty="0"/>
              <a:t>Agua Potable, con </a:t>
            </a:r>
            <a:r>
              <a:rPr lang="es-ES" dirty="0" smtClean="0"/>
              <a:t>17.85%; </a:t>
            </a:r>
            <a:r>
              <a:rPr lang="es-ES" dirty="0"/>
              <a:t>y, Telecomunicaciones con </a:t>
            </a:r>
            <a:r>
              <a:rPr lang="es-ES" dirty="0" smtClean="0"/>
              <a:t>17.41%.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 smtClean="0"/>
              <a:t>Las denuncias en el sector Agua </a:t>
            </a:r>
            <a:r>
              <a:rPr lang="es-ES" dirty="0"/>
              <a:t>potable </a:t>
            </a:r>
            <a:r>
              <a:rPr lang="es-ES" dirty="0" smtClean="0"/>
              <a:t>aumentaron del 48.24 </a:t>
            </a:r>
            <a:r>
              <a:rPr lang="es-ES" dirty="0"/>
              <a:t>% en </a:t>
            </a:r>
            <a:r>
              <a:rPr lang="es-ES" dirty="0" smtClean="0"/>
              <a:t>julio al 53.78% en agosto. Telecomunicaciones tuvo el 12.18%,  </a:t>
            </a:r>
            <a:r>
              <a:rPr lang="es-ES" dirty="0"/>
              <a:t>y servicios financieros un </a:t>
            </a:r>
            <a:r>
              <a:rPr lang="es-ES" dirty="0" smtClean="0"/>
              <a:t>9.81%.</a:t>
            </a:r>
            <a:endParaRPr lang="es-SV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32748984"/>
              </p:ext>
            </p:extLst>
          </p:nvPr>
        </p:nvGraphicFramePr>
        <p:xfrm>
          <a:off x="457200" y="1207293"/>
          <a:ext cx="4038600" cy="3733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4360186"/>
              </p:ext>
            </p:extLst>
          </p:nvPr>
        </p:nvGraphicFramePr>
        <p:xfrm>
          <a:off x="4648200" y="1207293"/>
          <a:ext cx="4038600" cy="3733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agosto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1278289"/>
              </p:ext>
            </p:extLst>
          </p:nvPr>
        </p:nvGraphicFramePr>
        <p:xfrm>
          <a:off x="666750" y="2582069"/>
          <a:ext cx="3619500" cy="257512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21371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21.92%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958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780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761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388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346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Otros sectores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4,370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9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1523612"/>
              </p:ext>
            </p:extLst>
          </p:nvPr>
        </p:nvGraphicFramePr>
        <p:xfrm>
          <a:off x="4857750" y="2582069"/>
          <a:ext cx="3619500" cy="257512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21371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477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Otros sectores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105044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19.14%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10,380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18.73%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15.91%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42,556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42,485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975937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Enero-Agosto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54.24%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11.69%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agosto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41.99%. La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y el incumplimiento de contrato u oferta le siguen en relevancia, con 17.19% y 8.19%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61.44%,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18.49%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8.46%.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48126137"/>
              </p:ext>
            </p:extLst>
          </p:nvPr>
        </p:nvGraphicFramePr>
        <p:xfrm>
          <a:off x="457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51330627"/>
              </p:ext>
            </p:extLst>
          </p:nvPr>
        </p:nvGraphicFramePr>
        <p:xfrm>
          <a:off x="4648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2779</TotalTime>
  <Words>1601</Words>
  <Application>Microsoft Office PowerPoint</Application>
  <PresentationFormat>Presentación en pantalla (4:3)</PresentationFormat>
  <Paragraphs>764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Primeros ocho meses 2012-2013</vt:lpstr>
      <vt:lpstr>Oficinas de atención</vt:lpstr>
      <vt:lpstr>Casos por sector para Agosto de 2013</vt:lpstr>
      <vt:lpstr>Casos por sector para agosto de 2013</vt:lpstr>
      <vt:lpstr>Casos por sector</vt:lpstr>
      <vt:lpstr>Denuncias por sector</vt:lpstr>
      <vt:lpstr>Motivos para agosto de 2013</vt:lpstr>
      <vt:lpstr>Casos por motivo para Agosto de 2013</vt:lpstr>
      <vt:lpstr>Atenciones por motivo</vt:lpstr>
      <vt:lpstr>Denuncias por motivo</vt:lpstr>
      <vt:lpstr>Casos cerrados</vt:lpstr>
      <vt:lpstr>Reclamos cerrados y montos recuperados  de enero a agosto de 2013</vt:lpstr>
      <vt:lpstr>Montos recuperados por sector para Agosto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150</cp:revision>
  <dcterms:created xsi:type="dcterms:W3CDTF">2011-12-21T16:07:31Z</dcterms:created>
  <dcterms:modified xsi:type="dcterms:W3CDTF">2013-09-19T22:01:32Z</dcterms:modified>
</cp:coreProperties>
</file>