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5" r:id="rId4"/>
    <p:sldId id="259" r:id="rId5"/>
    <p:sldId id="260" r:id="rId6"/>
    <p:sldId id="266" r:id="rId7"/>
    <p:sldId id="268" r:id="rId8"/>
    <p:sldId id="269" r:id="rId9"/>
    <p:sldId id="263" r:id="rId10"/>
    <p:sldId id="267" r:id="rId11"/>
    <p:sldId id="270" r:id="rId12"/>
    <p:sldId id="271" r:id="rId13"/>
    <p:sldId id="262" r:id="rId14"/>
    <p:sldId id="264" r:id="rId15"/>
    <p:sldId id="257" r:id="rId16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2DE63D5-997A-4646-A377-4702673A728D}" styleName="Estilo claro 2 - Acento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05\Documents\Informes%20mensuales\herramienta%20mensual%202013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05\Documents\Informes%20mensuales\herramienta%20mensual%202013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05\Documents\Informes%20mensuales\herramienta%20mensual%202013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05\Documents\Informes%20mensuales\herramienta%20mensual%202013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05\Documents\Informes%20mensuales\herramienta%20mensual%202013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05\Documents\Informes%20mensuales\herramienta%20mensual%202013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05\Documents\Informes%20mensuales\herramienta%20mensual%202013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Hoja1!$A$31</c:f>
              <c:strCache>
                <c:ptCount val="1"/>
                <c:pt idx="0">
                  <c:v>Asesorías 2012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  <a:ln w="38100">
              <a:noFill/>
              <a:prstDash val="sysDash"/>
            </a:ln>
          </c:spPr>
          <c:invertIfNegative val="0"/>
          <c:dLbls>
            <c:spPr>
              <a:solidFill>
                <a:schemeClr val="accent3">
                  <a:lumMod val="50000"/>
                </a:schemeClr>
              </a:solidFill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s-S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Hoja1!$B$30:$H$30</c:f>
              <c:strCache>
                <c:ptCount val="7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</c:strCache>
            </c:strRef>
          </c:cat>
          <c:val>
            <c:numRef>
              <c:f>Hoja1!$B$31:$H$31</c:f>
              <c:numCache>
                <c:formatCode>#,##0</c:formatCode>
                <c:ptCount val="7"/>
                <c:pt idx="0">
                  <c:v>4026</c:v>
                </c:pt>
                <c:pt idx="1">
                  <c:v>3576</c:v>
                </c:pt>
                <c:pt idx="2">
                  <c:v>4410</c:v>
                </c:pt>
                <c:pt idx="3">
                  <c:v>2645</c:v>
                </c:pt>
                <c:pt idx="4">
                  <c:v>3541</c:v>
                </c:pt>
                <c:pt idx="5">
                  <c:v>3442</c:v>
                </c:pt>
                <c:pt idx="6">
                  <c:v>3746</c:v>
                </c:pt>
              </c:numCache>
            </c:numRef>
          </c:val>
        </c:ser>
        <c:ser>
          <c:idx val="1"/>
          <c:order val="1"/>
          <c:tx>
            <c:strRef>
              <c:f>Hoja1!$A$32</c:f>
              <c:strCache>
                <c:ptCount val="1"/>
                <c:pt idx="0">
                  <c:v>Asesorías 2013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 w="38100">
              <a:noFill/>
              <a:prstDash val="sysDash"/>
            </a:ln>
          </c:spPr>
          <c:invertIfNegative val="0"/>
          <c:dLbls>
            <c:spPr>
              <a:solidFill>
                <a:schemeClr val="accent1">
                  <a:lumMod val="50000"/>
                </a:schemeClr>
              </a:solidFill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s-S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Hoja1!$B$30:$H$30</c:f>
              <c:strCache>
                <c:ptCount val="7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</c:strCache>
            </c:strRef>
          </c:cat>
          <c:val>
            <c:numRef>
              <c:f>Hoja1!$B$32:$H$32</c:f>
              <c:numCache>
                <c:formatCode>#,##0</c:formatCode>
                <c:ptCount val="7"/>
                <c:pt idx="0">
                  <c:v>4309</c:v>
                </c:pt>
                <c:pt idx="1">
                  <c:v>3734</c:v>
                </c:pt>
                <c:pt idx="2">
                  <c:v>2967</c:v>
                </c:pt>
                <c:pt idx="3">
                  <c:v>4353</c:v>
                </c:pt>
                <c:pt idx="4">
                  <c:v>4059</c:v>
                </c:pt>
                <c:pt idx="5">
                  <c:v>3654</c:v>
                </c:pt>
                <c:pt idx="6">
                  <c:v>4287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03027840"/>
        <c:axId val="303028400"/>
      </c:barChart>
      <c:lineChart>
        <c:grouping val="standard"/>
        <c:varyColors val="0"/>
        <c:ser>
          <c:idx val="2"/>
          <c:order val="2"/>
          <c:tx>
            <c:strRef>
              <c:f>Hoja1!$A$33</c:f>
              <c:strCache>
                <c:ptCount val="1"/>
                <c:pt idx="0">
                  <c:v>Atenciones 2012</c:v>
                </c:pt>
              </c:strCache>
            </c:strRef>
          </c:tx>
          <c:spPr>
            <a:ln w="57150"/>
          </c:spPr>
          <c:marker>
            <c:symbol val="none"/>
          </c:marker>
          <c:dLbls>
            <c:spPr>
              <a:solidFill>
                <a:schemeClr val="accent3">
                  <a:lumMod val="50000"/>
                </a:schemeClr>
              </a:solidFill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s-SV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Hoja1!$B$30:$H$30</c:f>
              <c:strCache>
                <c:ptCount val="7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</c:strCache>
            </c:strRef>
          </c:cat>
          <c:val>
            <c:numRef>
              <c:f>Hoja1!$B$33:$H$33</c:f>
              <c:numCache>
                <c:formatCode>#,##0</c:formatCode>
                <c:ptCount val="7"/>
                <c:pt idx="0">
                  <c:v>5976</c:v>
                </c:pt>
                <c:pt idx="1">
                  <c:v>5443</c:v>
                </c:pt>
                <c:pt idx="2">
                  <c:v>6240</c:v>
                </c:pt>
                <c:pt idx="3">
                  <c:v>4081</c:v>
                </c:pt>
                <c:pt idx="4">
                  <c:v>5264</c:v>
                </c:pt>
                <c:pt idx="5">
                  <c:v>4980</c:v>
                </c:pt>
                <c:pt idx="6">
                  <c:v>5394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Hoja1!$A$34</c:f>
              <c:strCache>
                <c:ptCount val="1"/>
                <c:pt idx="0">
                  <c:v>Atenciones 2013</c:v>
                </c:pt>
              </c:strCache>
            </c:strRef>
          </c:tx>
          <c:spPr>
            <a:ln w="57150">
              <a:solidFill>
                <a:schemeClr val="accent1"/>
              </a:solidFill>
            </a:ln>
          </c:spPr>
          <c:marker>
            <c:symbol val="none"/>
          </c:marker>
          <c:dLbls>
            <c:spPr>
              <a:solidFill>
                <a:schemeClr val="accent1">
                  <a:lumMod val="50000"/>
                </a:schemeClr>
              </a:solidFill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s-SV"/>
              </a:p>
            </c:txPr>
            <c:dLblPos val="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Hoja1!$B$30:$H$30</c:f>
              <c:strCache>
                <c:ptCount val="7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</c:strCache>
            </c:strRef>
          </c:cat>
          <c:val>
            <c:numRef>
              <c:f>Hoja1!$B$34:$H$34</c:f>
              <c:numCache>
                <c:formatCode>#,##0</c:formatCode>
                <c:ptCount val="7"/>
                <c:pt idx="0">
                  <c:v>5978</c:v>
                </c:pt>
                <c:pt idx="1">
                  <c:v>5172</c:v>
                </c:pt>
                <c:pt idx="2">
                  <c:v>4161</c:v>
                </c:pt>
                <c:pt idx="3">
                  <c:v>5923</c:v>
                </c:pt>
                <c:pt idx="4">
                  <c:v>5846</c:v>
                </c:pt>
                <c:pt idx="5">
                  <c:v>5164</c:v>
                </c:pt>
                <c:pt idx="6">
                  <c:v>5869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03027840"/>
        <c:axId val="303028400"/>
      </c:lineChart>
      <c:catAx>
        <c:axId val="30302784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303028400"/>
        <c:crosses val="autoZero"/>
        <c:auto val="1"/>
        <c:lblAlgn val="ctr"/>
        <c:lblOffset val="100"/>
        <c:noMultiLvlLbl val="0"/>
      </c:catAx>
      <c:valAx>
        <c:axId val="303028400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303027840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400"/>
      </a:pPr>
      <a:endParaRPr lang="es-SV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Hoja1!$H$92</c:f>
              <c:strCache>
                <c:ptCount val="1"/>
                <c:pt idx="0">
                  <c:v>Atenciones por sector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Hoja1!$G$93:$G$103</c:f>
              <c:strCache>
                <c:ptCount val="11"/>
                <c:pt idx="0">
                  <c:v>Otros sectores</c:v>
                </c:pt>
                <c:pt idx="1">
                  <c:v>Inmuebles</c:v>
                </c:pt>
                <c:pt idx="2">
                  <c:v>Vehículos</c:v>
                </c:pt>
                <c:pt idx="3">
                  <c:v>Muebles</c:v>
                </c:pt>
                <c:pt idx="4">
                  <c:v>Servicios</c:v>
                </c:pt>
                <c:pt idx="5">
                  <c:v>Comercio</c:v>
                </c:pt>
                <c:pt idx="6">
                  <c:v>Energía Eléctrica</c:v>
                </c:pt>
                <c:pt idx="7">
                  <c:v>Electrodomésticos</c:v>
                </c:pt>
                <c:pt idx="8">
                  <c:v>Telecomunicaciones</c:v>
                </c:pt>
                <c:pt idx="9">
                  <c:v>Agua Potable</c:v>
                </c:pt>
                <c:pt idx="10">
                  <c:v>Servicios Financieros</c:v>
                </c:pt>
              </c:strCache>
            </c:strRef>
          </c:cat>
          <c:val>
            <c:numRef>
              <c:f>Hoja1!$H$93:$H$103</c:f>
              <c:numCache>
                <c:formatCode>0.00%</c:formatCode>
                <c:ptCount val="11"/>
                <c:pt idx="0">
                  <c:v>0.12670000000000003</c:v>
                </c:pt>
                <c:pt idx="1">
                  <c:v>1.4E-2</c:v>
                </c:pt>
                <c:pt idx="2">
                  <c:v>1.4500000000000001E-2</c:v>
                </c:pt>
                <c:pt idx="3">
                  <c:v>2.2700000000000001E-2</c:v>
                </c:pt>
                <c:pt idx="4">
                  <c:v>4.7399999999999998E-2</c:v>
                </c:pt>
                <c:pt idx="5">
                  <c:v>4.9799999999999997E-2</c:v>
                </c:pt>
                <c:pt idx="6">
                  <c:v>6.9500000000000006E-2</c:v>
                </c:pt>
                <c:pt idx="7">
                  <c:v>8.5400000000000004E-2</c:v>
                </c:pt>
                <c:pt idx="8">
                  <c:v>0.1515</c:v>
                </c:pt>
                <c:pt idx="9">
                  <c:v>0.16220000000000001</c:v>
                </c:pt>
                <c:pt idx="10">
                  <c:v>0.25629999999999997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03216192"/>
        <c:axId val="303216752"/>
        <c:axId val="0"/>
      </c:bar3DChart>
      <c:catAx>
        <c:axId val="303216192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crossAx val="303216752"/>
        <c:crosses val="autoZero"/>
        <c:auto val="1"/>
        <c:lblAlgn val="ctr"/>
        <c:lblOffset val="100"/>
        <c:noMultiLvlLbl val="0"/>
      </c:catAx>
      <c:valAx>
        <c:axId val="303216752"/>
        <c:scaling>
          <c:orientation val="minMax"/>
        </c:scaling>
        <c:delete val="0"/>
        <c:axPos val="b"/>
        <c:majorGridlines/>
        <c:numFmt formatCode="0.00%" sourceLinked="1"/>
        <c:majorTickMark val="out"/>
        <c:minorTickMark val="none"/>
        <c:tickLblPos val="nextTo"/>
        <c:crossAx val="303216192"/>
        <c:crosses val="autoZero"/>
        <c:crossBetween val="between"/>
        <c:majorUnit val="0.1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Hoja1!$H$115</c:f>
              <c:strCache>
                <c:ptCount val="1"/>
                <c:pt idx="0">
                  <c:v>Denuncias por sector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Hoja1!$G$116:$G$126</c:f>
              <c:strCache>
                <c:ptCount val="11"/>
                <c:pt idx="0">
                  <c:v>Otros sectores</c:v>
                </c:pt>
                <c:pt idx="1">
                  <c:v>Inmuebles</c:v>
                </c:pt>
                <c:pt idx="2">
                  <c:v>Turismo</c:v>
                </c:pt>
                <c:pt idx="3">
                  <c:v>Muebles</c:v>
                </c:pt>
                <c:pt idx="4">
                  <c:v>Vehículos</c:v>
                </c:pt>
                <c:pt idx="5">
                  <c:v>Servicios</c:v>
                </c:pt>
                <c:pt idx="6">
                  <c:v>Comercio</c:v>
                </c:pt>
                <c:pt idx="7">
                  <c:v>Electrodomésticos</c:v>
                </c:pt>
                <c:pt idx="8">
                  <c:v>Telecomunicaciones</c:v>
                </c:pt>
                <c:pt idx="9">
                  <c:v>Servicios Financieros</c:v>
                </c:pt>
                <c:pt idx="10">
                  <c:v>Agua Potable</c:v>
                </c:pt>
              </c:strCache>
            </c:strRef>
          </c:cat>
          <c:val>
            <c:numRef>
              <c:f>Hoja1!$H$116:$H$126</c:f>
              <c:numCache>
                <c:formatCode>0.00%</c:formatCode>
                <c:ptCount val="11"/>
                <c:pt idx="0">
                  <c:v>1.7200000000000104E-2</c:v>
                </c:pt>
                <c:pt idx="1">
                  <c:v>8.0999999999999996E-3</c:v>
                </c:pt>
                <c:pt idx="2">
                  <c:v>1.17E-2</c:v>
                </c:pt>
                <c:pt idx="3">
                  <c:v>1.35E-2</c:v>
                </c:pt>
                <c:pt idx="4">
                  <c:v>1.9800000000000002E-2</c:v>
                </c:pt>
                <c:pt idx="5">
                  <c:v>2.2499999999999999E-2</c:v>
                </c:pt>
                <c:pt idx="6">
                  <c:v>5.5800000000000002E-2</c:v>
                </c:pt>
                <c:pt idx="7">
                  <c:v>0.1116</c:v>
                </c:pt>
                <c:pt idx="8">
                  <c:v>0.12239999999999999</c:v>
                </c:pt>
                <c:pt idx="9">
                  <c:v>0.13500000000000001</c:v>
                </c:pt>
                <c:pt idx="10">
                  <c:v>0.4824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03264688"/>
        <c:axId val="303265248"/>
        <c:axId val="0"/>
      </c:bar3DChart>
      <c:catAx>
        <c:axId val="303264688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crossAx val="303265248"/>
        <c:crosses val="autoZero"/>
        <c:auto val="1"/>
        <c:lblAlgn val="ctr"/>
        <c:lblOffset val="100"/>
        <c:noMultiLvlLbl val="0"/>
      </c:catAx>
      <c:valAx>
        <c:axId val="303265248"/>
        <c:scaling>
          <c:orientation val="minMax"/>
        </c:scaling>
        <c:delete val="0"/>
        <c:axPos val="b"/>
        <c:majorGridlines/>
        <c:numFmt formatCode="0.00%" sourceLinked="1"/>
        <c:majorTickMark val="out"/>
        <c:minorTickMark val="none"/>
        <c:tickLblPos val="nextTo"/>
        <c:crossAx val="303264688"/>
        <c:crosses val="autoZero"/>
        <c:crossBetween val="between"/>
        <c:majorUnit val="0.15000000000000024"/>
      </c:valAx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Hoja1!$H$285</c:f>
              <c:strCache>
                <c:ptCount val="1"/>
                <c:pt idx="0">
                  <c:v>Motivos de las Atenciones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Hoja1!$G$286:$G$294</c:f>
              <c:strCache>
                <c:ptCount val="9"/>
                <c:pt idx="0">
                  <c:v>Varios</c:v>
                </c:pt>
                <c:pt idx="1">
                  <c:v>Información crediticia</c:v>
                </c:pt>
                <c:pt idx="2">
                  <c:v>Práctica abusiva</c:v>
                </c:pt>
                <c:pt idx="3">
                  <c:v>Desistimiento de compra</c:v>
                </c:pt>
                <c:pt idx="4">
                  <c:v>Gestiones de Cobro</c:v>
                </c:pt>
                <c:pt idx="5">
                  <c:v>Plan de Pagos</c:v>
                </c:pt>
                <c:pt idx="6">
                  <c:v>Incumplimiento de contrato u oferta</c:v>
                </c:pt>
                <c:pt idx="7">
                  <c:v>Mala calidad del producto o servicio</c:v>
                </c:pt>
                <c:pt idx="8">
                  <c:v>Cobros, Cargos y Comisiones Indebidas</c:v>
                </c:pt>
              </c:strCache>
            </c:strRef>
          </c:cat>
          <c:val>
            <c:numRef>
              <c:f>Hoja1!$H$286:$H$294</c:f>
              <c:numCache>
                <c:formatCode>0.00%</c:formatCode>
                <c:ptCount val="9"/>
                <c:pt idx="0">
                  <c:v>0.20169999999999999</c:v>
                </c:pt>
                <c:pt idx="1">
                  <c:v>1.24E-2</c:v>
                </c:pt>
                <c:pt idx="2">
                  <c:v>1.4500000000000001E-2</c:v>
                </c:pt>
                <c:pt idx="3">
                  <c:v>2.6800000000000001E-2</c:v>
                </c:pt>
                <c:pt idx="4">
                  <c:v>3.1699999999999999E-2</c:v>
                </c:pt>
                <c:pt idx="5">
                  <c:v>7.1599999999999997E-2</c:v>
                </c:pt>
                <c:pt idx="6">
                  <c:v>7.9399999999999998E-2</c:v>
                </c:pt>
                <c:pt idx="7">
                  <c:v>0.14960000000000001</c:v>
                </c:pt>
                <c:pt idx="8">
                  <c:v>0.4123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02691408"/>
        <c:axId val="302691968"/>
        <c:axId val="0"/>
      </c:bar3DChart>
      <c:catAx>
        <c:axId val="30269140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302691968"/>
        <c:crosses val="autoZero"/>
        <c:auto val="1"/>
        <c:lblAlgn val="ctr"/>
        <c:lblOffset val="100"/>
        <c:noMultiLvlLbl val="0"/>
      </c:catAx>
      <c:valAx>
        <c:axId val="302691968"/>
        <c:scaling>
          <c:orientation val="minMax"/>
        </c:scaling>
        <c:delete val="0"/>
        <c:axPos val="b"/>
        <c:majorGridlines/>
        <c:numFmt formatCode="0.00%" sourceLinked="1"/>
        <c:majorTickMark val="out"/>
        <c:minorTickMark val="none"/>
        <c:tickLblPos val="nextTo"/>
        <c:crossAx val="302691408"/>
        <c:crosses val="autoZero"/>
        <c:crossBetween val="between"/>
        <c:majorUnit val="0.2"/>
      </c:valAx>
    </c:plotArea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Hoja1!$H$310</c:f>
              <c:strCache>
                <c:ptCount val="1"/>
                <c:pt idx="0">
                  <c:v>Motivos de las Denuncias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Hoja1!$G$311:$G$318</c:f>
              <c:strCache>
                <c:ptCount val="8"/>
                <c:pt idx="0">
                  <c:v>Varios</c:v>
                </c:pt>
                <c:pt idx="1">
                  <c:v>Documentos de Obligación y Cancelaciones</c:v>
                </c:pt>
                <c:pt idx="2">
                  <c:v>Práctica abusiva</c:v>
                </c:pt>
                <c:pt idx="3">
                  <c:v>Gestiones de Cobro</c:v>
                </c:pt>
                <c:pt idx="4">
                  <c:v>Desistimiento de compra</c:v>
                </c:pt>
                <c:pt idx="5">
                  <c:v>Incumplimiento de contrato u oferta</c:v>
                </c:pt>
                <c:pt idx="6">
                  <c:v>Mala calidad del producto o servicio</c:v>
                </c:pt>
                <c:pt idx="7">
                  <c:v>Cobros, Cargos y Comisiones Indebidas</c:v>
                </c:pt>
              </c:strCache>
            </c:strRef>
          </c:cat>
          <c:val>
            <c:numRef>
              <c:f>Hoja1!$H$311:$H$318</c:f>
              <c:numCache>
                <c:formatCode>0.00%</c:formatCode>
                <c:ptCount val="8"/>
                <c:pt idx="0">
                  <c:v>0.10529999999999995</c:v>
                </c:pt>
                <c:pt idx="1">
                  <c:v>9.9000000000000008E-3</c:v>
                </c:pt>
                <c:pt idx="2">
                  <c:v>1.17E-2</c:v>
                </c:pt>
                <c:pt idx="3">
                  <c:v>1.26E-2</c:v>
                </c:pt>
                <c:pt idx="4">
                  <c:v>1.44E-2</c:v>
                </c:pt>
                <c:pt idx="5">
                  <c:v>8.9099999999999999E-2</c:v>
                </c:pt>
                <c:pt idx="6">
                  <c:v>0.1845</c:v>
                </c:pt>
                <c:pt idx="7">
                  <c:v>0.57250000000000001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02694208"/>
        <c:axId val="302694768"/>
        <c:axId val="0"/>
      </c:bar3DChart>
      <c:catAx>
        <c:axId val="30269420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302694768"/>
        <c:crosses val="autoZero"/>
        <c:auto val="1"/>
        <c:lblAlgn val="ctr"/>
        <c:lblOffset val="100"/>
        <c:noMultiLvlLbl val="0"/>
      </c:catAx>
      <c:valAx>
        <c:axId val="302694768"/>
        <c:scaling>
          <c:orientation val="minMax"/>
        </c:scaling>
        <c:delete val="0"/>
        <c:axPos val="b"/>
        <c:majorGridlines/>
        <c:numFmt formatCode="0.00%" sourceLinked="1"/>
        <c:majorTickMark val="out"/>
        <c:minorTickMark val="none"/>
        <c:tickLblPos val="nextTo"/>
        <c:crossAx val="302694208"/>
        <c:crosses val="autoZero"/>
        <c:crossBetween val="between"/>
        <c:majorUnit val="0.2"/>
      </c:valAx>
    </c:plotArea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Hoja1!$H$482</c:f>
              <c:strCache>
                <c:ptCount val="1"/>
                <c:pt idx="0">
                  <c:v>Montos Recuperados por Sector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Hoja1!$G$483:$G$492</c:f>
              <c:strCache>
                <c:ptCount val="10"/>
                <c:pt idx="0">
                  <c:v>Otros Sectores</c:v>
                </c:pt>
                <c:pt idx="1">
                  <c:v>Muebles</c:v>
                </c:pt>
                <c:pt idx="2">
                  <c:v>Turismo</c:v>
                </c:pt>
                <c:pt idx="3">
                  <c:v>Servicios</c:v>
                </c:pt>
                <c:pt idx="4">
                  <c:v>Telecomunicaciones</c:v>
                </c:pt>
                <c:pt idx="5">
                  <c:v>Electrodomésticos</c:v>
                </c:pt>
                <c:pt idx="6">
                  <c:v>Vehículos</c:v>
                </c:pt>
                <c:pt idx="7">
                  <c:v>Servicios Financieros</c:v>
                </c:pt>
                <c:pt idx="8">
                  <c:v>Agua Potable</c:v>
                </c:pt>
                <c:pt idx="9">
                  <c:v>Comercio</c:v>
                </c:pt>
              </c:strCache>
            </c:strRef>
          </c:cat>
          <c:val>
            <c:numRef>
              <c:f>Hoja1!$H$483:$H$492</c:f>
              <c:numCache>
                <c:formatCode>"$"#,##0.00</c:formatCode>
                <c:ptCount val="10"/>
                <c:pt idx="0">
                  <c:v>7198.09</c:v>
                </c:pt>
                <c:pt idx="1">
                  <c:v>6029.84</c:v>
                </c:pt>
                <c:pt idx="2">
                  <c:v>11592.24</c:v>
                </c:pt>
                <c:pt idx="3">
                  <c:v>19553.129999999997</c:v>
                </c:pt>
                <c:pt idx="4">
                  <c:v>21911.66</c:v>
                </c:pt>
                <c:pt idx="5">
                  <c:v>25388.120000000003</c:v>
                </c:pt>
                <c:pt idx="6">
                  <c:v>42637.869999999995</c:v>
                </c:pt>
                <c:pt idx="7">
                  <c:v>48782.360000000008</c:v>
                </c:pt>
                <c:pt idx="8">
                  <c:v>77993.53</c:v>
                </c:pt>
                <c:pt idx="9">
                  <c:v>81125.529999999984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02701280"/>
        <c:axId val="302701840"/>
        <c:axId val="0"/>
      </c:bar3DChart>
      <c:catAx>
        <c:axId val="302701280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crossAx val="302701840"/>
        <c:crosses val="autoZero"/>
        <c:auto val="1"/>
        <c:lblAlgn val="ctr"/>
        <c:lblOffset val="100"/>
        <c:noMultiLvlLbl val="0"/>
      </c:catAx>
      <c:valAx>
        <c:axId val="302701840"/>
        <c:scaling>
          <c:orientation val="minMax"/>
        </c:scaling>
        <c:delete val="0"/>
        <c:axPos val="b"/>
        <c:majorGridlines/>
        <c:numFmt formatCode="&quot;$&quot;#,##0.00" sourceLinked="1"/>
        <c:majorTickMark val="out"/>
        <c:minorTickMark val="none"/>
        <c:tickLblPos val="nextTo"/>
        <c:crossAx val="302701280"/>
        <c:crosses val="autoZero"/>
        <c:crossBetween val="between"/>
        <c:majorUnit val="25000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s-SV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Hoja1!$A$510</c:f>
              <c:strCache>
                <c:ptCount val="1"/>
                <c:pt idx="0">
                  <c:v>Casos Cerrados</c:v>
                </c:pt>
              </c:strCache>
            </c:strRef>
          </c:tx>
          <c:invertIfNegative val="0"/>
          <c:cat>
            <c:numRef>
              <c:f>Hoja1!$B$509:$M$509</c:f>
              <c:numCache>
                <c:formatCode>mmm\-yy</c:formatCode>
                <c:ptCount val="12"/>
                <c:pt idx="0">
                  <c:v>41122</c:v>
                </c:pt>
                <c:pt idx="1">
                  <c:v>41153</c:v>
                </c:pt>
                <c:pt idx="2">
                  <c:v>41183</c:v>
                </c:pt>
                <c:pt idx="3">
                  <c:v>41214</c:v>
                </c:pt>
                <c:pt idx="4">
                  <c:v>41244</c:v>
                </c:pt>
                <c:pt idx="5">
                  <c:v>41275</c:v>
                </c:pt>
                <c:pt idx="6">
                  <c:v>41306</c:v>
                </c:pt>
                <c:pt idx="7">
                  <c:v>41334</c:v>
                </c:pt>
                <c:pt idx="8">
                  <c:v>41365</c:v>
                </c:pt>
                <c:pt idx="9">
                  <c:v>41395</c:v>
                </c:pt>
                <c:pt idx="10">
                  <c:v>41426</c:v>
                </c:pt>
                <c:pt idx="11">
                  <c:v>41456</c:v>
                </c:pt>
              </c:numCache>
            </c:numRef>
          </c:cat>
          <c:val>
            <c:numRef>
              <c:f>Hoja1!$B$510:$M$510</c:f>
              <c:numCache>
                <c:formatCode>#,##0.0</c:formatCode>
                <c:ptCount val="12"/>
                <c:pt idx="0">
                  <c:v>1298</c:v>
                </c:pt>
                <c:pt idx="1">
                  <c:v>1556</c:v>
                </c:pt>
                <c:pt idx="2">
                  <c:v>1601</c:v>
                </c:pt>
                <c:pt idx="3">
                  <c:v>1335</c:v>
                </c:pt>
                <c:pt idx="4">
                  <c:v>903</c:v>
                </c:pt>
                <c:pt idx="5">
                  <c:v>1407</c:v>
                </c:pt>
                <c:pt idx="6">
                  <c:v>1260</c:v>
                </c:pt>
                <c:pt idx="7">
                  <c:v>1099</c:v>
                </c:pt>
                <c:pt idx="8">
                  <c:v>1457</c:v>
                </c:pt>
                <c:pt idx="9">
                  <c:v>1569</c:v>
                </c:pt>
                <c:pt idx="10">
                  <c:v>1181</c:v>
                </c:pt>
                <c:pt idx="11">
                  <c:v>1481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03497904"/>
        <c:axId val="303498464"/>
      </c:barChart>
      <c:lineChart>
        <c:grouping val="standard"/>
        <c:varyColors val="0"/>
        <c:ser>
          <c:idx val="1"/>
          <c:order val="1"/>
          <c:tx>
            <c:strRef>
              <c:f>Hoja1!$A$511</c:f>
              <c:strCache>
                <c:ptCount val="1"/>
                <c:pt idx="0">
                  <c:v>Monto recuperado</c:v>
                </c:pt>
              </c:strCache>
            </c:strRef>
          </c:tx>
          <c:spPr>
            <a:ln w="57150">
              <a:solidFill>
                <a:schemeClr val="accent3"/>
              </a:solidFill>
            </a:ln>
          </c:spPr>
          <c:marker>
            <c:symbol val="none"/>
          </c:marker>
          <c:cat>
            <c:numRef>
              <c:f>Hoja1!$B$509:$L$509</c:f>
              <c:numCache>
                <c:formatCode>mmm\-yy</c:formatCode>
                <c:ptCount val="11"/>
                <c:pt idx="0">
                  <c:v>41122</c:v>
                </c:pt>
                <c:pt idx="1">
                  <c:v>41153</c:v>
                </c:pt>
                <c:pt idx="2">
                  <c:v>41183</c:v>
                </c:pt>
                <c:pt idx="3">
                  <c:v>41214</c:v>
                </c:pt>
                <c:pt idx="4">
                  <c:v>41244</c:v>
                </c:pt>
                <c:pt idx="5">
                  <c:v>41275</c:v>
                </c:pt>
                <c:pt idx="6">
                  <c:v>41306</c:v>
                </c:pt>
                <c:pt idx="7">
                  <c:v>41334</c:v>
                </c:pt>
                <c:pt idx="8">
                  <c:v>41365</c:v>
                </c:pt>
                <c:pt idx="9">
                  <c:v>41395</c:v>
                </c:pt>
                <c:pt idx="10">
                  <c:v>41426</c:v>
                </c:pt>
              </c:numCache>
            </c:numRef>
          </c:cat>
          <c:val>
            <c:numRef>
              <c:f>Hoja1!$B$511:$M$511</c:f>
              <c:numCache>
                <c:formatCode>"$"#,##0.00</c:formatCode>
                <c:ptCount val="12"/>
                <c:pt idx="0">
                  <c:v>243665.32999999996</c:v>
                </c:pt>
                <c:pt idx="1">
                  <c:v>244177.65000000002</c:v>
                </c:pt>
                <c:pt idx="2">
                  <c:v>338380.06999999954</c:v>
                </c:pt>
                <c:pt idx="3">
                  <c:v>320261.43999999994</c:v>
                </c:pt>
                <c:pt idx="4">
                  <c:v>183248.51</c:v>
                </c:pt>
                <c:pt idx="5">
                  <c:v>292559.13999999961</c:v>
                </c:pt>
                <c:pt idx="6">
                  <c:v>344880.81000000023</c:v>
                </c:pt>
                <c:pt idx="7">
                  <c:v>268323.51999999984</c:v>
                </c:pt>
                <c:pt idx="8">
                  <c:v>291213.99999999988</c:v>
                </c:pt>
                <c:pt idx="9">
                  <c:v>239756.64999999991</c:v>
                </c:pt>
                <c:pt idx="10">
                  <c:v>219491.28999999998</c:v>
                </c:pt>
                <c:pt idx="11">
                  <c:v>342212.36999999959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03499584"/>
        <c:axId val="303499024"/>
      </c:lineChart>
      <c:dateAx>
        <c:axId val="303497904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crossAx val="303498464"/>
        <c:crosses val="autoZero"/>
        <c:auto val="1"/>
        <c:lblOffset val="100"/>
        <c:baseTimeUnit val="months"/>
      </c:dateAx>
      <c:valAx>
        <c:axId val="303498464"/>
        <c:scaling>
          <c:orientation val="minMax"/>
        </c:scaling>
        <c:delete val="0"/>
        <c:axPos val="l"/>
        <c:majorGridlines/>
        <c:numFmt formatCode="#,##0.0" sourceLinked="1"/>
        <c:majorTickMark val="out"/>
        <c:minorTickMark val="none"/>
        <c:tickLblPos val="nextTo"/>
        <c:crossAx val="303497904"/>
        <c:crosses val="autoZero"/>
        <c:crossBetween val="between"/>
      </c:valAx>
      <c:valAx>
        <c:axId val="303499024"/>
        <c:scaling>
          <c:orientation val="minMax"/>
        </c:scaling>
        <c:delete val="0"/>
        <c:axPos val="r"/>
        <c:numFmt formatCode="&quot;$&quot;#,##0.00" sourceLinked="1"/>
        <c:majorTickMark val="out"/>
        <c:minorTickMark val="none"/>
        <c:tickLblPos val="nextTo"/>
        <c:crossAx val="303499584"/>
        <c:crosses val="max"/>
        <c:crossBetween val="between"/>
      </c:valAx>
      <c:dateAx>
        <c:axId val="303499584"/>
        <c:scaling>
          <c:orientation val="minMax"/>
        </c:scaling>
        <c:delete val="1"/>
        <c:axPos val="b"/>
        <c:numFmt formatCode="mmm\-yy" sourceLinked="1"/>
        <c:majorTickMark val="out"/>
        <c:minorTickMark val="none"/>
        <c:tickLblPos val="nextTo"/>
        <c:crossAx val="303499024"/>
        <c:crosses val="autoZero"/>
        <c:auto val="1"/>
        <c:lblOffset val="100"/>
        <c:baseTimeUnit val="months"/>
      </c:date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400"/>
      </a:pPr>
      <a:endParaRPr lang="es-SV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08/05/2017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08/05/2017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08/05/2017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08/05/2017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08/05/2017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08/05/2017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08/05/2017</a:t>
            </a:fld>
            <a:endParaRPr lang="es-SV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08/05/2017</a:t>
            </a:fld>
            <a:endParaRPr lang="es-SV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08/05/2017</a:t>
            </a:fld>
            <a:endParaRPr lang="es-SV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08/05/2017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08/05/2017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3 Imagen" descr="Logos-DC.png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299200" y="6057900"/>
            <a:ext cx="28448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SV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D33E40-F769-4A17-A03B-D8D35F28238D}" type="datetimeFigureOut">
              <a:rPr lang="es-SV" smtClean="0"/>
              <a:pPr/>
              <a:t>08/05/2017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1">
              <a:lumMod val="75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  <a:solidFill>
            <a:schemeClr val="accent1"/>
          </a:solidFill>
        </p:spPr>
        <p:txBody>
          <a:bodyPr/>
          <a:lstStyle/>
          <a:p>
            <a:r>
              <a:rPr lang="es-ES" dirty="0" smtClean="0">
                <a:solidFill>
                  <a:schemeClr val="bg1"/>
                </a:solidFill>
                <a:effectLst/>
              </a:rPr>
              <a:t>Boletín Estadístico Mensual</a:t>
            </a:r>
            <a:endParaRPr lang="es-SV" dirty="0">
              <a:solidFill>
                <a:schemeClr val="bg1"/>
              </a:solidFill>
              <a:effectLst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Julio 2013</a:t>
            </a:r>
            <a:endParaRPr lang="es-SV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/>
              <a:t>Casos por </a:t>
            </a:r>
            <a:r>
              <a:rPr lang="es-ES" dirty="0" smtClean="0"/>
              <a:t>motivo </a:t>
            </a:r>
            <a:r>
              <a:rPr lang="es-ES" dirty="0"/>
              <a:t>para </a:t>
            </a:r>
            <a:r>
              <a:rPr lang="es-ES" dirty="0" smtClean="0"/>
              <a:t>Julio </a:t>
            </a:r>
            <a:r>
              <a:rPr lang="es-ES" dirty="0"/>
              <a:t>de 2013</a:t>
            </a:r>
            <a:endParaRPr lang="es-SV" dirty="0"/>
          </a:p>
        </p:txBody>
      </p:sp>
      <p:sp>
        <p:nvSpPr>
          <p:cNvPr id="7" name="6 CuadroTexto"/>
          <p:cNvSpPr txBox="1"/>
          <p:nvPr/>
        </p:nvSpPr>
        <p:spPr>
          <a:xfrm>
            <a:off x="408531" y="1772816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/>
              <a:t>Atenciones por motivo</a:t>
            </a:r>
            <a:endParaRPr lang="es-SV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4639072" y="1772816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/>
              <a:t>Denuncias por motivo</a:t>
            </a:r>
            <a:endParaRPr lang="es-SV" b="1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422774935"/>
              </p:ext>
            </p:extLst>
          </p:nvPr>
        </p:nvGraphicFramePr>
        <p:xfrm>
          <a:off x="666750" y="2805906"/>
          <a:ext cx="3619500" cy="2116455"/>
        </p:xfrm>
        <a:graphic>
          <a:graphicData uri="http://schemas.openxmlformats.org/drawingml/2006/table">
            <a:tbl>
              <a:tblPr firstRow="1" firstCol="1" lastRow="1" bandRow="1" bandCol="1">
                <a:tableStyleId>{69012ECD-51FC-41F1-AA8D-1B2483CD663E}</a:tableStyleId>
              </a:tblPr>
              <a:tblGrid>
                <a:gridCol w="2527300"/>
                <a:gridCol w="711200"/>
                <a:gridCol w="381000"/>
              </a:tblGrid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u="none" strike="noStrike" dirty="0">
                          <a:effectLst/>
                        </a:rPr>
                        <a:t>Motivo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u="none" strike="noStrike">
                          <a:effectLst/>
                        </a:rPr>
                        <a:t>Porcentaje</a:t>
                      </a:r>
                      <a:endParaRPr lang="es-SV" sz="12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u="none" strike="noStrike">
                          <a:effectLst/>
                        </a:rPr>
                        <a:t>Total</a:t>
                      </a:r>
                      <a:endParaRPr lang="es-SV" sz="12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Cobros, Cargos y Comisiones Indebidas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41.23%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2,420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Mala calidad del producto o servicio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14.96%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878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Incumplimiento de contrato u oferta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7.94%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466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Plan de Pagos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7.16%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420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Gestiones de Cobro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3.17%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186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Desistimiento de compra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2.68%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157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Práctica abusiva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1.45%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Información crediticia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1.24%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Varios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20.17%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1,184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5,869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6" name="5 Marcador de contenido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032444692"/>
              </p:ext>
            </p:extLst>
          </p:nvPr>
        </p:nvGraphicFramePr>
        <p:xfrm>
          <a:off x="4857750" y="2805906"/>
          <a:ext cx="3883914" cy="1924050"/>
        </p:xfrm>
        <a:graphic>
          <a:graphicData uri="http://schemas.openxmlformats.org/drawingml/2006/table">
            <a:tbl>
              <a:tblPr firstRow="1" firstCol="1" lastRow="1" bandRow="1" bandCol="1">
                <a:tableStyleId>{69012ECD-51FC-41F1-AA8D-1B2483CD663E}</a:tableStyleId>
              </a:tblPr>
              <a:tblGrid>
                <a:gridCol w="2791714"/>
                <a:gridCol w="711200"/>
                <a:gridCol w="381000"/>
              </a:tblGrid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u="none" strike="noStrike" dirty="0">
                          <a:effectLst/>
                        </a:rPr>
                        <a:t>Motivo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u="none" strike="noStrike">
                          <a:effectLst/>
                        </a:rPr>
                        <a:t>Porcentaje</a:t>
                      </a:r>
                      <a:endParaRPr lang="es-SV" sz="12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u="none" strike="noStrike">
                          <a:effectLst/>
                        </a:rPr>
                        <a:t>Total</a:t>
                      </a:r>
                      <a:endParaRPr lang="es-SV" sz="12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Cobros, Cargos y Comisiones Indebidas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57.25%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636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Mala calidad del producto o servicio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18.45%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205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Incumplimiento de contrato u oferta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8.91%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99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Desistimiento de compra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1.44%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Gestiones de Cobro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1.26%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Práctica abusiva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1.17%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Documentos de Obligación y Cancelaciones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0.99%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Varios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10.53%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117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1,111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7894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Atenciones por motivo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7608851"/>
              </p:ext>
            </p:extLst>
          </p:nvPr>
        </p:nvGraphicFramePr>
        <p:xfrm>
          <a:off x="719571" y="2276872"/>
          <a:ext cx="7704858" cy="2693670"/>
        </p:xfrm>
        <a:graphic>
          <a:graphicData uri="http://schemas.openxmlformats.org/drawingml/2006/table">
            <a:tbl>
              <a:tblPr firstRow="1" firstCol="1" lastRow="1" bandRow="1" bandCol="1">
                <a:tableStyleId>{69012ECD-51FC-41F1-AA8D-1B2483CD663E}</a:tableStyleId>
              </a:tblPr>
              <a:tblGrid>
                <a:gridCol w="2958886"/>
                <a:gridCol w="1186493"/>
                <a:gridCol w="1186493"/>
                <a:gridCol w="1186493"/>
                <a:gridCol w="1186493"/>
              </a:tblGrid>
              <a:tr h="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SV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Sector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Total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Porcentaje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Enero-Julio </a:t>
                      </a:r>
                      <a:r>
                        <a:rPr lang="es-SV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Enero-Julio </a:t>
                      </a:r>
                      <a:r>
                        <a:rPr lang="es-SV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Enero-Julio </a:t>
                      </a:r>
                      <a:r>
                        <a:rPr lang="es-SV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Enero-Julio </a:t>
                      </a:r>
                      <a:r>
                        <a:rPr lang="es-SV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Cobros, Cargos y Comisiones Indebidas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16,388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15,414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43.84%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40.44%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Mala calidad del producto o servicio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5,430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5,565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14.53%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14.60%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Incumplimiento de contrato u oferta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3,596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3,379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9.62%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8.87%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Plan de Pagos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2,870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2,818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7.68%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7.39%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Gestiones de Cobro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1,019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1,042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2.73%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2.73%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Desistimiento de compra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977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2.23%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2.56%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Práctica abusiva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1,212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3.24%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1.61%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Información crediticia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387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0.91%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1.02%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Documentos de Obligación y Cancelaciones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0.56%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Derecho de Retracto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0.15%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Varios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5,522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7,646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14.77%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20.06%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37,378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38,113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100.00%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7456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Denuncias por motivo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0528562"/>
              </p:ext>
            </p:extLst>
          </p:nvPr>
        </p:nvGraphicFramePr>
        <p:xfrm>
          <a:off x="719571" y="2276872"/>
          <a:ext cx="7704858" cy="2693670"/>
        </p:xfrm>
        <a:graphic>
          <a:graphicData uri="http://schemas.openxmlformats.org/drawingml/2006/table">
            <a:tbl>
              <a:tblPr firstRow="1" firstCol="1" lastRow="1" bandRow="1" bandCol="1">
                <a:tableStyleId>{69012ECD-51FC-41F1-AA8D-1B2483CD663E}</a:tableStyleId>
              </a:tblPr>
              <a:tblGrid>
                <a:gridCol w="2958886"/>
                <a:gridCol w="1186493"/>
                <a:gridCol w="1186493"/>
                <a:gridCol w="1186493"/>
                <a:gridCol w="1186493"/>
              </a:tblGrid>
              <a:tr h="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SV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Sector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Total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Porcentaje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Enero-Julio </a:t>
                      </a:r>
                      <a:r>
                        <a:rPr lang="es-SV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Enero-Julio </a:t>
                      </a:r>
                      <a:r>
                        <a:rPr lang="es-SV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Enero-Julio </a:t>
                      </a:r>
                      <a:r>
                        <a:rPr lang="es-SV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Enero-Julio </a:t>
                      </a:r>
                      <a:r>
                        <a:rPr lang="es-SV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Cobros, Cargos y Comisiones Indebidas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6,012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4,771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62.51%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59.58%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Mala calidad del producto o servicio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1,360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1,343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14.14%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16.77%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Incumplimiento de contrato u oferta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1,140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11.85%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10.18%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Práctica abusiva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2.06%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1.42%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Desistimiento de compra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1.02%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Gestiones de Cobro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0.58%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0.75%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Documentos de Obligación y Cancelaciones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0.44%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Información crediticia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0.44%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Derecho de Retracto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0.14%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Plan de Pagos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0.10%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Varios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6.81%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9.17%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9,618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8,008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100.00%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7042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Casos cerrados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260564"/>
              </p:ext>
            </p:extLst>
          </p:nvPr>
        </p:nvGraphicFramePr>
        <p:xfrm>
          <a:off x="471503" y="1600200"/>
          <a:ext cx="8200995" cy="1914525"/>
        </p:xfrm>
        <a:graphic>
          <a:graphicData uri="http://schemas.openxmlformats.org/drawingml/2006/table">
            <a:tbl>
              <a:tblPr firstRow="1" lastRow="1" bandRow="1">
                <a:tableStyleId>{69012ECD-51FC-41F1-AA8D-1B2483CD663E}</a:tableStyleId>
              </a:tblPr>
              <a:tblGrid>
                <a:gridCol w="2296091"/>
                <a:gridCol w="1448827"/>
                <a:gridCol w="1464331"/>
                <a:gridCol w="650705"/>
                <a:gridCol w="845168"/>
                <a:gridCol w="845168"/>
                <a:gridCol w="650705"/>
              </a:tblGrid>
              <a:tr h="147637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Tipo de caso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Enero a Julio 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Enero a Julio </a:t>
                      </a:r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rgbClr val="FFFFFF"/>
                          </a:solidFill>
                          <a:latin typeface="Calibri"/>
                        </a:rPr>
                        <a:t>Cambio 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Julio </a:t>
                      </a:r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Julio 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Cambio 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Denuncia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9,827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8,414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-14.4%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1,053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1,312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24.6%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Avenimiento</a:t>
                      </a: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6,668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5,847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-12.3%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16.8%</a:t>
                      </a:r>
                    </a:p>
                  </a:txBody>
                  <a:tcPr marL="9525" marR="9525" marT="9525" marB="0" anchor="b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Cerrado por razones de oficio</a:t>
                      </a: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0.0%</a:t>
                      </a:r>
                    </a:p>
                  </a:txBody>
                  <a:tcPr marL="9525" marR="9525" marT="9525" marB="0" anchor="b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Conciliación</a:t>
                      </a: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2,072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1,585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-23.5%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54.9%</a:t>
                      </a:r>
                    </a:p>
                  </a:txBody>
                  <a:tcPr marL="9525" marR="9525" marT="9525" marB="0" anchor="b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Desistimiento</a:t>
                      </a: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-16.4%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20.0%</a:t>
                      </a:r>
                    </a:p>
                  </a:txBody>
                  <a:tcPr marL="9525" marR="9525" marT="9525" marB="0" anchor="b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Falta de Ratificación</a:t>
                      </a: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-36.1%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87.0%</a:t>
                      </a:r>
                    </a:p>
                  </a:txBody>
                  <a:tcPr marL="9525" marR="9525" marT="9525" marB="0" anchor="b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Tribunal Sancionador</a:t>
                      </a: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432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497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15.0%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14.1%</a:t>
                      </a:r>
                    </a:p>
                  </a:txBody>
                  <a:tcPr marL="9525" marR="9525" marT="9525" marB="0" anchor="b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Gestión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887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1,040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17.2%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169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32.0%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10,714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9,454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-11.8%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1,181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1,481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25.4%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8" name="2 Marcador de contenido"/>
          <p:cNvSpPr txBox="1">
            <a:spLocks/>
          </p:cNvSpPr>
          <p:nvPr/>
        </p:nvSpPr>
        <p:spPr>
          <a:xfrm>
            <a:off x="428596" y="4000504"/>
            <a:ext cx="8229600" cy="21431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400" dirty="0" smtClean="0"/>
              <a:t>El cierre de casos de los primeros cinco meses de 2013, presenta una disminución respecto  al año pasado, con una </a:t>
            </a:r>
            <a:r>
              <a:rPr lang="es-ES" sz="2400" dirty="0" err="1" smtClean="0"/>
              <a:t>caida</a:t>
            </a:r>
            <a:r>
              <a:rPr lang="es-ES" sz="2400" dirty="0" smtClean="0"/>
              <a:t> del 11.8%.</a:t>
            </a:r>
          </a:p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400" dirty="0" smtClean="0"/>
              <a:t>La cantidad de cierres de Julio aumenta un 25.4% respecto al mes pasado. </a:t>
            </a:r>
            <a:endParaRPr lang="es-SV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Montos recuperados por sector para Julio de 2013</a:t>
            </a:r>
            <a:endParaRPr lang="es-SV" dirty="0"/>
          </a:p>
        </p:txBody>
      </p:sp>
      <p:graphicFrame>
        <p:nvGraphicFramePr>
          <p:cNvPr id="8" name="6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37785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Montos recuperados</a:t>
            </a:r>
            <a:endParaRPr lang="es-SV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500034" y="5214950"/>
            <a:ext cx="8229600" cy="97156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Este mes se recuperó </a:t>
            </a:r>
            <a:r>
              <a:rPr lang="es-ES" sz="3200" dirty="0"/>
              <a:t>$</a:t>
            </a:r>
            <a:r>
              <a:rPr lang="es-ES" sz="3200" dirty="0" smtClean="0"/>
              <a:t>342,212.37 a favor de los consumidores.</a:t>
            </a:r>
            <a:endParaRPr lang="es-SV" sz="3200" dirty="0" smtClean="0"/>
          </a:p>
        </p:txBody>
      </p:sp>
      <p:graphicFrame>
        <p:nvGraphicFramePr>
          <p:cNvPr id="6" name="7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1306590"/>
              </p:ext>
            </p:extLst>
          </p:nvPr>
        </p:nvGraphicFramePr>
        <p:xfrm>
          <a:off x="457200" y="1600201"/>
          <a:ext cx="8229600" cy="3614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Atenciones</a:t>
            </a:r>
            <a:endParaRPr lang="es-SV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9216314"/>
              </p:ext>
            </p:extLst>
          </p:nvPr>
        </p:nvGraphicFramePr>
        <p:xfrm>
          <a:off x="673195" y="1306827"/>
          <a:ext cx="7809865" cy="1327785"/>
        </p:xfrm>
        <a:graphic>
          <a:graphicData uri="http://schemas.openxmlformats.org/drawingml/2006/table">
            <a:tbl>
              <a:tblPr firstRow="1" lastRow="1" bandRow="1">
                <a:tableStyleId>{69012ECD-51FC-41F1-AA8D-1B2483CD663E}</a:tableStyleId>
              </a:tblPr>
              <a:tblGrid>
                <a:gridCol w="1070674"/>
                <a:gridCol w="1198308"/>
                <a:gridCol w="1186053"/>
                <a:gridCol w="981583"/>
                <a:gridCol w="1195832"/>
                <a:gridCol w="1195832"/>
                <a:gridCol w="981583"/>
              </a:tblGrid>
              <a:tr h="30460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Tipo de caso 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Enero a Julio </a:t>
                      </a:r>
                    </a:p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Enero a Julio </a:t>
                      </a:r>
                    </a:p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rgbClr val="FFFFFF"/>
                          </a:solidFill>
                          <a:latin typeface="Calibri"/>
                        </a:rPr>
                        <a:t>Cambio 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Junio 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Julio 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Cambio 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119549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Asesoría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25,386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27,363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7.8%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3,654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4,287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17.3%</a:t>
                      </a:r>
                    </a:p>
                  </a:txBody>
                  <a:tcPr marL="9525" marR="9525" marT="9525" marB="0" anchor="ctr"/>
                </a:tc>
              </a:tr>
              <a:tr h="119549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Denuncia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9,618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8,008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-16.7%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1,093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1,111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1.6%</a:t>
                      </a:r>
                    </a:p>
                  </a:txBody>
                  <a:tcPr marL="9525" marR="9525" marT="9525" marB="0" anchor="ctr"/>
                </a:tc>
              </a:tr>
              <a:tr h="119549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Derivación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1,514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1,694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11.9%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10.9%</a:t>
                      </a:r>
                    </a:p>
                  </a:txBody>
                  <a:tcPr marL="9525" marR="9525" marT="9525" marB="0" anchor="ctr"/>
                </a:tc>
              </a:tr>
              <a:tr h="140634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Gestión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1,048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21.9%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16.9%</a:t>
                      </a:r>
                    </a:p>
                  </a:txBody>
                  <a:tcPr marL="9525" marR="9525" marT="9525" marB="0" anchor="ctr"/>
                </a:tc>
              </a:tr>
              <a:tr h="131444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37,378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38,113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2.0%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5,164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5,869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13.7%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5" name="2 Marcador de contenido"/>
          <p:cNvSpPr txBox="1">
            <a:spLocks/>
          </p:cNvSpPr>
          <p:nvPr/>
        </p:nvSpPr>
        <p:spPr>
          <a:xfrm>
            <a:off x="428596" y="3163198"/>
            <a:ext cx="8229600" cy="3074114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En Julio de 2013 se logró un total de </a:t>
            </a:r>
            <a:r>
              <a:rPr lang="es-SV" sz="3200" b="1" dirty="0" smtClean="0">
                <a:solidFill>
                  <a:srgbClr val="000000"/>
                </a:solidFill>
              </a:rPr>
              <a:t>5,869 </a:t>
            </a:r>
            <a:r>
              <a:rPr lang="es-ES" sz="3200" dirty="0" smtClean="0"/>
              <a:t>atenciones. La mayor parte de estos casos fueron asesorías, sumando </a:t>
            </a:r>
            <a:r>
              <a:rPr lang="es-SV" sz="3200" dirty="0" smtClean="0">
                <a:solidFill>
                  <a:srgbClr val="000000"/>
                </a:solidFill>
              </a:rPr>
              <a:t>3,654</a:t>
            </a:r>
          </a:p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Comparando </a:t>
            </a:r>
            <a:r>
              <a:rPr lang="es-ES" sz="3200" dirty="0"/>
              <a:t>este mes con el anterior, </a:t>
            </a:r>
            <a:r>
              <a:rPr lang="es-ES" sz="3200" dirty="0" smtClean="0"/>
              <a:t>el </a:t>
            </a:r>
            <a:r>
              <a:rPr lang="es-ES" sz="3200" dirty="0"/>
              <a:t>total de </a:t>
            </a:r>
            <a:r>
              <a:rPr lang="es-ES" sz="3200" dirty="0" smtClean="0"/>
              <a:t>atenciones aumentó un 13.7%.</a:t>
            </a:r>
            <a:endParaRPr lang="es-ES" sz="3200" dirty="0"/>
          </a:p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En comparación los primeros siete meses de 2013 con 2012, la cantidad de atenciones aumenta un 2%.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dirty="0" smtClean="0"/>
              <a:t>Atenciones y asesorías </a:t>
            </a:r>
            <a:br>
              <a:rPr lang="es-SV" dirty="0" smtClean="0"/>
            </a:br>
            <a:r>
              <a:rPr lang="es-SV" dirty="0" smtClean="0"/>
              <a:t>Primer semestre 2012-2013</a:t>
            </a:r>
            <a:endParaRPr lang="es-SV" dirty="0"/>
          </a:p>
        </p:txBody>
      </p:sp>
      <p:graphicFrame>
        <p:nvGraphicFramePr>
          <p:cNvPr id="7" name="5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839012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50292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Oficinas de atención</a:t>
            </a:r>
            <a:endParaRPr lang="es-SV" dirty="0"/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sz="half" idx="1"/>
          </p:nvPr>
        </p:nvGraphicFramePr>
        <p:xfrm>
          <a:off x="500034" y="1874537"/>
          <a:ext cx="3929090" cy="1876554"/>
        </p:xfrm>
        <a:graphic>
          <a:graphicData uri="http://schemas.openxmlformats.org/drawingml/2006/table">
            <a:tbl>
              <a:tblPr firstRow="1" lastRow="1" bandRow="1">
                <a:tableStyleId>{F2DE63D5-997A-4646-A377-4702673A728D}</a:tableStyleId>
              </a:tblPr>
              <a:tblGrid>
                <a:gridCol w="880160"/>
                <a:gridCol w="618100"/>
                <a:gridCol w="675934"/>
                <a:gridCol w="762684"/>
                <a:gridCol w="567495"/>
                <a:gridCol w="424717"/>
              </a:tblGrid>
              <a:tr h="346619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Oficina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Asesoría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Denuncia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Derivación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Gestión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Call Center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2,151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2,202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Plan de La Laguna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510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San Miguel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570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San Salvador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1,217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460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1,854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Santa Ana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445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733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4,287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1,111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5,869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5" name="4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3096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ts val="1800"/>
              </a:spcBef>
            </a:pPr>
            <a:r>
              <a:rPr lang="es-ES" dirty="0" smtClean="0"/>
              <a:t>El Call </a:t>
            </a:r>
            <a:r>
              <a:rPr lang="es-ES" dirty="0"/>
              <a:t>Center </a:t>
            </a:r>
            <a:r>
              <a:rPr lang="es-ES" dirty="0" smtClean="0"/>
              <a:t>y el Centro </a:t>
            </a:r>
            <a:r>
              <a:rPr lang="es-ES" dirty="0"/>
              <a:t>de Solución de Controversias de San Salvador realizaron </a:t>
            </a:r>
            <a:r>
              <a:rPr lang="es-ES" dirty="0" smtClean="0"/>
              <a:t>la mayor parte de las atenciones, con </a:t>
            </a:r>
            <a:r>
              <a:rPr lang="es-SV" dirty="0" smtClean="0">
                <a:solidFill>
                  <a:srgbClr val="000000"/>
                </a:solidFill>
              </a:rPr>
              <a:t>2,202</a:t>
            </a:r>
            <a:r>
              <a:rPr lang="es-ES" dirty="0" smtClean="0"/>
              <a:t> y </a:t>
            </a:r>
            <a:r>
              <a:rPr lang="es-ES" dirty="0"/>
              <a:t>1,854, respectivamente.</a:t>
            </a:r>
          </a:p>
          <a:p>
            <a:pPr>
              <a:spcBef>
                <a:spcPts val="1800"/>
              </a:spcBef>
            </a:pPr>
            <a:r>
              <a:rPr lang="es-ES" dirty="0"/>
              <a:t>Respecto al mes anterior, las atenciones aumentaron un 13.7%.</a:t>
            </a:r>
          </a:p>
          <a:p>
            <a:pPr>
              <a:spcBef>
                <a:spcPts val="1800"/>
              </a:spcBef>
            </a:pPr>
            <a:r>
              <a:rPr lang="es-ES" dirty="0"/>
              <a:t>Todas las oficinas mostraron aumentos en la cantidad de atenciones.</a:t>
            </a:r>
            <a:endParaRPr lang="es-SV" dirty="0"/>
          </a:p>
        </p:txBody>
      </p:sp>
      <p:sp>
        <p:nvSpPr>
          <p:cNvPr id="8" name="7 CuadroTexto"/>
          <p:cNvSpPr txBox="1"/>
          <p:nvPr/>
        </p:nvSpPr>
        <p:spPr>
          <a:xfrm>
            <a:off x="500034" y="3929066"/>
            <a:ext cx="40719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dirty="0" smtClean="0"/>
              <a:t>Tasa de variación mensual junio-Julio de 2013</a:t>
            </a:r>
            <a:endParaRPr lang="es-SV" sz="1600" dirty="0"/>
          </a:p>
        </p:txBody>
      </p:sp>
      <p:sp>
        <p:nvSpPr>
          <p:cNvPr id="9" name="8 CuadroTexto"/>
          <p:cNvSpPr txBox="1"/>
          <p:nvPr/>
        </p:nvSpPr>
        <p:spPr>
          <a:xfrm>
            <a:off x="500034" y="1285860"/>
            <a:ext cx="40719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dirty="0" smtClean="0"/>
              <a:t>Atenciones mensuales para Julio de 2013</a:t>
            </a:r>
            <a:endParaRPr lang="es-SV" sz="1600" dirty="0"/>
          </a:p>
        </p:txBody>
      </p:sp>
      <p:graphicFrame>
        <p:nvGraphicFramePr>
          <p:cNvPr id="10" name="5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28941944"/>
              </p:ext>
            </p:extLst>
          </p:nvPr>
        </p:nvGraphicFramePr>
        <p:xfrm>
          <a:off x="571472" y="4500570"/>
          <a:ext cx="3929090" cy="1876554"/>
        </p:xfrm>
        <a:graphic>
          <a:graphicData uri="http://schemas.openxmlformats.org/drawingml/2006/table">
            <a:tbl>
              <a:tblPr firstRow="1" lastRow="1" bandRow="1">
                <a:tableStyleId>{F2DE63D5-997A-4646-A377-4702673A728D}</a:tableStyleId>
              </a:tblPr>
              <a:tblGrid>
                <a:gridCol w="880160"/>
                <a:gridCol w="618100"/>
                <a:gridCol w="675934"/>
                <a:gridCol w="762684"/>
                <a:gridCol w="567495"/>
                <a:gridCol w="424717"/>
              </a:tblGrid>
              <a:tr h="346619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Oficina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Asesoría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Denuncia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Derivación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Gestión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Call Center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59.4%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2.5%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Plan de La Laguna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46.5%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27.1%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25.0%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21.4%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San Miguel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-10.9%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11.3%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26.9%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San Salvador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24.7%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29.8%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-9.3%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17.2%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Santa Ana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61.2%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8.6%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-27.0%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-6.3%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30.0%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17.3%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16.9%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13.7%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mtClean="0"/>
              <a:t>Casos por sector para Julio de 2013</a:t>
            </a:r>
            <a:endParaRPr lang="es-SV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642910" y="4643446"/>
            <a:ext cx="7929618" cy="18573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dirty="0"/>
              <a:t>Los principales sectores de atención son Servicios Financieros, con 25.63%; Agua Potable, con 16.22%; y, Telecomunicaciones con 15.15%.</a:t>
            </a:r>
          </a:p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dirty="0"/>
              <a:t>Agua potable disminuyó levemente su participación en las denuncias, pasando de 55.43% en junio a 48.24 en julio. En cuanto al resto de las denuncias, telecomunicaciones presenta un 13.5%,  y servicios financieros un 12.24% , colocándolos en el segundo y tercer lugar.</a:t>
            </a:r>
            <a:endParaRPr lang="es-SV" dirty="0"/>
          </a:p>
        </p:txBody>
      </p:sp>
      <p:graphicFrame>
        <p:nvGraphicFramePr>
          <p:cNvPr id="9" name="1 Gráfico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821967204"/>
              </p:ext>
            </p:extLst>
          </p:nvPr>
        </p:nvGraphicFramePr>
        <p:xfrm>
          <a:off x="457200" y="1052737"/>
          <a:ext cx="4038600" cy="35907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2 Gráfico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05951517"/>
              </p:ext>
            </p:extLst>
          </p:nvPr>
        </p:nvGraphicFramePr>
        <p:xfrm>
          <a:off x="4648200" y="1052737"/>
          <a:ext cx="4038600" cy="35907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Casos por sector para </a:t>
            </a:r>
            <a:r>
              <a:rPr lang="es-ES" dirty="0" smtClean="0"/>
              <a:t>Julio </a:t>
            </a:r>
            <a:r>
              <a:rPr lang="es-ES" dirty="0"/>
              <a:t>de 2013</a:t>
            </a:r>
            <a:endParaRPr lang="es-SV" dirty="0"/>
          </a:p>
        </p:txBody>
      </p:sp>
      <p:sp>
        <p:nvSpPr>
          <p:cNvPr id="7" name="6 CuadroTexto"/>
          <p:cNvSpPr txBox="1"/>
          <p:nvPr/>
        </p:nvSpPr>
        <p:spPr>
          <a:xfrm>
            <a:off x="395536" y="1772816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/>
              <a:t>Atenciones por sector</a:t>
            </a:r>
            <a:endParaRPr lang="es-SV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4639072" y="1772816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/>
              <a:t>Denuncias por sector</a:t>
            </a:r>
            <a:endParaRPr lang="es-SV" b="1" dirty="0"/>
          </a:p>
        </p:txBody>
      </p:sp>
      <p:graphicFrame>
        <p:nvGraphicFramePr>
          <p:cNvPr id="9" name="8 Marcador de contenido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906446415"/>
              </p:ext>
            </p:extLst>
          </p:nvPr>
        </p:nvGraphicFramePr>
        <p:xfrm>
          <a:off x="666750" y="2582069"/>
          <a:ext cx="3619500" cy="2575120"/>
        </p:xfrm>
        <a:graphic>
          <a:graphicData uri="http://schemas.openxmlformats.org/drawingml/2006/table">
            <a:tbl>
              <a:tblPr firstRow="1" firstCol="1" lastRow="1" bandRow="1" bandCol="1">
                <a:tableStyleId>{69012ECD-51FC-41F1-AA8D-1B2483CD663E}</a:tableStyleId>
              </a:tblPr>
              <a:tblGrid>
                <a:gridCol w="2527300"/>
                <a:gridCol w="711200"/>
                <a:gridCol w="381000"/>
              </a:tblGrid>
              <a:tr h="213712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u="none" strike="noStrike" dirty="0">
                          <a:effectLst/>
                        </a:rPr>
                        <a:t>Sector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u="none" strike="noStrike" dirty="0">
                          <a:effectLst/>
                        </a:rPr>
                        <a:t>Porcentaje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u="none" strike="noStrike">
                          <a:effectLst/>
                        </a:rPr>
                        <a:t>Total</a:t>
                      </a:r>
                      <a:endParaRPr lang="es-SV" sz="12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196784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Servicios Financieros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25.63%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1,504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196784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Agua Potable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16.22%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952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196784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Telecomunicaciones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15.15%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889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196784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Electrodomésticos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8.54%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501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196784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Energía Eléctrica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6.95%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408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196784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Comercio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4.98%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292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196784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Servicios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4.74%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278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196784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Muebles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2.27%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133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196784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Vehículos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1.45%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85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196784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Inmuebles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1.40%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82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196784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Otros sectores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12.67%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745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196784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Total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100.00%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 dirty="0">
                          <a:effectLst/>
                        </a:rPr>
                        <a:t>5,869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graphicFrame>
        <p:nvGraphicFramePr>
          <p:cNvPr id="10" name="9 Marcador de contenido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515655626"/>
              </p:ext>
            </p:extLst>
          </p:nvPr>
        </p:nvGraphicFramePr>
        <p:xfrm>
          <a:off x="4857750" y="2582069"/>
          <a:ext cx="3619500" cy="2575120"/>
        </p:xfrm>
        <a:graphic>
          <a:graphicData uri="http://schemas.openxmlformats.org/drawingml/2006/table">
            <a:tbl>
              <a:tblPr firstRow="1" firstCol="1" lastRow="1" bandRow="1" bandCol="1">
                <a:tableStyleId>{69012ECD-51FC-41F1-AA8D-1B2483CD663E}</a:tableStyleId>
              </a:tblPr>
              <a:tblGrid>
                <a:gridCol w="2527300"/>
                <a:gridCol w="711200"/>
                <a:gridCol w="381000"/>
              </a:tblGrid>
              <a:tr h="213712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u="none" strike="noStrike" dirty="0">
                          <a:effectLst/>
                        </a:rPr>
                        <a:t>Sector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u="none" strike="noStrike">
                          <a:effectLst/>
                        </a:rPr>
                        <a:t>Porcentaje</a:t>
                      </a:r>
                      <a:endParaRPr lang="es-SV" sz="12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u="none" strike="noStrike">
                          <a:effectLst/>
                        </a:rPr>
                        <a:t>Total</a:t>
                      </a:r>
                      <a:endParaRPr lang="es-SV" sz="12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196784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Agua Potable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48.24%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536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6784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Servicios Financieros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13.50%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150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6784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Telecomunicaciones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12.24%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136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6784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Electrodomésticos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11.16%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124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6784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Comercio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5.58%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62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6784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Servicios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2.25%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25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6784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Vehículos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1.98%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22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6784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Muebles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1.35%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15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6784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Turismo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1.17%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13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6784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Inmuebles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0.81%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9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6784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Otros sectores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1.72%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19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6784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Total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100.00%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 dirty="0">
                          <a:effectLst/>
                        </a:rPr>
                        <a:t>1,111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4285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Casos por Sector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3354656"/>
              </p:ext>
            </p:extLst>
          </p:nvPr>
        </p:nvGraphicFramePr>
        <p:xfrm>
          <a:off x="1187622" y="1700808"/>
          <a:ext cx="7128796" cy="4040505"/>
        </p:xfrm>
        <a:graphic>
          <a:graphicData uri="http://schemas.openxmlformats.org/drawingml/2006/table">
            <a:tbl>
              <a:tblPr firstRow="1" firstCol="1" lastRow="1" bandRow="1" bandCol="1">
                <a:tableStyleId>{69012ECD-51FC-41F1-AA8D-1B2483CD663E}</a:tableStyleId>
              </a:tblPr>
              <a:tblGrid>
                <a:gridCol w="1778120"/>
                <a:gridCol w="1337669"/>
                <a:gridCol w="1337669"/>
                <a:gridCol w="1337669"/>
                <a:gridCol w="1337669"/>
              </a:tblGrid>
              <a:tr h="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>
                          <a:effectLst/>
                        </a:rPr>
                        <a:t>Sector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Total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Porcentaje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Enero-Julio </a:t>
                      </a:r>
                      <a:r>
                        <a:rPr lang="es-SV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Enero-Julio </a:t>
                      </a:r>
                      <a:r>
                        <a:rPr lang="es-SV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Enero-Julio </a:t>
                      </a:r>
                      <a:r>
                        <a:rPr lang="es-SV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Enero-Julio </a:t>
                      </a:r>
                      <a:r>
                        <a:rPr lang="es-SV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Servicios Financieros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7,181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8,422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19.21%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22.10%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Agua Potable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9,253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7,156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24.76%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18.78%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Telecomunicaciones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7,474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5,946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20.00%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15.60%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Electrodomésticos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2,870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3,220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7.68%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8.45%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Servicios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2,507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2,520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6.71%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6.61%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Energía Eléctrica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2,194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2,466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5.87%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6.47%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Varios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1,909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5.01%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Comercio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1,896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1,743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5.07%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4.57%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Medicamentos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1,191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3.12%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Muebles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1.85%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2.00%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Inmuebles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463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546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1.24%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1.43%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Vehículos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387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545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1.43%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Gobierno y Alcaldías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499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2.32%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1.31%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Hidrocarburos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644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432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1.72%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1.13%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Turismo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1.01%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0.98%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Libros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0.64%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0.73%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Alimentos y bebidas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0.27%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Publicidad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0.01%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37,378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38,113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100.00%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3642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Denuncias por Sector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1388083"/>
              </p:ext>
            </p:extLst>
          </p:nvPr>
        </p:nvGraphicFramePr>
        <p:xfrm>
          <a:off x="1187622" y="1700808"/>
          <a:ext cx="7128796" cy="4040505"/>
        </p:xfrm>
        <a:graphic>
          <a:graphicData uri="http://schemas.openxmlformats.org/drawingml/2006/table">
            <a:tbl>
              <a:tblPr firstRow="1" firstCol="1" lastRow="1" bandRow="1" bandCol="1">
                <a:tableStyleId>{69012ECD-51FC-41F1-AA8D-1B2483CD663E}</a:tableStyleId>
              </a:tblPr>
              <a:tblGrid>
                <a:gridCol w="1778120"/>
                <a:gridCol w="1337669"/>
                <a:gridCol w="1337669"/>
                <a:gridCol w="1337669"/>
                <a:gridCol w="1337669"/>
              </a:tblGrid>
              <a:tr h="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>
                          <a:effectLst/>
                        </a:rPr>
                        <a:t>Sector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Total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Porcentaje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Enero-Julio </a:t>
                      </a:r>
                      <a:r>
                        <a:rPr lang="es-SV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Enero-Julio </a:t>
                      </a:r>
                      <a:r>
                        <a:rPr lang="es-SV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Enero-Julio </a:t>
                      </a:r>
                      <a:r>
                        <a:rPr lang="es-SV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Enero-Julio </a:t>
                      </a:r>
                      <a:r>
                        <a:rPr lang="es-SV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Agua Potable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5,507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4,346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57.26%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54.27%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Telecomunicaciones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1,505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932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15.65%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11.64%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Servicios Financieros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7.18%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10.29%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Electrodomésticos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8.27%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9.85%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Comercio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443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3.46%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5.53%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Servicios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3.11%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2.31%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Vehículos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0.96%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1.72%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Turismo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1.28%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1.34%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Muebles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1.26%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Inmuebles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1.13%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0.87%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Libros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0.36%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Energía Eléctrica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0.15%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Varios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0.02%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0.12%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Alimentos y bebidas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0.09%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Medicamentos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0.09%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Gobierno y Alcaldías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0.06%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0.04%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Hidrocarburos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0.04%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Publicidad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0.02%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u="none" strike="noStrike">
                          <a:effectLst/>
                        </a:rPr>
                        <a:t>Total</a:t>
                      </a:r>
                      <a:endParaRPr lang="es-SV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9,618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8,008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100.00%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1270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Motivos para Julio de 2013</a:t>
            </a:r>
            <a:endParaRPr lang="es-SV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642910" y="4725144"/>
            <a:ext cx="7929618" cy="1561376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/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El principal motivo por el que los consumidores se presentan a la Defensoría en busca de atención son los cobros, cargos y comisiones con un 41.23%.</a:t>
            </a:r>
          </a:p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La </a:t>
            </a:r>
            <a:r>
              <a:rPr lang="es-ES" sz="2800" dirty="0"/>
              <a:t>calidad de los </a:t>
            </a:r>
            <a:r>
              <a:rPr lang="es-ES" sz="2800" dirty="0" smtClean="0"/>
              <a:t>productos y el incumplimiento de contrato u oferta le siguen en relevancia, con 14.96% y 7.94% respectivamente.</a:t>
            </a:r>
          </a:p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Las denuncias se concentran también en cobros, cargos y comisiones, con un 57.25%, seguidas de </a:t>
            </a:r>
            <a:r>
              <a:rPr lang="es-ES" sz="2800" dirty="0"/>
              <a:t>mala calidad del producto </a:t>
            </a:r>
            <a:r>
              <a:rPr lang="es-ES" sz="2800" dirty="0" smtClean="0"/>
              <a:t>con 18.45% e incumplimiento de contrato </a:t>
            </a:r>
            <a:r>
              <a:rPr lang="es-ES" sz="2800" dirty="0"/>
              <a:t>u oferta con 8</a:t>
            </a:r>
            <a:r>
              <a:rPr lang="es-ES" sz="2800" dirty="0" smtClean="0"/>
              <a:t>.91%.</a:t>
            </a:r>
            <a:endParaRPr lang="es-SV" sz="2800" dirty="0"/>
          </a:p>
        </p:txBody>
      </p:sp>
      <p:graphicFrame>
        <p:nvGraphicFramePr>
          <p:cNvPr id="8" name="3 Gráfico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659102213"/>
              </p:ext>
            </p:extLst>
          </p:nvPr>
        </p:nvGraphicFramePr>
        <p:xfrm>
          <a:off x="457200" y="1124745"/>
          <a:ext cx="4038600" cy="36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4 Gráfico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287429070"/>
              </p:ext>
            </p:extLst>
          </p:nvPr>
        </p:nvGraphicFramePr>
        <p:xfrm>
          <a:off x="4648200" y="1124745"/>
          <a:ext cx="4038600" cy="36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oletín Estadístico Mensual 201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Boletín Estadístico Mensual 2011</Template>
  <TotalTime>2406</TotalTime>
  <Words>1504</Words>
  <Application>Microsoft Office PowerPoint</Application>
  <PresentationFormat>Presentación en pantalla (4:3)</PresentationFormat>
  <Paragraphs>717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8" baseType="lpstr">
      <vt:lpstr>Arial</vt:lpstr>
      <vt:lpstr>Calibri</vt:lpstr>
      <vt:lpstr>Boletín Estadístico Mensual 2011</vt:lpstr>
      <vt:lpstr>Boletín Estadístico Mensual</vt:lpstr>
      <vt:lpstr>Atenciones</vt:lpstr>
      <vt:lpstr>Atenciones y asesorías  Primer semestre 2012-2013</vt:lpstr>
      <vt:lpstr>Oficinas de atención</vt:lpstr>
      <vt:lpstr>Casos por sector para Julio de 2013</vt:lpstr>
      <vt:lpstr>Casos por sector para Julio de 2013</vt:lpstr>
      <vt:lpstr>Casos por Sector</vt:lpstr>
      <vt:lpstr>Denuncias por Sector</vt:lpstr>
      <vt:lpstr>Motivos para Julio de 2013</vt:lpstr>
      <vt:lpstr>Casos por motivo para Julio de 2013</vt:lpstr>
      <vt:lpstr>Atenciones por motivo</vt:lpstr>
      <vt:lpstr>Denuncias por motivo</vt:lpstr>
      <vt:lpstr>Casos cerrados</vt:lpstr>
      <vt:lpstr>Montos recuperados por sector para Julio de 2013</vt:lpstr>
      <vt:lpstr>Montos recuperados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Boletín Estadístico Mensual</dc:title>
  <dc:creator>Julio Siguenza</dc:creator>
  <cp:lastModifiedBy>Julio Siguenza</cp:lastModifiedBy>
  <cp:revision>140</cp:revision>
  <dcterms:created xsi:type="dcterms:W3CDTF">2011-12-21T16:07:31Z</dcterms:created>
  <dcterms:modified xsi:type="dcterms:W3CDTF">2017-05-08T14:28:27Z</dcterms:modified>
</cp:coreProperties>
</file>