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65" r:id="rId4"/>
    <p:sldId id="259" r:id="rId5"/>
    <p:sldId id="260" r:id="rId6"/>
    <p:sldId id="266" r:id="rId7"/>
    <p:sldId id="268" r:id="rId8"/>
    <p:sldId id="269" r:id="rId9"/>
    <p:sldId id="263" r:id="rId10"/>
    <p:sldId id="267" r:id="rId11"/>
    <p:sldId id="270" r:id="rId12"/>
    <p:sldId id="271" r:id="rId13"/>
    <p:sldId id="262" r:id="rId14"/>
    <p:sldId id="264" r:id="rId15"/>
    <p:sldId id="257" r:id="rId16"/>
  </p:sldIdLst>
  <p:sldSz cx="9144000" cy="6858000" type="screen4x3"/>
  <p:notesSz cx="6858000" cy="9144000"/>
  <p:defaultTextStyle>
    <a:defPPr>
      <a:defRPr lang="es-S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69012ECD-51FC-41F1-AA8D-1B2483CD663E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Estilo claro 2 - Acento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F2DE63D5-997A-4646-A377-4702673A728D}" styleName="Estilo claro 2 - Acento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iguej05\Documents\Informes%20mensuales\herramienta%20mensual%202013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iguej05\Documents\Informes%20mensuales\herramienta%20mensual%202013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iguej05\Documents\Informes%20mensuales\herramienta%20mensual%202013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iguej05\Documents\Informes%20mensuales\herramienta%20mensual%202013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iguej05\Documents\Informes%20mensuales\herramienta%20mensual%202013.xlsx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iguej05\Documents\Informes%20mensuales\herramienta%20mensual%202013.xlsx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iguej05\Documents\Informes%20mensuales\herramienta%20mensual%202013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Hoja1!$A$31</c:f>
              <c:strCache>
                <c:ptCount val="1"/>
                <c:pt idx="0">
                  <c:v>Asesorías 2012</c:v>
                </c:pt>
              </c:strCache>
            </c:strRef>
          </c:tx>
          <c:spPr>
            <a:solidFill>
              <a:schemeClr val="accent3">
                <a:lumMod val="75000"/>
              </a:schemeClr>
            </a:solidFill>
            <a:ln w="38100">
              <a:noFill/>
              <a:prstDash val="sysDash"/>
            </a:ln>
          </c:spPr>
          <c:invertIfNegative val="0"/>
          <c:dLbls>
            <c:spPr>
              <a:solidFill>
                <a:schemeClr val="accent3">
                  <a:lumMod val="50000"/>
                </a:schemeClr>
              </a:solidFill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es-SV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Hoja1!$B$30:$G$30</c:f>
              <c:strCache>
                <c:ptCount val="6"/>
                <c:pt idx="0">
                  <c:v>Enero</c:v>
                </c:pt>
                <c:pt idx="1">
                  <c:v>Febrero</c:v>
                </c:pt>
                <c:pt idx="2">
                  <c:v>Marzo</c:v>
                </c:pt>
                <c:pt idx="3">
                  <c:v>Abril</c:v>
                </c:pt>
                <c:pt idx="4">
                  <c:v>Mayo</c:v>
                </c:pt>
                <c:pt idx="5">
                  <c:v>Junio</c:v>
                </c:pt>
              </c:strCache>
            </c:strRef>
          </c:cat>
          <c:val>
            <c:numRef>
              <c:f>Hoja1!$B$31:$G$31</c:f>
              <c:numCache>
                <c:formatCode>#,##0</c:formatCode>
                <c:ptCount val="6"/>
                <c:pt idx="0">
                  <c:v>4026</c:v>
                </c:pt>
                <c:pt idx="1">
                  <c:v>3576</c:v>
                </c:pt>
                <c:pt idx="2">
                  <c:v>4410</c:v>
                </c:pt>
                <c:pt idx="3">
                  <c:v>2645</c:v>
                </c:pt>
                <c:pt idx="4">
                  <c:v>3541</c:v>
                </c:pt>
                <c:pt idx="5">
                  <c:v>3442</c:v>
                </c:pt>
              </c:numCache>
            </c:numRef>
          </c:val>
        </c:ser>
        <c:ser>
          <c:idx val="1"/>
          <c:order val="1"/>
          <c:tx>
            <c:strRef>
              <c:f>Hoja1!$A$32</c:f>
              <c:strCache>
                <c:ptCount val="1"/>
                <c:pt idx="0">
                  <c:v>Asesorías 2013</c:v>
                </c:pt>
              </c:strCache>
            </c:strRef>
          </c:tx>
          <c:spPr>
            <a:solidFill>
              <a:schemeClr val="accent1">
                <a:lumMod val="75000"/>
              </a:schemeClr>
            </a:solidFill>
            <a:ln w="38100">
              <a:noFill/>
              <a:prstDash val="sysDash"/>
            </a:ln>
          </c:spPr>
          <c:invertIfNegative val="0"/>
          <c:dLbls>
            <c:dLbl>
              <c:idx val="0"/>
              <c:layout>
                <c:manualLayout>
                  <c:x val="-1.5432098765432098E-3"/>
                  <c:y val="0.22062575412127761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-1.5432098765432098E-3"/>
                  <c:y val="0.18903778046793576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>
                <c:manualLayout>
                  <c:x val="-3.0864197530864196E-3"/>
                  <c:y val="0.2237280773174681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5"/>
              <c:layout>
                <c:manualLayout>
                  <c:x val="-3.0865412656750106E-3"/>
                  <c:y val="0.17903084934631591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solidFill>
                <a:schemeClr val="accent1">
                  <a:lumMod val="50000"/>
                </a:schemeClr>
              </a:solidFill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es-SV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Hoja1!$B$30:$G$30</c:f>
              <c:strCache>
                <c:ptCount val="6"/>
                <c:pt idx="0">
                  <c:v>Enero</c:v>
                </c:pt>
                <c:pt idx="1">
                  <c:v>Febrero</c:v>
                </c:pt>
                <c:pt idx="2">
                  <c:v>Marzo</c:v>
                </c:pt>
                <c:pt idx="3">
                  <c:v>Abril</c:v>
                </c:pt>
                <c:pt idx="4">
                  <c:v>Mayo</c:v>
                </c:pt>
                <c:pt idx="5">
                  <c:v>Junio</c:v>
                </c:pt>
              </c:strCache>
            </c:strRef>
          </c:cat>
          <c:val>
            <c:numRef>
              <c:f>Hoja1!$B$32:$G$32</c:f>
              <c:numCache>
                <c:formatCode>#,##0</c:formatCode>
                <c:ptCount val="6"/>
                <c:pt idx="0">
                  <c:v>4309</c:v>
                </c:pt>
                <c:pt idx="1">
                  <c:v>3734</c:v>
                </c:pt>
                <c:pt idx="2">
                  <c:v>2967</c:v>
                </c:pt>
                <c:pt idx="3">
                  <c:v>4353</c:v>
                </c:pt>
                <c:pt idx="4">
                  <c:v>4059</c:v>
                </c:pt>
                <c:pt idx="5">
                  <c:v>3654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91266544"/>
        <c:axId val="191267104"/>
      </c:barChart>
      <c:lineChart>
        <c:grouping val="standard"/>
        <c:varyColors val="0"/>
        <c:ser>
          <c:idx val="2"/>
          <c:order val="2"/>
          <c:tx>
            <c:strRef>
              <c:f>Hoja1!$A$33</c:f>
              <c:strCache>
                <c:ptCount val="1"/>
                <c:pt idx="0">
                  <c:v>Atenciones 2012</c:v>
                </c:pt>
              </c:strCache>
            </c:strRef>
          </c:tx>
          <c:spPr>
            <a:ln w="57150"/>
          </c:spPr>
          <c:marker>
            <c:symbol val="none"/>
          </c:marker>
          <c:dLbls>
            <c:spPr>
              <a:solidFill>
                <a:schemeClr val="accent3">
                  <a:lumMod val="50000"/>
                </a:schemeClr>
              </a:solidFill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es-SV"/>
              </a:p>
            </c:txPr>
            <c:dLblPos val="l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Hoja1!$B$30:$G$30</c:f>
              <c:strCache>
                <c:ptCount val="6"/>
                <c:pt idx="0">
                  <c:v>Enero</c:v>
                </c:pt>
                <c:pt idx="1">
                  <c:v>Febrero</c:v>
                </c:pt>
                <c:pt idx="2">
                  <c:v>Marzo</c:v>
                </c:pt>
                <c:pt idx="3">
                  <c:v>Abril</c:v>
                </c:pt>
                <c:pt idx="4">
                  <c:v>Mayo</c:v>
                </c:pt>
                <c:pt idx="5">
                  <c:v>Junio</c:v>
                </c:pt>
              </c:strCache>
            </c:strRef>
          </c:cat>
          <c:val>
            <c:numRef>
              <c:f>Hoja1!$B$33:$G$33</c:f>
              <c:numCache>
                <c:formatCode>#,##0</c:formatCode>
                <c:ptCount val="6"/>
                <c:pt idx="0">
                  <c:v>5976</c:v>
                </c:pt>
                <c:pt idx="1">
                  <c:v>5443</c:v>
                </c:pt>
                <c:pt idx="2">
                  <c:v>6240</c:v>
                </c:pt>
                <c:pt idx="3">
                  <c:v>4081</c:v>
                </c:pt>
                <c:pt idx="4">
                  <c:v>5264</c:v>
                </c:pt>
                <c:pt idx="5">
                  <c:v>4980</c:v>
                </c:pt>
              </c:numCache>
            </c:numRef>
          </c:val>
          <c:smooth val="0"/>
        </c:ser>
        <c:ser>
          <c:idx val="3"/>
          <c:order val="3"/>
          <c:tx>
            <c:strRef>
              <c:f>Hoja1!$A$34</c:f>
              <c:strCache>
                <c:ptCount val="1"/>
                <c:pt idx="0">
                  <c:v>Atenciones 2013</c:v>
                </c:pt>
              </c:strCache>
            </c:strRef>
          </c:tx>
          <c:spPr>
            <a:ln w="57150">
              <a:solidFill>
                <a:schemeClr val="accent1"/>
              </a:solidFill>
            </a:ln>
          </c:spPr>
          <c:marker>
            <c:symbol val="none"/>
          </c:marker>
          <c:dLbls>
            <c:spPr>
              <a:solidFill>
                <a:schemeClr val="accent1">
                  <a:lumMod val="50000"/>
                </a:schemeClr>
              </a:solidFill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es-SV"/>
              </a:p>
            </c:txPr>
            <c:dLblPos val="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Hoja1!$B$30:$G$30</c:f>
              <c:strCache>
                <c:ptCount val="6"/>
                <c:pt idx="0">
                  <c:v>Enero</c:v>
                </c:pt>
                <c:pt idx="1">
                  <c:v>Febrero</c:v>
                </c:pt>
                <c:pt idx="2">
                  <c:v>Marzo</c:v>
                </c:pt>
                <c:pt idx="3">
                  <c:v>Abril</c:v>
                </c:pt>
                <c:pt idx="4">
                  <c:v>Mayo</c:v>
                </c:pt>
                <c:pt idx="5">
                  <c:v>Junio</c:v>
                </c:pt>
              </c:strCache>
            </c:strRef>
          </c:cat>
          <c:val>
            <c:numRef>
              <c:f>Hoja1!$B$34:$G$34</c:f>
              <c:numCache>
                <c:formatCode>#,##0</c:formatCode>
                <c:ptCount val="6"/>
                <c:pt idx="0">
                  <c:v>5978</c:v>
                </c:pt>
                <c:pt idx="1">
                  <c:v>5172</c:v>
                </c:pt>
                <c:pt idx="2">
                  <c:v>4161</c:v>
                </c:pt>
                <c:pt idx="3">
                  <c:v>5923</c:v>
                </c:pt>
                <c:pt idx="4">
                  <c:v>5846</c:v>
                </c:pt>
                <c:pt idx="5">
                  <c:v>5164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91266544"/>
        <c:axId val="191267104"/>
      </c:lineChart>
      <c:catAx>
        <c:axId val="19126654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191267104"/>
        <c:crosses val="autoZero"/>
        <c:auto val="1"/>
        <c:lblAlgn val="ctr"/>
        <c:lblOffset val="100"/>
        <c:noMultiLvlLbl val="0"/>
      </c:catAx>
      <c:valAx>
        <c:axId val="191267104"/>
        <c:scaling>
          <c:orientation val="minMax"/>
        </c:scaling>
        <c:delete val="0"/>
        <c:axPos val="l"/>
        <c:majorGridlines/>
        <c:numFmt formatCode="#,##0" sourceLinked="1"/>
        <c:majorTickMark val="out"/>
        <c:minorTickMark val="none"/>
        <c:tickLblPos val="nextTo"/>
        <c:crossAx val="191266544"/>
        <c:crosses val="autoZero"/>
        <c:crossBetween val="between"/>
      </c:valAx>
    </c:plotArea>
    <c:legend>
      <c:legendPos val="b"/>
      <c:layout/>
      <c:overlay val="0"/>
    </c:legend>
    <c:plotVisOnly val="1"/>
    <c:dispBlanksAs val="gap"/>
    <c:showDLblsOverMax val="0"/>
  </c:chart>
  <c:txPr>
    <a:bodyPr/>
    <a:lstStyle/>
    <a:p>
      <a:pPr>
        <a:defRPr sz="1600"/>
      </a:pPr>
      <a:endParaRPr lang="es-SV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</c:title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bar"/>
        <c:grouping val="clustered"/>
        <c:varyColors val="0"/>
        <c:ser>
          <c:idx val="0"/>
          <c:order val="0"/>
          <c:tx>
            <c:strRef>
              <c:f>Hoja1!$H$233</c:f>
              <c:strCache>
                <c:ptCount val="1"/>
                <c:pt idx="0">
                  <c:v>Atenciones por sector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Hoja1!$G$234:$G$244</c:f>
              <c:strCache>
                <c:ptCount val="11"/>
                <c:pt idx="0">
                  <c:v>Otros sectores</c:v>
                </c:pt>
                <c:pt idx="1">
                  <c:v>Medicamentos</c:v>
                </c:pt>
                <c:pt idx="2">
                  <c:v>Vehículos</c:v>
                </c:pt>
                <c:pt idx="3">
                  <c:v>Muebles</c:v>
                </c:pt>
                <c:pt idx="4">
                  <c:v>Servicios</c:v>
                </c:pt>
                <c:pt idx="5">
                  <c:v>Energía Eléctrica</c:v>
                </c:pt>
                <c:pt idx="6">
                  <c:v>Electrodomésticos</c:v>
                </c:pt>
                <c:pt idx="7">
                  <c:v>Comercio</c:v>
                </c:pt>
                <c:pt idx="8">
                  <c:v>Telecomunicaciones</c:v>
                </c:pt>
                <c:pt idx="9">
                  <c:v>Agua Potable</c:v>
                </c:pt>
                <c:pt idx="10">
                  <c:v>Servicios Financieros</c:v>
                </c:pt>
              </c:strCache>
            </c:strRef>
          </c:cat>
          <c:val>
            <c:numRef>
              <c:f>Hoja1!$H$234:$H$244</c:f>
              <c:numCache>
                <c:formatCode>0.00%</c:formatCode>
                <c:ptCount val="11"/>
                <c:pt idx="0">
                  <c:v>6.8699999999999983E-2</c:v>
                </c:pt>
                <c:pt idx="1">
                  <c:v>1.72E-2</c:v>
                </c:pt>
                <c:pt idx="2">
                  <c:v>1.8599999999999998E-2</c:v>
                </c:pt>
                <c:pt idx="3">
                  <c:v>2.07E-2</c:v>
                </c:pt>
                <c:pt idx="4">
                  <c:v>4.1599999999999998E-2</c:v>
                </c:pt>
                <c:pt idx="5">
                  <c:v>6.4100000000000004E-2</c:v>
                </c:pt>
                <c:pt idx="6">
                  <c:v>7.8200000000000006E-2</c:v>
                </c:pt>
                <c:pt idx="7">
                  <c:v>7.9000000000000001E-2</c:v>
                </c:pt>
                <c:pt idx="8">
                  <c:v>0.15279999999999999</c:v>
                </c:pt>
                <c:pt idx="9">
                  <c:v>0.18859999999999999</c:v>
                </c:pt>
                <c:pt idx="10">
                  <c:v>0.27050000000000002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191269344"/>
        <c:axId val="191269904"/>
        <c:axId val="0"/>
      </c:bar3DChart>
      <c:catAx>
        <c:axId val="191269344"/>
        <c:scaling>
          <c:orientation val="minMax"/>
        </c:scaling>
        <c:delete val="0"/>
        <c:axPos val="l"/>
        <c:numFmt formatCode="General" sourceLinked="0"/>
        <c:majorTickMark val="out"/>
        <c:minorTickMark val="none"/>
        <c:tickLblPos val="nextTo"/>
        <c:crossAx val="191269904"/>
        <c:crosses val="autoZero"/>
        <c:auto val="1"/>
        <c:lblAlgn val="ctr"/>
        <c:lblOffset val="100"/>
        <c:noMultiLvlLbl val="0"/>
      </c:catAx>
      <c:valAx>
        <c:axId val="191269904"/>
        <c:scaling>
          <c:orientation val="minMax"/>
        </c:scaling>
        <c:delete val="0"/>
        <c:axPos val="b"/>
        <c:majorGridlines/>
        <c:numFmt formatCode="0.00%" sourceLinked="1"/>
        <c:majorTickMark val="out"/>
        <c:minorTickMark val="none"/>
        <c:tickLblPos val="nextTo"/>
        <c:crossAx val="191269344"/>
        <c:crosses val="autoZero"/>
        <c:crossBetween val="between"/>
        <c:majorUnit val="0.1"/>
      </c:valAx>
    </c:plotArea>
    <c:plotVisOnly val="1"/>
    <c:dispBlanksAs val="gap"/>
    <c:showDLblsOverMax val="0"/>
  </c:chart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5"/>
    </mc:Choice>
    <mc:Fallback>
      <c:style val="5"/>
    </mc:Fallback>
  </mc:AlternateContent>
  <c:chart>
    <c:title>
      <c:layout/>
      <c:overlay val="0"/>
    </c:title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bar"/>
        <c:grouping val="clustered"/>
        <c:varyColors val="0"/>
        <c:ser>
          <c:idx val="0"/>
          <c:order val="0"/>
          <c:tx>
            <c:strRef>
              <c:f>Hoja1!$H$256</c:f>
              <c:strCache>
                <c:ptCount val="1"/>
                <c:pt idx="0">
                  <c:v>Denuncias por sector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Hoja1!$G$257:$G$267</c:f>
              <c:strCache>
                <c:ptCount val="11"/>
                <c:pt idx="0">
                  <c:v>Otros sectores</c:v>
                </c:pt>
                <c:pt idx="1">
                  <c:v>Inmuebles</c:v>
                </c:pt>
                <c:pt idx="2">
                  <c:v>Muebles</c:v>
                </c:pt>
                <c:pt idx="3">
                  <c:v>Servicios</c:v>
                </c:pt>
                <c:pt idx="4">
                  <c:v>Turismo</c:v>
                </c:pt>
                <c:pt idx="5">
                  <c:v>Vehículos</c:v>
                </c:pt>
                <c:pt idx="6">
                  <c:v>Comercio</c:v>
                </c:pt>
                <c:pt idx="7">
                  <c:v>Electrodomésticos</c:v>
                </c:pt>
                <c:pt idx="8">
                  <c:v>Servicios Financieros</c:v>
                </c:pt>
                <c:pt idx="9">
                  <c:v>Telecomunicaciones</c:v>
                </c:pt>
                <c:pt idx="10">
                  <c:v>Agua Potable</c:v>
                </c:pt>
              </c:strCache>
            </c:strRef>
          </c:cat>
          <c:val>
            <c:numRef>
              <c:f>Hoja1!$H$257:$H$267</c:f>
              <c:numCache>
                <c:formatCode>0.00%</c:formatCode>
                <c:ptCount val="11"/>
                <c:pt idx="0">
                  <c:v>6.3999999999999613E-3</c:v>
                </c:pt>
                <c:pt idx="1">
                  <c:v>7.3000000000000001E-3</c:v>
                </c:pt>
                <c:pt idx="2">
                  <c:v>1.0999999999999999E-2</c:v>
                </c:pt>
                <c:pt idx="3">
                  <c:v>2.1000000000000001E-2</c:v>
                </c:pt>
                <c:pt idx="4">
                  <c:v>2.1000000000000001E-2</c:v>
                </c:pt>
                <c:pt idx="5">
                  <c:v>2.1899999999999999E-2</c:v>
                </c:pt>
                <c:pt idx="6">
                  <c:v>4.8399999999999999E-2</c:v>
                </c:pt>
                <c:pt idx="7">
                  <c:v>8.5800000000000001E-2</c:v>
                </c:pt>
                <c:pt idx="8">
                  <c:v>0.1087</c:v>
                </c:pt>
                <c:pt idx="9">
                  <c:v>0.1142</c:v>
                </c:pt>
                <c:pt idx="10">
                  <c:v>0.55430000000000001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191272144"/>
        <c:axId val="191272704"/>
        <c:axId val="0"/>
      </c:bar3DChart>
      <c:catAx>
        <c:axId val="191272144"/>
        <c:scaling>
          <c:orientation val="minMax"/>
        </c:scaling>
        <c:delete val="0"/>
        <c:axPos val="l"/>
        <c:numFmt formatCode="General" sourceLinked="0"/>
        <c:majorTickMark val="out"/>
        <c:minorTickMark val="none"/>
        <c:tickLblPos val="nextTo"/>
        <c:crossAx val="191272704"/>
        <c:crosses val="autoZero"/>
        <c:auto val="1"/>
        <c:lblAlgn val="ctr"/>
        <c:lblOffset val="100"/>
        <c:noMultiLvlLbl val="0"/>
      </c:catAx>
      <c:valAx>
        <c:axId val="191272704"/>
        <c:scaling>
          <c:orientation val="minMax"/>
        </c:scaling>
        <c:delete val="0"/>
        <c:axPos val="b"/>
        <c:majorGridlines/>
        <c:numFmt formatCode="0.00%" sourceLinked="1"/>
        <c:majorTickMark val="out"/>
        <c:minorTickMark val="none"/>
        <c:tickLblPos val="nextTo"/>
        <c:crossAx val="191272144"/>
        <c:crosses val="autoZero"/>
        <c:crossBetween val="between"/>
        <c:majorUnit val="0.15000000000000024"/>
      </c:valAx>
    </c:plotArea>
    <c:plotVisOnly val="1"/>
    <c:dispBlanksAs val="gap"/>
    <c:showDLblsOverMax val="0"/>
  </c:chart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</c:title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bar"/>
        <c:grouping val="clustered"/>
        <c:varyColors val="0"/>
        <c:ser>
          <c:idx val="0"/>
          <c:order val="0"/>
          <c:tx>
            <c:strRef>
              <c:f>Hoja1!$H$388</c:f>
              <c:strCache>
                <c:ptCount val="1"/>
                <c:pt idx="0">
                  <c:v>Motivos de las Atenciones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Hoja1!$G$389:$G$397</c:f>
              <c:strCache>
                <c:ptCount val="9"/>
                <c:pt idx="0">
                  <c:v>Varios</c:v>
                </c:pt>
                <c:pt idx="1">
                  <c:v>Información crediticia</c:v>
                </c:pt>
                <c:pt idx="2">
                  <c:v>Práctica abusiva</c:v>
                </c:pt>
                <c:pt idx="3">
                  <c:v>Desistimiento de compra</c:v>
                </c:pt>
                <c:pt idx="4">
                  <c:v>Gestiones de Cobro</c:v>
                </c:pt>
                <c:pt idx="5">
                  <c:v>Plan de Pagos</c:v>
                </c:pt>
                <c:pt idx="6">
                  <c:v>Incumplimiento de contrato u oferta</c:v>
                </c:pt>
                <c:pt idx="7">
                  <c:v>Mala calidad del producto o servicio</c:v>
                </c:pt>
                <c:pt idx="8">
                  <c:v>Cobros, Cargos y Comisiones Indebidas</c:v>
                </c:pt>
              </c:strCache>
            </c:strRef>
          </c:cat>
          <c:val>
            <c:numRef>
              <c:f>Hoja1!$H$389:$H$397</c:f>
              <c:numCache>
                <c:formatCode>0.00%</c:formatCode>
                <c:ptCount val="9"/>
                <c:pt idx="0">
                  <c:v>0.17710000000000004</c:v>
                </c:pt>
                <c:pt idx="1">
                  <c:v>9.1000000000000004E-3</c:v>
                </c:pt>
                <c:pt idx="2">
                  <c:v>1.72E-2</c:v>
                </c:pt>
                <c:pt idx="3">
                  <c:v>2.5399999999999999E-2</c:v>
                </c:pt>
                <c:pt idx="4">
                  <c:v>3.1E-2</c:v>
                </c:pt>
                <c:pt idx="5">
                  <c:v>7.46E-2</c:v>
                </c:pt>
                <c:pt idx="6">
                  <c:v>8.5199999999999998E-2</c:v>
                </c:pt>
                <c:pt idx="7">
                  <c:v>0.13519999999999999</c:v>
                </c:pt>
                <c:pt idx="8">
                  <c:v>0.44519999999999998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233352752"/>
        <c:axId val="233353312"/>
        <c:axId val="0"/>
      </c:bar3DChart>
      <c:catAx>
        <c:axId val="233352752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233353312"/>
        <c:crosses val="autoZero"/>
        <c:auto val="1"/>
        <c:lblAlgn val="ctr"/>
        <c:lblOffset val="100"/>
        <c:noMultiLvlLbl val="0"/>
      </c:catAx>
      <c:valAx>
        <c:axId val="233353312"/>
        <c:scaling>
          <c:orientation val="minMax"/>
        </c:scaling>
        <c:delete val="0"/>
        <c:axPos val="b"/>
        <c:majorGridlines/>
        <c:numFmt formatCode="0.00%" sourceLinked="1"/>
        <c:majorTickMark val="out"/>
        <c:minorTickMark val="none"/>
        <c:tickLblPos val="nextTo"/>
        <c:crossAx val="233352752"/>
        <c:crosses val="autoZero"/>
        <c:crossBetween val="between"/>
        <c:majorUnit val="0.2"/>
      </c:valAx>
    </c:plotArea>
    <c:plotVisOnly val="1"/>
    <c:dispBlanksAs val="gap"/>
    <c:showDLblsOverMax val="0"/>
  </c:chart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5"/>
    </mc:Choice>
    <mc:Fallback>
      <c:style val="5"/>
    </mc:Fallback>
  </mc:AlternateContent>
  <c:chart>
    <c:title>
      <c:layout/>
      <c:overlay val="0"/>
    </c:title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bar"/>
        <c:grouping val="clustered"/>
        <c:varyColors val="0"/>
        <c:ser>
          <c:idx val="0"/>
          <c:order val="0"/>
          <c:tx>
            <c:strRef>
              <c:f>Hoja1!$H$413</c:f>
              <c:strCache>
                <c:ptCount val="1"/>
                <c:pt idx="0">
                  <c:v>Motivos de las Denuncias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Hoja1!$G$414:$G$421</c:f>
              <c:strCache>
                <c:ptCount val="8"/>
                <c:pt idx="0">
                  <c:v>Varios</c:v>
                </c:pt>
                <c:pt idx="1">
                  <c:v>Documentos de Obligación y Cancelaciones</c:v>
                </c:pt>
                <c:pt idx="2">
                  <c:v>Desistimiento de compra</c:v>
                </c:pt>
                <c:pt idx="3">
                  <c:v>Gestiones de Cobro</c:v>
                </c:pt>
                <c:pt idx="4">
                  <c:v>Práctica abusiva</c:v>
                </c:pt>
                <c:pt idx="5">
                  <c:v>Incumplimiento de contrato u oferta</c:v>
                </c:pt>
                <c:pt idx="6">
                  <c:v>Mala calidad del producto o servicio</c:v>
                </c:pt>
                <c:pt idx="7">
                  <c:v>Cobros, Cargos y Comisiones Indebidas</c:v>
                </c:pt>
              </c:strCache>
            </c:strRef>
          </c:cat>
          <c:val>
            <c:numRef>
              <c:f>Hoja1!$H$414:$H$421</c:f>
              <c:numCache>
                <c:formatCode>0.00%</c:formatCode>
                <c:ptCount val="8"/>
                <c:pt idx="0">
                  <c:v>8.5600000000000009E-2</c:v>
                </c:pt>
                <c:pt idx="1">
                  <c:v>3.7000000000000002E-3</c:v>
                </c:pt>
                <c:pt idx="2">
                  <c:v>1.0999999999999999E-2</c:v>
                </c:pt>
                <c:pt idx="3">
                  <c:v>1.0999999999999999E-2</c:v>
                </c:pt>
                <c:pt idx="4">
                  <c:v>1.7399999999999999E-2</c:v>
                </c:pt>
                <c:pt idx="5">
                  <c:v>9.4100000000000003E-2</c:v>
                </c:pt>
                <c:pt idx="6">
                  <c:v>0.1452</c:v>
                </c:pt>
                <c:pt idx="7">
                  <c:v>0.63200000000000001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233482080"/>
        <c:axId val="233482640"/>
        <c:axId val="0"/>
      </c:bar3DChart>
      <c:catAx>
        <c:axId val="233482080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233482640"/>
        <c:crosses val="autoZero"/>
        <c:auto val="1"/>
        <c:lblAlgn val="ctr"/>
        <c:lblOffset val="100"/>
        <c:noMultiLvlLbl val="0"/>
      </c:catAx>
      <c:valAx>
        <c:axId val="233482640"/>
        <c:scaling>
          <c:orientation val="minMax"/>
        </c:scaling>
        <c:delete val="0"/>
        <c:axPos val="b"/>
        <c:majorGridlines/>
        <c:numFmt formatCode="0.00%" sourceLinked="1"/>
        <c:majorTickMark val="out"/>
        <c:minorTickMark val="none"/>
        <c:tickLblPos val="nextTo"/>
        <c:crossAx val="233482080"/>
        <c:crosses val="autoZero"/>
        <c:crossBetween val="between"/>
        <c:majorUnit val="0.2"/>
      </c:valAx>
    </c:plotArea>
    <c:plotVisOnly val="1"/>
    <c:dispBlanksAs val="gap"/>
    <c:showDLblsOverMax val="0"/>
  </c:chart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bar"/>
        <c:grouping val="clustered"/>
        <c:varyColors val="0"/>
        <c:ser>
          <c:idx val="0"/>
          <c:order val="0"/>
          <c:tx>
            <c:strRef>
              <c:f>Hoja1!$H$482</c:f>
              <c:strCache>
                <c:ptCount val="1"/>
                <c:pt idx="0">
                  <c:v>Montos Recuperados por Sector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/>
                </a:pPr>
                <a:endParaRPr lang="es-S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Hoja1!$G$483:$G$492</c:f>
              <c:strCache>
                <c:ptCount val="10"/>
                <c:pt idx="0">
                  <c:v>Otros Sectores</c:v>
                </c:pt>
                <c:pt idx="1">
                  <c:v>Inmuebles</c:v>
                </c:pt>
                <c:pt idx="2">
                  <c:v>Turismo</c:v>
                </c:pt>
                <c:pt idx="3">
                  <c:v>Telecomunicaciones</c:v>
                </c:pt>
                <c:pt idx="4">
                  <c:v>Servicios</c:v>
                </c:pt>
                <c:pt idx="5">
                  <c:v>Electrodomésticos</c:v>
                </c:pt>
                <c:pt idx="6">
                  <c:v>Comercio</c:v>
                </c:pt>
                <c:pt idx="7">
                  <c:v>Servicios Financieros</c:v>
                </c:pt>
                <c:pt idx="8">
                  <c:v>Vehículos</c:v>
                </c:pt>
                <c:pt idx="9">
                  <c:v>Agua Potable</c:v>
                </c:pt>
              </c:strCache>
            </c:strRef>
          </c:cat>
          <c:val>
            <c:numRef>
              <c:f>Hoja1!$H$483:$H$492</c:f>
              <c:numCache>
                <c:formatCode>"$"#,##0.00</c:formatCode>
                <c:ptCount val="10"/>
                <c:pt idx="0">
                  <c:v>4220</c:v>
                </c:pt>
                <c:pt idx="1">
                  <c:v>3382.5</c:v>
                </c:pt>
                <c:pt idx="2">
                  <c:v>3567.68</c:v>
                </c:pt>
                <c:pt idx="3">
                  <c:v>10338.339999999998</c:v>
                </c:pt>
                <c:pt idx="4">
                  <c:v>11228.810000000001</c:v>
                </c:pt>
                <c:pt idx="5">
                  <c:v>11519.58</c:v>
                </c:pt>
                <c:pt idx="6">
                  <c:v>13425.929999999998</c:v>
                </c:pt>
                <c:pt idx="7">
                  <c:v>28997.579999999998</c:v>
                </c:pt>
                <c:pt idx="8">
                  <c:v>30692.16</c:v>
                </c:pt>
                <c:pt idx="9">
                  <c:v>100096.6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233484880"/>
        <c:axId val="233485440"/>
        <c:axId val="0"/>
      </c:bar3DChart>
      <c:catAx>
        <c:axId val="233484880"/>
        <c:scaling>
          <c:orientation val="minMax"/>
        </c:scaling>
        <c:delete val="0"/>
        <c:axPos val="l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es-SV"/>
          </a:p>
        </c:txPr>
        <c:crossAx val="233485440"/>
        <c:crosses val="autoZero"/>
        <c:auto val="1"/>
        <c:lblAlgn val="ctr"/>
        <c:lblOffset val="100"/>
        <c:noMultiLvlLbl val="0"/>
      </c:catAx>
      <c:valAx>
        <c:axId val="233485440"/>
        <c:scaling>
          <c:orientation val="minMax"/>
        </c:scaling>
        <c:delete val="0"/>
        <c:axPos val="b"/>
        <c:majorGridlines/>
        <c:numFmt formatCode="&quot;$&quot;#,##0.00" sourceLinked="1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es-SV"/>
          </a:p>
        </c:txPr>
        <c:crossAx val="233484880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Hoja1!$A$510</c:f>
              <c:strCache>
                <c:ptCount val="1"/>
                <c:pt idx="0">
                  <c:v>Casos Cerrados</c:v>
                </c:pt>
              </c:strCache>
            </c:strRef>
          </c:tx>
          <c:invertIfNegative val="0"/>
          <c:cat>
            <c:numRef>
              <c:f>Hoja1!$B$509:$M$509</c:f>
              <c:numCache>
                <c:formatCode>mmm\-yy</c:formatCode>
                <c:ptCount val="12"/>
                <c:pt idx="0">
                  <c:v>41091</c:v>
                </c:pt>
                <c:pt idx="1">
                  <c:v>41122</c:v>
                </c:pt>
                <c:pt idx="2">
                  <c:v>41153</c:v>
                </c:pt>
                <c:pt idx="3">
                  <c:v>41183</c:v>
                </c:pt>
                <c:pt idx="4">
                  <c:v>41214</c:v>
                </c:pt>
                <c:pt idx="5">
                  <c:v>41244</c:v>
                </c:pt>
                <c:pt idx="6">
                  <c:v>41275</c:v>
                </c:pt>
                <c:pt idx="7">
                  <c:v>41306</c:v>
                </c:pt>
                <c:pt idx="8">
                  <c:v>41334</c:v>
                </c:pt>
                <c:pt idx="9">
                  <c:v>41365</c:v>
                </c:pt>
                <c:pt idx="10">
                  <c:v>41395</c:v>
                </c:pt>
                <c:pt idx="11">
                  <c:v>41426</c:v>
                </c:pt>
              </c:numCache>
            </c:numRef>
          </c:cat>
          <c:val>
            <c:numRef>
              <c:f>Hoja1!$B$510:$M$510</c:f>
              <c:numCache>
                <c:formatCode>#,##0</c:formatCode>
                <c:ptCount val="12"/>
                <c:pt idx="0">
                  <c:v>1538</c:v>
                </c:pt>
                <c:pt idx="1">
                  <c:v>1298</c:v>
                </c:pt>
                <c:pt idx="2">
                  <c:v>1556</c:v>
                </c:pt>
                <c:pt idx="3">
                  <c:v>1601</c:v>
                </c:pt>
                <c:pt idx="4">
                  <c:v>1335</c:v>
                </c:pt>
                <c:pt idx="5">
                  <c:v>903</c:v>
                </c:pt>
                <c:pt idx="6">
                  <c:v>1407</c:v>
                </c:pt>
                <c:pt idx="7">
                  <c:v>1260</c:v>
                </c:pt>
                <c:pt idx="8">
                  <c:v>1102</c:v>
                </c:pt>
                <c:pt idx="9">
                  <c:v>1458</c:v>
                </c:pt>
                <c:pt idx="10">
                  <c:v>1567</c:v>
                </c:pt>
                <c:pt idx="11">
                  <c:v>1169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33488240"/>
        <c:axId val="233488800"/>
      </c:barChart>
      <c:lineChart>
        <c:grouping val="standard"/>
        <c:varyColors val="0"/>
        <c:ser>
          <c:idx val="1"/>
          <c:order val="1"/>
          <c:tx>
            <c:strRef>
              <c:f>Hoja1!$A$511</c:f>
              <c:strCache>
                <c:ptCount val="1"/>
                <c:pt idx="0">
                  <c:v>Monto recuperado</c:v>
                </c:pt>
              </c:strCache>
            </c:strRef>
          </c:tx>
          <c:spPr>
            <a:ln w="57150">
              <a:solidFill>
                <a:schemeClr val="accent3"/>
              </a:solidFill>
            </a:ln>
          </c:spPr>
          <c:marker>
            <c:symbol val="none"/>
          </c:marker>
          <c:cat>
            <c:numRef>
              <c:f>Hoja1!$B$509:$L$509</c:f>
              <c:numCache>
                <c:formatCode>mmm\-yy</c:formatCode>
                <c:ptCount val="11"/>
                <c:pt idx="0">
                  <c:v>41091</c:v>
                </c:pt>
                <c:pt idx="1">
                  <c:v>41122</c:v>
                </c:pt>
                <c:pt idx="2">
                  <c:v>41153</c:v>
                </c:pt>
                <c:pt idx="3">
                  <c:v>41183</c:v>
                </c:pt>
                <c:pt idx="4">
                  <c:v>41214</c:v>
                </c:pt>
                <c:pt idx="5">
                  <c:v>41244</c:v>
                </c:pt>
                <c:pt idx="6">
                  <c:v>41275</c:v>
                </c:pt>
                <c:pt idx="7">
                  <c:v>41306</c:v>
                </c:pt>
                <c:pt idx="8">
                  <c:v>41334</c:v>
                </c:pt>
                <c:pt idx="9">
                  <c:v>41365</c:v>
                </c:pt>
                <c:pt idx="10">
                  <c:v>41395</c:v>
                </c:pt>
              </c:numCache>
            </c:numRef>
          </c:cat>
          <c:val>
            <c:numRef>
              <c:f>Hoja1!$B$511:$M$511</c:f>
              <c:numCache>
                <c:formatCode>"$"#,##0.00</c:formatCode>
                <c:ptCount val="12"/>
                <c:pt idx="0">
                  <c:v>221139.46000000002</c:v>
                </c:pt>
                <c:pt idx="1">
                  <c:v>243665.32999999975</c:v>
                </c:pt>
                <c:pt idx="2">
                  <c:v>244177.65</c:v>
                </c:pt>
                <c:pt idx="3">
                  <c:v>338380.06999999983</c:v>
                </c:pt>
                <c:pt idx="4">
                  <c:v>320261.44000000006</c:v>
                </c:pt>
                <c:pt idx="5">
                  <c:v>183248.5100000001</c:v>
                </c:pt>
                <c:pt idx="6">
                  <c:v>292559.13999999949</c:v>
                </c:pt>
                <c:pt idx="7">
                  <c:v>344880.81000000023</c:v>
                </c:pt>
                <c:pt idx="8">
                  <c:v>269523.5199999999</c:v>
                </c:pt>
                <c:pt idx="9">
                  <c:v>291238.99999999971</c:v>
                </c:pt>
                <c:pt idx="10">
                  <c:v>239406.66000000003</c:v>
                </c:pt>
                <c:pt idx="11">
                  <c:v>217469.18000000005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91626720"/>
        <c:axId val="191626160"/>
      </c:lineChart>
      <c:dateAx>
        <c:axId val="233488240"/>
        <c:scaling>
          <c:orientation val="minMax"/>
        </c:scaling>
        <c:delete val="0"/>
        <c:axPos val="b"/>
        <c:numFmt formatCode="mmm\-yy" sourceLinked="1"/>
        <c:majorTickMark val="out"/>
        <c:minorTickMark val="none"/>
        <c:tickLblPos val="nextTo"/>
        <c:crossAx val="233488800"/>
        <c:crosses val="autoZero"/>
        <c:auto val="1"/>
        <c:lblOffset val="100"/>
        <c:baseTimeUnit val="months"/>
      </c:dateAx>
      <c:valAx>
        <c:axId val="233488800"/>
        <c:scaling>
          <c:orientation val="minMax"/>
        </c:scaling>
        <c:delete val="0"/>
        <c:axPos val="l"/>
        <c:majorGridlines/>
        <c:numFmt formatCode="#,##0" sourceLinked="1"/>
        <c:majorTickMark val="out"/>
        <c:minorTickMark val="none"/>
        <c:tickLblPos val="nextTo"/>
        <c:crossAx val="233488240"/>
        <c:crosses val="autoZero"/>
        <c:crossBetween val="between"/>
      </c:valAx>
      <c:valAx>
        <c:axId val="191626160"/>
        <c:scaling>
          <c:orientation val="minMax"/>
        </c:scaling>
        <c:delete val="0"/>
        <c:axPos val="r"/>
        <c:numFmt formatCode="&quot;$&quot;#,##0.00" sourceLinked="1"/>
        <c:majorTickMark val="out"/>
        <c:minorTickMark val="none"/>
        <c:tickLblPos val="nextTo"/>
        <c:crossAx val="191626720"/>
        <c:crosses val="max"/>
        <c:crossBetween val="between"/>
      </c:valAx>
      <c:dateAx>
        <c:axId val="191626720"/>
        <c:scaling>
          <c:orientation val="minMax"/>
        </c:scaling>
        <c:delete val="1"/>
        <c:axPos val="b"/>
        <c:numFmt formatCode="mmm\-yy" sourceLinked="1"/>
        <c:majorTickMark val="out"/>
        <c:minorTickMark val="none"/>
        <c:tickLblPos val="nextTo"/>
        <c:crossAx val="191626160"/>
        <c:crosses val="autoZero"/>
        <c:auto val="1"/>
        <c:lblOffset val="100"/>
        <c:baseTimeUnit val="months"/>
      </c:dateAx>
    </c:plotArea>
    <c:legend>
      <c:legendPos val="b"/>
      <c:layout/>
      <c:overlay val="0"/>
    </c:legend>
    <c:plotVisOnly val="1"/>
    <c:dispBlanksAs val="gap"/>
    <c:showDLblsOverMax val="0"/>
  </c:chart>
  <c:txPr>
    <a:bodyPr/>
    <a:lstStyle/>
    <a:p>
      <a:pPr>
        <a:defRPr sz="1200"/>
      </a:pPr>
      <a:endParaRPr lang="es-SV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33E40-F769-4A17-A03B-D8D35F28238D}" type="datetimeFigureOut">
              <a:rPr lang="es-SV" smtClean="0"/>
              <a:pPr/>
              <a:t>08/05/2017</a:t>
            </a:fld>
            <a:endParaRPr lang="es-SV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01F14-062F-482A-AD57-893328A2995C}" type="slidenum">
              <a:rPr lang="es-SV" smtClean="0"/>
              <a:pPr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33E40-F769-4A17-A03B-D8D35F28238D}" type="datetimeFigureOut">
              <a:rPr lang="es-SV" smtClean="0"/>
              <a:pPr/>
              <a:t>08/05/2017</a:t>
            </a:fld>
            <a:endParaRPr lang="es-SV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01F14-062F-482A-AD57-893328A2995C}" type="slidenum">
              <a:rPr lang="es-SV" smtClean="0"/>
              <a:pPr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33E40-F769-4A17-A03B-D8D35F28238D}" type="datetimeFigureOut">
              <a:rPr lang="es-SV" smtClean="0"/>
              <a:pPr/>
              <a:t>08/05/2017</a:t>
            </a:fld>
            <a:endParaRPr lang="es-SV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01F14-062F-482A-AD57-893328A2995C}" type="slidenum">
              <a:rPr lang="es-SV" smtClean="0"/>
              <a:pPr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33E40-F769-4A17-A03B-D8D35F28238D}" type="datetimeFigureOut">
              <a:rPr lang="es-SV" smtClean="0"/>
              <a:pPr/>
              <a:t>08/05/2017</a:t>
            </a:fld>
            <a:endParaRPr lang="es-SV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01F14-062F-482A-AD57-893328A2995C}" type="slidenum">
              <a:rPr lang="es-SV" smtClean="0"/>
              <a:pPr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33E40-F769-4A17-A03B-D8D35F28238D}" type="datetimeFigureOut">
              <a:rPr lang="es-SV" smtClean="0"/>
              <a:pPr/>
              <a:t>08/05/2017</a:t>
            </a:fld>
            <a:endParaRPr lang="es-SV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01F14-062F-482A-AD57-893328A2995C}" type="slidenum">
              <a:rPr lang="es-SV" smtClean="0"/>
              <a:pPr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33E40-F769-4A17-A03B-D8D35F28238D}" type="datetimeFigureOut">
              <a:rPr lang="es-SV" smtClean="0"/>
              <a:pPr/>
              <a:t>08/05/2017</a:t>
            </a:fld>
            <a:endParaRPr lang="es-SV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01F14-062F-482A-AD57-893328A2995C}" type="slidenum">
              <a:rPr lang="es-SV" smtClean="0"/>
              <a:pPr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33E40-F769-4A17-A03B-D8D35F28238D}" type="datetimeFigureOut">
              <a:rPr lang="es-SV" smtClean="0"/>
              <a:pPr/>
              <a:t>08/05/2017</a:t>
            </a:fld>
            <a:endParaRPr lang="es-SV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01F14-062F-482A-AD57-893328A2995C}" type="slidenum">
              <a:rPr lang="es-SV" smtClean="0"/>
              <a:pPr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33E40-F769-4A17-A03B-D8D35F28238D}" type="datetimeFigureOut">
              <a:rPr lang="es-SV" smtClean="0"/>
              <a:pPr/>
              <a:t>08/05/2017</a:t>
            </a:fld>
            <a:endParaRPr lang="es-SV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01F14-062F-482A-AD57-893328A2995C}" type="slidenum">
              <a:rPr lang="es-SV" smtClean="0"/>
              <a:pPr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33E40-F769-4A17-A03B-D8D35F28238D}" type="datetimeFigureOut">
              <a:rPr lang="es-SV" smtClean="0"/>
              <a:pPr/>
              <a:t>08/05/2017</a:t>
            </a:fld>
            <a:endParaRPr lang="es-SV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01F14-062F-482A-AD57-893328A2995C}" type="slidenum">
              <a:rPr lang="es-SV" smtClean="0"/>
              <a:pPr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33E40-F769-4A17-A03B-D8D35F28238D}" type="datetimeFigureOut">
              <a:rPr lang="es-SV" smtClean="0"/>
              <a:pPr/>
              <a:t>08/05/2017</a:t>
            </a:fld>
            <a:endParaRPr lang="es-SV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01F14-062F-482A-AD57-893328A2995C}" type="slidenum">
              <a:rPr lang="es-SV" smtClean="0"/>
              <a:pPr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s-SV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33E40-F769-4A17-A03B-D8D35F28238D}" type="datetimeFigureOut">
              <a:rPr lang="es-SV" smtClean="0"/>
              <a:pPr/>
              <a:t>08/05/2017</a:t>
            </a:fld>
            <a:endParaRPr lang="es-SV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01F14-062F-482A-AD57-893328A2995C}" type="slidenum">
              <a:rPr lang="es-SV" smtClean="0"/>
              <a:pPr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3 Imagen" descr="Logos-DC.png"/>
          <p:cNvPicPr>
            <a:picLocks noChangeAspect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6299200" y="6057900"/>
            <a:ext cx="2844800" cy="800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dirty="0" smtClean="0"/>
              <a:t>Haga clic para modificar el estilo de título del patrón</a:t>
            </a:r>
            <a:endParaRPr lang="es-SV" dirty="0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D33E40-F769-4A17-A03B-D8D35F28238D}" type="datetimeFigureOut">
              <a:rPr lang="es-SV" smtClean="0"/>
              <a:pPr/>
              <a:t>08/05/2017</a:t>
            </a:fld>
            <a:endParaRPr lang="es-SV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SV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F01F14-062F-482A-AD57-893328A2995C}" type="slidenum">
              <a:rPr lang="es-SV" smtClean="0"/>
              <a:pPr/>
              <a:t>‹Nº›</a:t>
            </a:fld>
            <a:endParaRPr lang="es-SV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accent1">
              <a:lumMod val="75000"/>
            </a:schemeClr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S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0" y="2130425"/>
            <a:ext cx="9144000" cy="1470025"/>
          </a:xfrm>
          <a:solidFill>
            <a:schemeClr val="accent1"/>
          </a:solidFill>
        </p:spPr>
        <p:txBody>
          <a:bodyPr/>
          <a:lstStyle/>
          <a:p>
            <a:r>
              <a:rPr lang="es-ES" dirty="0" smtClean="0">
                <a:solidFill>
                  <a:schemeClr val="bg1"/>
                </a:solidFill>
                <a:effectLst/>
              </a:rPr>
              <a:t>Boletín Estadístico Mensual</a:t>
            </a:r>
            <a:endParaRPr lang="es-SV" dirty="0">
              <a:solidFill>
                <a:schemeClr val="bg1"/>
              </a:solidFill>
              <a:effectLst/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smtClean="0"/>
              <a:t>Junio 2013</a:t>
            </a:r>
            <a:endParaRPr lang="es-SV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/>
              <a:t>Casos por </a:t>
            </a:r>
            <a:r>
              <a:rPr lang="es-ES" dirty="0" smtClean="0"/>
              <a:t>motivo </a:t>
            </a:r>
            <a:r>
              <a:rPr lang="es-ES" dirty="0"/>
              <a:t>para </a:t>
            </a:r>
            <a:r>
              <a:rPr lang="es-ES" dirty="0" smtClean="0"/>
              <a:t>junio </a:t>
            </a:r>
            <a:r>
              <a:rPr lang="es-ES" dirty="0"/>
              <a:t>de 2013</a:t>
            </a:r>
            <a:endParaRPr lang="es-SV" dirty="0"/>
          </a:p>
        </p:txBody>
      </p:sp>
      <p:sp>
        <p:nvSpPr>
          <p:cNvPr id="7" name="6 CuadroTexto"/>
          <p:cNvSpPr txBox="1"/>
          <p:nvPr/>
        </p:nvSpPr>
        <p:spPr>
          <a:xfrm>
            <a:off x="395536" y="1772816"/>
            <a:ext cx="41044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/>
              <a:t>Atenciones por motivo</a:t>
            </a:r>
            <a:endParaRPr lang="es-SV" b="1" dirty="0"/>
          </a:p>
        </p:txBody>
      </p:sp>
      <p:sp>
        <p:nvSpPr>
          <p:cNvPr id="8" name="7 CuadroTexto"/>
          <p:cNvSpPr txBox="1"/>
          <p:nvPr/>
        </p:nvSpPr>
        <p:spPr>
          <a:xfrm>
            <a:off x="4639072" y="1772816"/>
            <a:ext cx="41044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/>
              <a:t>Denuncias por motivo</a:t>
            </a:r>
            <a:endParaRPr lang="es-SV" b="1" dirty="0"/>
          </a:p>
        </p:txBody>
      </p:sp>
      <p:graphicFrame>
        <p:nvGraphicFramePr>
          <p:cNvPr id="5" name="4 Marcador de contenido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4062189598"/>
              </p:ext>
            </p:extLst>
          </p:nvPr>
        </p:nvGraphicFramePr>
        <p:xfrm>
          <a:off x="666750" y="2805906"/>
          <a:ext cx="3619500" cy="1948815"/>
        </p:xfrm>
        <a:graphic>
          <a:graphicData uri="http://schemas.openxmlformats.org/drawingml/2006/table">
            <a:tbl>
              <a:tblPr firstRow="1" firstCol="1" lastRow="1" bandRow="1" bandCol="1">
                <a:tableStyleId>{69012ECD-51FC-41F1-AA8D-1B2483CD663E}</a:tableStyleId>
              </a:tblPr>
              <a:tblGrid>
                <a:gridCol w="2527300"/>
                <a:gridCol w="711200"/>
                <a:gridCol w="381000"/>
              </a:tblGrid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>
                          <a:effectLst/>
                        </a:rPr>
                        <a:t>Motivo</a:t>
                      </a:r>
                      <a:endParaRPr lang="es-SV" sz="1100" b="1" i="0" u="none" strike="noStrike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>
                          <a:effectLst/>
                        </a:rPr>
                        <a:t>Porcentaje</a:t>
                      </a:r>
                      <a:endParaRPr lang="es-SV" sz="1100" b="1" i="0" u="none" strike="noStrike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>
                          <a:effectLst/>
                        </a:rPr>
                        <a:t>Total</a:t>
                      </a:r>
                      <a:endParaRPr lang="es-SV" sz="1100" b="1" i="0" u="none" strike="noStrike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>
                          <a:effectLst/>
                        </a:rPr>
                        <a:t>Cobros, Cargos y Comisiones Indebidas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44.52%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2,299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>
                          <a:effectLst/>
                        </a:rPr>
                        <a:t>Mala calidad del producto o servicio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13.52%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698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>
                          <a:effectLst/>
                        </a:rPr>
                        <a:t>Incumplimiento de contrato u oferta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8.52%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440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>
                          <a:effectLst/>
                        </a:rPr>
                        <a:t>Plan de Pagos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7.46%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385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>
                          <a:effectLst/>
                        </a:rPr>
                        <a:t>Gestiones de Cobro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3.10%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160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>
                          <a:effectLst/>
                        </a:rPr>
                        <a:t>Desistimiento de compra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2.54%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131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>
                          <a:effectLst/>
                        </a:rPr>
                        <a:t>Práctica abusiva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1.72%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89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>
                          <a:effectLst/>
                        </a:rPr>
                        <a:t>Información crediticia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0.91%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47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>
                          <a:effectLst/>
                        </a:rPr>
                        <a:t>Varios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17.71%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915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>
                          <a:effectLst/>
                        </a:rPr>
                        <a:t>Total</a:t>
                      </a:r>
                      <a:endParaRPr lang="es-SV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100.00%</a:t>
                      </a:r>
                      <a:endParaRPr lang="es-SV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 dirty="0">
                          <a:effectLst/>
                        </a:rPr>
                        <a:t>5,164</a:t>
                      </a:r>
                      <a:endParaRPr lang="es-SV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  <p:graphicFrame>
        <p:nvGraphicFramePr>
          <p:cNvPr id="6" name="5 Marcador de contenido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24315168"/>
              </p:ext>
            </p:extLst>
          </p:nvPr>
        </p:nvGraphicFramePr>
        <p:xfrm>
          <a:off x="4857750" y="2901156"/>
          <a:ext cx="3619500" cy="1771650"/>
        </p:xfrm>
        <a:graphic>
          <a:graphicData uri="http://schemas.openxmlformats.org/drawingml/2006/table">
            <a:tbl>
              <a:tblPr firstRow="1" firstCol="1" lastRow="1" bandRow="1" bandCol="1">
                <a:tableStyleId>{69012ECD-51FC-41F1-AA8D-1B2483CD663E}</a:tableStyleId>
              </a:tblPr>
              <a:tblGrid>
                <a:gridCol w="2527300"/>
                <a:gridCol w="711200"/>
                <a:gridCol w="381000"/>
              </a:tblGrid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>
                          <a:effectLst/>
                        </a:rPr>
                        <a:t>Motivo</a:t>
                      </a:r>
                      <a:endParaRPr lang="es-SV" sz="1100" b="1" i="0" u="none" strike="noStrike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>
                          <a:effectLst/>
                        </a:rPr>
                        <a:t>Porcentaje</a:t>
                      </a:r>
                      <a:endParaRPr lang="es-SV" sz="1100" b="1" i="0" u="none" strike="noStrike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>
                          <a:effectLst/>
                        </a:rPr>
                        <a:t>Total</a:t>
                      </a:r>
                      <a:endParaRPr lang="es-SV" sz="1100" b="1" i="0" u="none" strike="noStrike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>
                          <a:effectLst/>
                        </a:rPr>
                        <a:t>Cobros, Cargos y Comisiones Indebidas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63.20%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692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>
                          <a:effectLst/>
                        </a:rPr>
                        <a:t>Mala calidad del producto o servicio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14.52%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159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>
                          <a:effectLst/>
                        </a:rPr>
                        <a:t>Incumplimiento de contrato u oferta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9.41%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103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>
                          <a:effectLst/>
                        </a:rPr>
                        <a:t>Práctica abusiva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1.74%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19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>
                          <a:effectLst/>
                        </a:rPr>
                        <a:t>Desistimiento de compra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1.10%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12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>
                          <a:effectLst/>
                        </a:rPr>
                        <a:t>Gestiones de Cobro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1.10%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12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>
                          <a:effectLst/>
                        </a:rPr>
                        <a:t>Documentos de Obligación y Cancelaciones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0.37%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4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>
                          <a:effectLst/>
                        </a:rPr>
                        <a:t>Varios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8.56%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94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>
                          <a:effectLst/>
                        </a:rPr>
                        <a:t>Total</a:t>
                      </a:r>
                      <a:endParaRPr lang="es-SV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100.00%</a:t>
                      </a:r>
                      <a:endParaRPr lang="es-SV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 dirty="0">
                          <a:effectLst/>
                        </a:rPr>
                        <a:t>1,095</a:t>
                      </a:r>
                      <a:endParaRPr lang="es-SV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178942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SV" dirty="0" smtClean="0"/>
              <a:t>Atenciones por motivo</a:t>
            </a:r>
            <a:endParaRPr lang="es-SV" dirty="0"/>
          </a:p>
        </p:txBody>
      </p:sp>
      <p:graphicFrame>
        <p:nvGraphicFramePr>
          <p:cNvPr id="7" name="6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71038055"/>
              </p:ext>
            </p:extLst>
          </p:nvPr>
        </p:nvGraphicFramePr>
        <p:xfrm>
          <a:off x="719571" y="2276872"/>
          <a:ext cx="7704858" cy="2693670"/>
        </p:xfrm>
        <a:graphic>
          <a:graphicData uri="http://schemas.openxmlformats.org/drawingml/2006/table">
            <a:tbl>
              <a:tblPr firstRow="1" firstCol="1" lastRow="1" bandRow="1" bandCol="1">
                <a:tableStyleId>{69012ECD-51FC-41F1-AA8D-1B2483CD663E}</a:tableStyleId>
              </a:tblPr>
              <a:tblGrid>
                <a:gridCol w="2958886"/>
                <a:gridCol w="1186493"/>
                <a:gridCol w="1186493"/>
                <a:gridCol w="1186493"/>
                <a:gridCol w="1186493"/>
              </a:tblGrid>
              <a:tr h="0">
                <a:tc rowSpan="2">
                  <a:txBody>
                    <a:bodyPr/>
                    <a:lstStyle/>
                    <a:p>
                      <a:pPr algn="ctr" fontAlgn="b"/>
                      <a:r>
                        <a:rPr lang="es-SV" sz="12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Sector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s-SV" sz="12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Total</a:t>
                      </a:r>
                      <a:endParaRPr lang="es-SV" sz="12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pPr algn="ctr" fontAlgn="b"/>
                      <a:endParaRPr lang="es-SV" sz="11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s-SV" sz="12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Porcentaje</a:t>
                      </a:r>
                      <a:endParaRPr lang="es-SV" sz="12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pPr algn="ctr" fontAlgn="b"/>
                      <a:endParaRPr lang="es-SV" sz="11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0">
                <a:tc vMerge="1">
                  <a:txBody>
                    <a:bodyPr/>
                    <a:lstStyle/>
                    <a:p>
                      <a:pPr algn="l" fontAlgn="b"/>
                      <a:endParaRPr lang="es-SV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u="none" strike="noStrike" dirty="0" smtClean="0">
                          <a:solidFill>
                            <a:schemeClr val="bg1"/>
                          </a:solidFill>
                          <a:effectLst/>
                        </a:rPr>
                        <a:t>Enero-Junio </a:t>
                      </a:r>
                      <a:r>
                        <a:rPr lang="es-SV" sz="12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2012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u="none" strike="noStrike" dirty="0" smtClean="0">
                          <a:solidFill>
                            <a:schemeClr val="bg1"/>
                          </a:solidFill>
                          <a:effectLst/>
                        </a:rPr>
                        <a:t>Enero-Junio </a:t>
                      </a:r>
                      <a:r>
                        <a:rPr lang="es-SV" sz="12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2013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u="none" strike="noStrike" dirty="0" smtClean="0">
                          <a:solidFill>
                            <a:schemeClr val="bg1"/>
                          </a:solidFill>
                          <a:effectLst/>
                        </a:rPr>
                        <a:t>Enero-Junio </a:t>
                      </a:r>
                      <a:r>
                        <a:rPr lang="es-SV" sz="12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2012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u="none" strike="noStrike" dirty="0" smtClean="0">
                          <a:solidFill>
                            <a:schemeClr val="bg1"/>
                          </a:solidFill>
                          <a:effectLst/>
                        </a:rPr>
                        <a:t>Enero-Junio </a:t>
                      </a:r>
                      <a:r>
                        <a:rPr lang="es-SV" sz="12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2013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accent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Cobros, Cargos y Comisiones Indebidas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14,176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12,992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44.32%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40.29%</a:t>
                      </a: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Mala calidad del producto o servicio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4,563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4,688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14.27%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14.54%</a:t>
                      </a: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Incumplimiento de contrato u oferta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3,020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2,911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9.44%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9.03%</a:t>
                      </a: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Plan de Pagos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2,465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2,398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7.71%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7.44%</a:t>
                      </a: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Gestiones de Cobro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868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856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2.71%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2.65%</a:t>
                      </a: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Desistimiento de compra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704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2.20%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2.54%</a:t>
                      </a: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Práctica abusiva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1,063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529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3.32%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1.64%</a:t>
                      </a: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Información crediticia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274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314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0.86%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0.97%</a:t>
                      </a: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Documentos de Obligación y Cancelaciones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137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176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0.43%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0.55%</a:t>
                      </a: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Derecho de Retracto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0.00%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0.11%</a:t>
                      </a: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Varios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4,714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6,523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14.74%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20.23%</a:t>
                      </a: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Total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31,984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32,244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100.00%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100.00%</a:t>
                      </a: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374562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SV" dirty="0" smtClean="0"/>
              <a:t>Denuncias por motivo</a:t>
            </a:r>
            <a:endParaRPr lang="es-SV" dirty="0"/>
          </a:p>
        </p:txBody>
      </p:sp>
      <p:graphicFrame>
        <p:nvGraphicFramePr>
          <p:cNvPr id="7" name="6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2294384"/>
              </p:ext>
            </p:extLst>
          </p:nvPr>
        </p:nvGraphicFramePr>
        <p:xfrm>
          <a:off x="719571" y="2276872"/>
          <a:ext cx="7704858" cy="2693670"/>
        </p:xfrm>
        <a:graphic>
          <a:graphicData uri="http://schemas.openxmlformats.org/drawingml/2006/table">
            <a:tbl>
              <a:tblPr firstRow="1" firstCol="1" lastRow="1" bandRow="1" bandCol="1">
                <a:tableStyleId>{69012ECD-51FC-41F1-AA8D-1B2483CD663E}</a:tableStyleId>
              </a:tblPr>
              <a:tblGrid>
                <a:gridCol w="2958886"/>
                <a:gridCol w="1186493"/>
                <a:gridCol w="1186493"/>
                <a:gridCol w="1186493"/>
                <a:gridCol w="1186493"/>
              </a:tblGrid>
              <a:tr h="0">
                <a:tc rowSpan="2">
                  <a:txBody>
                    <a:bodyPr/>
                    <a:lstStyle/>
                    <a:p>
                      <a:pPr algn="ctr" fontAlgn="b"/>
                      <a:r>
                        <a:rPr lang="es-SV" sz="12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Sector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s-SV" sz="12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Total</a:t>
                      </a:r>
                      <a:endParaRPr lang="es-SV" sz="12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pPr algn="ctr" fontAlgn="b"/>
                      <a:endParaRPr lang="es-SV" sz="11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s-SV" sz="12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Porcentaje</a:t>
                      </a:r>
                      <a:endParaRPr lang="es-SV" sz="12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pPr algn="ctr" fontAlgn="b"/>
                      <a:endParaRPr lang="es-SV" sz="11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0">
                <a:tc vMerge="1">
                  <a:txBody>
                    <a:bodyPr/>
                    <a:lstStyle/>
                    <a:p>
                      <a:pPr algn="l" fontAlgn="b"/>
                      <a:endParaRPr lang="es-SV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u="none" strike="noStrike" dirty="0" smtClean="0">
                          <a:solidFill>
                            <a:schemeClr val="bg1"/>
                          </a:solidFill>
                          <a:effectLst/>
                        </a:rPr>
                        <a:t>Enero-Junio </a:t>
                      </a:r>
                      <a:r>
                        <a:rPr lang="es-SV" sz="12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2012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u="none" strike="noStrike" dirty="0" smtClean="0">
                          <a:solidFill>
                            <a:schemeClr val="bg1"/>
                          </a:solidFill>
                          <a:effectLst/>
                        </a:rPr>
                        <a:t>Enero-Junio </a:t>
                      </a:r>
                      <a:r>
                        <a:rPr lang="es-SV" sz="12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2013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u="none" strike="noStrike" dirty="0" smtClean="0">
                          <a:solidFill>
                            <a:schemeClr val="bg1"/>
                          </a:solidFill>
                          <a:effectLst/>
                        </a:rPr>
                        <a:t>Enero-Junio </a:t>
                      </a:r>
                      <a:r>
                        <a:rPr lang="es-SV" sz="12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2012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u="none" strike="noStrike" dirty="0" smtClean="0">
                          <a:solidFill>
                            <a:schemeClr val="bg1"/>
                          </a:solidFill>
                          <a:effectLst/>
                        </a:rPr>
                        <a:t>Enero-Junio </a:t>
                      </a:r>
                      <a:r>
                        <a:rPr lang="es-SV" sz="12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2013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accent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Cobros, Cargos y Comisiones Indebidas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5,241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4,136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63.40%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59.95%</a:t>
                      </a: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Mala calidad del producto o servicio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1,120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1,138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13.55%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16.50%</a:t>
                      </a: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Incumplimiento de contrato u oferta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954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716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11.54%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10.38%</a:t>
                      </a: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Práctica abusiva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170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2.06%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1.46%</a:t>
                      </a: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Desistimiento de compra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1.19%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0.96%</a:t>
                      </a: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Gestiones de Cobro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0.56%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0.67%</a:t>
                      </a: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Información crediticia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0.40%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0.43%</a:t>
                      </a: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Documentos de Obligación y Cancelaciones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0.41%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0.35%</a:t>
                      </a: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Derecho de Retracto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0.00%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0.13%</a:t>
                      </a: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Plan de Pagos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0.10%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0.09%</a:t>
                      </a: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Varios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562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627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6.80%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9.09%</a:t>
                      </a: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Total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8,266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6,899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100.00%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100.00%</a:t>
                      </a: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970423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Casos cerrados</a:t>
            </a:r>
            <a:endParaRPr lang="es-SV" dirty="0"/>
          </a:p>
        </p:txBody>
      </p:sp>
      <p:graphicFrame>
        <p:nvGraphicFramePr>
          <p:cNvPr id="7" name="6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35681254"/>
              </p:ext>
            </p:extLst>
          </p:nvPr>
        </p:nvGraphicFramePr>
        <p:xfrm>
          <a:off x="471503" y="1600200"/>
          <a:ext cx="8200995" cy="1914525"/>
        </p:xfrm>
        <a:graphic>
          <a:graphicData uri="http://schemas.openxmlformats.org/drawingml/2006/table">
            <a:tbl>
              <a:tblPr firstRow="1" lastRow="1" bandRow="1">
                <a:tableStyleId>{69012ECD-51FC-41F1-AA8D-1B2483CD663E}</a:tableStyleId>
              </a:tblPr>
              <a:tblGrid>
                <a:gridCol w="2296091"/>
                <a:gridCol w="1448827"/>
                <a:gridCol w="1464331"/>
                <a:gridCol w="650705"/>
                <a:gridCol w="845168"/>
                <a:gridCol w="845168"/>
                <a:gridCol w="650705"/>
              </a:tblGrid>
              <a:tr h="147637"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Tipo de caso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i="0" u="none" strike="noStrike" dirty="0" smtClean="0">
                          <a:solidFill>
                            <a:schemeClr val="bg1"/>
                          </a:solidFill>
                          <a:latin typeface="Calibri"/>
                        </a:rPr>
                        <a:t>Enero a Junio 2012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i="0" u="none" strike="noStrike" dirty="0" smtClean="0">
                          <a:solidFill>
                            <a:schemeClr val="bg1"/>
                          </a:solidFill>
                          <a:latin typeface="+mn-lt"/>
                        </a:rPr>
                        <a:t>Enero a Junio </a:t>
                      </a:r>
                      <a:r>
                        <a:rPr lang="es-SV" sz="1200" b="1" i="0" u="none" strike="noStrike" dirty="0" smtClean="0">
                          <a:solidFill>
                            <a:schemeClr val="bg1"/>
                          </a:solidFill>
                          <a:latin typeface="Calibri"/>
                        </a:rPr>
                        <a:t>2013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i="0" u="none" strike="noStrike" dirty="0" smtClean="0">
                          <a:solidFill>
                            <a:srgbClr val="FFFFFF"/>
                          </a:solidFill>
                          <a:latin typeface="Calibri"/>
                        </a:rPr>
                        <a:t>Cambio </a:t>
                      </a:r>
                      <a:endParaRPr lang="es-SV" sz="1200" b="1" i="0" u="none" strike="noStrike" dirty="0">
                        <a:solidFill>
                          <a:srgbClr val="FFFFFF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i="0" u="none" strike="noStrike" dirty="0" smtClean="0">
                          <a:solidFill>
                            <a:schemeClr val="bg1"/>
                          </a:solidFill>
                          <a:latin typeface="Calibri"/>
                        </a:rPr>
                        <a:t>Junio 2012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i="0" u="none" strike="noStrike" dirty="0" smtClean="0">
                          <a:solidFill>
                            <a:schemeClr val="bg1"/>
                          </a:solidFill>
                          <a:latin typeface="Calibri"/>
                        </a:rPr>
                        <a:t>Junio 2013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i="0" u="none" strike="noStrike" dirty="0" smtClean="0">
                          <a:solidFill>
                            <a:schemeClr val="bg1"/>
                          </a:solidFill>
                          <a:latin typeface="Calibri"/>
                        </a:rPr>
                        <a:t>Cambio 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0" marR="0" marT="0" marB="0" anchor="ctr"/>
                </a:tc>
              </a:tr>
              <a:tr h="147637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Denuncia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8,426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7,097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-15.8%</a:t>
                      </a:r>
                    </a:p>
                  </a:txBody>
                  <a:tcPr marL="9525" marR="9525" marT="9525" marB="0" anchor="b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1,390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1,044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-24.9%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147637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Avenimiento</a:t>
                      </a:r>
                    </a:p>
                  </a:txBody>
                  <a:tcPr marL="857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5,724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4,950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-13.5%</a:t>
                      </a:r>
                    </a:p>
                  </a:txBody>
                  <a:tcPr marL="9525" marR="9525" marT="9525" marB="0" anchor="b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910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-17.5%</a:t>
                      </a:r>
                    </a:p>
                  </a:txBody>
                  <a:tcPr marL="9525" marR="9525" marT="9525" marB="0" anchor="b"/>
                </a:tc>
              </a:tr>
              <a:tr h="147637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Cerrado por razones de oficio</a:t>
                      </a:r>
                    </a:p>
                  </a:txBody>
                  <a:tcPr marL="857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0.0%</a:t>
                      </a:r>
                    </a:p>
                  </a:txBody>
                  <a:tcPr marL="9525" marR="9525" marT="9525" marB="0" anchor="b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0.0%</a:t>
                      </a:r>
                    </a:p>
                  </a:txBody>
                  <a:tcPr marL="9525" marR="9525" marT="9525" marB="0" anchor="b"/>
                </a:tc>
              </a:tr>
              <a:tr h="147637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Conciliación</a:t>
                      </a:r>
                    </a:p>
                  </a:txBody>
                  <a:tcPr marL="857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1,773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1,316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-25.8%</a:t>
                      </a:r>
                    </a:p>
                  </a:txBody>
                  <a:tcPr marL="9525" marR="9525" marT="9525" marB="0" anchor="b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244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175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-28.3%</a:t>
                      </a:r>
                    </a:p>
                  </a:txBody>
                  <a:tcPr marL="9525" marR="9525" marT="9525" marB="0" anchor="b"/>
                </a:tc>
              </a:tr>
              <a:tr h="147637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Desistimiento</a:t>
                      </a:r>
                    </a:p>
                  </a:txBody>
                  <a:tcPr marL="857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282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234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-17.0%</a:t>
                      </a:r>
                    </a:p>
                  </a:txBody>
                  <a:tcPr marL="9525" marR="9525" marT="9525" marB="0" anchor="b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-55.2%</a:t>
                      </a:r>
                    </a:p>
                  </a:txBody>
                  <a:tcPr marL="9525" marR="9525" marT="9525" marB="0" anchor="b"/>
                </a:tc>
              </a:tr>
              <a:tr h="147637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Falta de Ratificación</a:t>
                      </a:r>
                    </a:p>
                  </a:txBody>
                  <a:tcPr marL="857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305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171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-43.9%</a:t>
                      </a:r>
                    </a:p>
                  </a:txBody>
                  <a:tcPr marL="9525" marR="9525" marT="9525" marB="0" anchor="b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-32.4%</a:t>
                      </a:r>
                    </a:p>
                  </a:txBody>
                  <a:tcPr marL="9525" marR="9525" marT="9525" marB="0" anchor="b"/>
                </a:tc>
              </a:tr>
              <a:tr h="147637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Tribunal Sancionador</a:t>
                      </a:r>
                    </a:p>
                  </a:txBody>
                  <a:tcPr marL="857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342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424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24.0%</a:t>
                      </a:r>
                    </a:p>
                  </a:txBody>
                  <a:tcPr marL="9525" marR="9525" marT="9525" marB="0" anchor="b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134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-52.2%</a:t>
                      </a:r>
                    </a:p>
                  </a:txBody>
                  <a:tcPr marL="9525" marR="9525" marT="9525" marB="0" anchor="b"/>
                </a:tc>
              </a:tr>
              <a:tr h="147637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Gestión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750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866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15.5%</a:t>
                      </a:r>
                    </a:p>
                  </a:txBody>
                  <a:tcPr marL="9525" marR="9525" marT="9525" marB="0" anchor="b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177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125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-29.4%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147637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Total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9,176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7,963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-13.2%</a:t>
                      </a:r>
                    </a:p>
                  </a:txBody>
                  <a:tcPr marL="9525" marR="9525" marT="9525" marB="0" anchor="b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1,567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1,169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-25.4%</a:t>
                      </a: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  <p:sp>
        <p:nvSpPr>
          <p:cNvPr id="8" name="2 Marcador de contenido"/>
          <p:cNvSpPr txBox="1">
            <a:spLocks/>
          </p:cNvSpPr>
          <p:nvPr/>
        </p:nvSpPr>
        <p:spPr>
          <a:xfrm>
            <a:off x="428596" y="4000504"/>
            <a:ext cx="8229600" cy="21431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lvl="0" indent="-342900">
              <a:spcBef>
                <a:spcPts val="1200"/>
              </a:spcBef>
              <a:buFont typeface="Arial" pitchFamily="34" charset="0"/>
              <a:buChar char="•"/>
              <a:defRPr/>
            </a:pPr>
            <a:r>
              <a:rPr lang="es-ES" sz="2400" dirty="0" smtClean="0"/>
              <a:t>El cierre de casos de los primeros cinco meses de 2013, presenta una disminución respecto  al año pasado. En total, han caído en un 13.2%.</a:t>
            </a:r>
          </a:p>
          <a:p>
            <a:pPr marL="342900" lvl="0" indent="-342900">
              <a:spcBef>
                <a:spcPts val="1200"/>
              </a:spcBef>
              <a:buFont typeface="Arial" pitchFamily="34" charset="0"/>
              <a:buChar char="•"/>
              <a:defRPr/>
            </a:pPr>
            <a:r>
              <a:rPr lang="es-ES" sz="2400" dirty="0" smtClean="0"/>
              <a:t>La cantidad de cierres de junio disminuye un 25.4% respecto al mes pasado. </a:t>
            </a:r>
            <a:endParaRPr lang="es-SV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 smtClean="0"/>
              <a:t>Montos recuperados por sector para junio de 2013</a:t>
            </a:r>
            <a:endParaRPr lang="es-SV" dirty="0"/>
          </a:p>
        </p:txBody>
      </p:sp>
      <p:graphicFrame>
        <p:nvGraphicFramePr>
          <p:cNvPr id="7" name="6 Marcador de contenido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Montos recuperados</a:t>
            </a:r>
            <a:endParaRPr lang="es-SV" dirty="0"/>
          </a:p>
        </p:txBody>
      </p:sp>
      <p:sp>
        <p:nvSpPr>
          <p:cNvPr id="5" name="2 Marcador de contenido"/>
          <p:cNvSpPr txBox="1">
            <a:spLocks/>
          </p:cNvSpPr>
          <p:nvPr/>
        </p:nvSpPr>
        <p:spPr>
          <a:xfrm>
            <a:off x="500034" y="5214950"/>
            <a:ext cx="8229600" cy="971568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/>
          <a:p>
            <a:pPr marL="342900" lvl="0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s-ES" sz="3200" dirty="0" smtClean="0"/>
              <a:t>Este mes se recuperó </a:t>
            </a:r>
            <a:r>
              <a:rPr lang="es-ES" sz="3200" dirty="0"/>
              <a:t>$</a:t>
            </a:r>
            <a:r>
              <a:rPr lang="es-ES" sz="3200" dirty="0" smtClean="0"/>
              <a:t>217,469.18 a favor de los consumidores.</a:t>
            </a:r>
            <a:endParaRPr lang="es-SV" sz="3200" dirty="0" smtClean="0"/>
          </a:p>
        </p:txBody>
      </p:sp>
      <p:graphicFrame>
        <p:nvGraphicFramePr>
          <p:cNvPr id="8" name="7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96530630"/>
              </p:ext>
            </p:extLst>
          </p:nvPr>
        </p:nvGraphicFramePr>
        <p:xfrm>
          <a:off x="457200" y="1600201"/>
          <a:ext cx="8229600" cy="36147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Atenciones</a:t>
            </a:r>
            <a:endParaRPr lang="es-SV" dirty="0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31480576"/>
              </p:ext>
            </p:extLst>
          </p:nvPr>
        </p:nvGraphicFramePr>
        <p:xfrm>
          <a:off x="673195" y="1306827"/>
          <a:ext cx="7809865" cy="1327785"/>
        </p:xfrm>
        <a:graphic>
          <a:graphicData uri="http://schemas.openxmlformats.org/drawingml/2006/table">
            <a:tbl>
              <a:tblPr firstRow="1" lastRow="1" bandRow="1">
                <a:tableStyleId>{69012ECD-51FC-41F1-AA8D-1B2483CD663E}</a:tableStyleId>
              </a:tblPr>
              <a:tblGrid>
                <a:gridCol w="1070674"/>
                <a:gridCol w="1198308"/>
                <a:gridCol w="1186053"/>
                <a:gridCol w="981583"/>
                <a:gridCol w="1195832"/>
                <a:gridCol w="1195832"/>
                <a:gridCol w="981583"/>
              </a:tblGrid>
              <a:tr h="304604"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Tipo de caso </a:t>
                      </a:r>
                    </a:p>
                  </a:txBody>
                  <a:tcPr marL="0" marR="0" marT="0" marB="0" anchor="ctr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i="0" u="none" strike="noStrike" dirty="0" smtClean="0">
                          <a:solidFill>
                            <a:schemeClr val="bg1"/>
                          </a:solidFill>
                          <a:latin typeface="Calibri"/>
                        </a:rPr>
                        <a:t>Enero a Junio </a:t>
                      </a:r>
                    </a:p>
                    <a:p>
                      <a:pPr algn="ctr" fontAlgn="b"/>
                      <a:r>
                        <a:rPr lang="es-SV" sz="1200" b="1" i="0" u="none" strike="noStrike" dirty="0" smtClean="0">
                          <a:solidFill>
                            <a:schemeClr val="bg1"/>
                          </a:solidFill>
                          <a:latin typeface="Calibri"/>
                        </a:rPr>
                        <a:t>2012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i="0" u="none" strike="noStrike" dirty="0" smtClean="0">
                          <a:solidFill>
                            <a:schemeClr val="bg1"/>
                          </a:solidFill>
                          <a:latin typeface="+mn-lt"/>
                        </a:rPr>
                        <a:t>Enero a Junio </a:t>
                      </a:r>
                    </a:p>
                    <a:p>
                      <a:pPr algn="ctr" fontAlgn="b"/>
                      <a:r>
                        <a:rPr lang="es-SV" sz="1200" b="1" i="0" u="none" strike="noStrike" dirty="0" smtClean="0">
                          <a:solidFill>
                            <a:schemeClr val="bg1"/>
                          </a:solidFill>
                          <a:latin typeface="Calibri"/>
                        </a:rPr>
                        <a:t>2013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i="0" u="none" strike="noStrike" dirty="0" smtClean="0">
                          <a:solidFill>
                            <a:srgbClr val="FFFFFF"/>
                          </a:solidFill>
                          <a:latin typeface="Calibri"/>
                        </a:rPr>
                        <a:t>Cambio </a:t>
                      </a:r>
                      <a:endParaRPr lang="es-SV" sz="1200" b="1" i="0" u="none" strike="noStrike" dirty="0">
                        <a:solidFill>
                          <a:srgbClr val="FFFFFF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i="0" u="none" strike="noStrike" dirty="0" smtClean="0">
                          <a:solidFill>
                            <a:schemeClr val="bg1"/>
                          </a:solidFill>
                          <a:latin typeface="Calibri"/>
                        </a:rPr>
                        <a:t>Mayo </a:t>
                      </a:r>
                      <a:r>
                        <a:rPr lang="es-SV" sz="1200" b="1" i="0" u="none" strike="noStrike" dirty="0" smtClean="0">
                          <a:solidFill>
                            <a:schemeClr val="bg1"/>
                          </a:solidFill>
                          <a:latin typeface="Calibri"/>
                        </a:rPr>
                        <a:t>2013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i="0" u="none" strike="noStrike" dirty="0" smtClean="0">
                          <a:solidFill>
                            <a:schemeClr val="bg1"/>
                          </a:solidFill>
                          <a:latin typeface="Calibri"/>
                        </a:rPr>
                        <a:t>Junio 2013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i="0" u="none" strike="noStrike" dirty="0" smtClean="0">
                          <a:solidFill>
                            <a:schemeClr val="bg1"/>
                          </a:solidFill>
                          <a:latin typeface="Calibri"/>
                        </a:rPr>
                        <a:t>Cambio 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0" marR="0" marT="0" marB="0" anchor="ctr"/>
                </a:tc>
              </a:tr>
              <a:tr h="119549">
                <a:tc>
                  <a:txBody>
                    <a:bodyPr/>
                    <a:lstStyle/>
                    <a:p>
                      <a:pPr algn="l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Asesoría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21,640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23,076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6.6%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4,059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3,654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-10.0%</a:t>
                      </a:r>
                    </a:p>
                  </a:txBody>
                  <a:tcPr marL="9525" marR="9525" marT="9525" marB="0" anchor="ctr"/>
                </a:tc>
              </a:tr>
              <a:tr h="119549">
                <a:tc>
                  <a:txBody>
                    <a:bodyPr/>
                    <a:lstStyle/>
                    <a:p>
                      <a:pPr algn="l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Denuncia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8,266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6,899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-16.5%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1,295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1,095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-15.4%</a:t>
                      </a:r>
                    </a:p>
                  </a:txBody>
                  <a:tcPr marL="9525" marR="9525" marT="9525" marB="0" anchor="ctr"/>
                </a:tc>
              </a:tr>
              <a:tr h="119549">
                <a:tc>
                  <a:txBody>
                    <a:bodyPr/>
                    <a:lstStyle/>
                    <a:p>
                      <a:pPr algn="l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Derivación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1,336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1,387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3.8%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345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273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-20.9%</a:t>
                      </a:r>
                    </a:p>
                  </a:txBody>
                  <a:tcPr marL="9525" marR="9525" marT="9525" marB="0" anchor="ctr"/>
                </a:tc>
              </a:tr>
              <a:tr h="140634">
                <a:tc>
                  <a:txBody>
                    <a:bodyPr/>
                    <a:lstStyle/>
                    <a:p>
                      <a:pPr algn="l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Gestión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882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18.9%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147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142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-3.4%</a:t>
                      </a:r>
                    </a:p>
                  </a:txBody>
                  <a:tcPr marL="9525" marR="9525" marT="9525" marB="0" anchor="ctr"/>
                </a:tc>
              </a:tr>
              <a:tr h="131444">
                <a:tc>
                  <a:txBody>
                    <a:bodyPr/>
                    <a:lstStyle/>
                    <a:p>
                      <a:pPr algn="l" fontAlgn="ctr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Total 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31,984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32,244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0.8%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5,846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5,164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-11.7%</a:t>
                      </a: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  <p:sp>
        <p:nvSpPr>
          <p:cNvPr id="5" name="2 Marcador de contenido"/>
          <p:cNvSpPr txBox="1">
            <a:spLocks/>
          </p:cNvSpPr>
          <p:nvPr/>
        </p:nvSpPr>
        <p:spPr>
          <a:xfrm>
            <a:off x="428596" y="3163198"/>
            <a:ext cx="8229600" cy="3074114"/>
          </a:xfrm>
          <a:prstGeom prst="rect">
            <a:avLst/>
          </a:prstGeom>
        </p:spPr>
        <p:txBody>
          <a:bodyPr vert="horz" lIns="91440" tIns="45720" rIns="91440" bIns="45720" rtlCol="0">
            <a:normAutofit fontScale="55000" lnSpcReduction="20000"/>
          </a:bodyPr>
          <a:lstStyle/>
          <a:p>
            <a:pPr marL="342900" indent="-342900">
              <a:spcBef>
                <a:spcPts val="1800"/>
              </a:spcBef>
              <a:buFont typeface="Arial" pitchFamily="34" charset="0"/>
              <a:buChar char="•"/>
              <a:defRPr/>
            </a:pPr>
            <a:r>
              <a:rPr lang="es-ES" sz="3200" dirty="0" smtClean="0"/>
              <a:t>En junio de 2013 se logró un total de </a:t>
            </a:r>
            <a:r>
              <a:rPr lang="es-SV" sz="3200" b="1" dirty="0">
                <a:solidFill>
                  <a:srgbClr val="000000"/>
                </a:solidFill>
              </a:rPr>
              <a:t>5,164 </a:t>
            </a:r>
            <a:r>
              <a:rPr lang="es-ES" sz="3200" dirty="0" smtClean="0"/>
              <a:t>atenciones. La mayor parte de estos casos fueron asesorías, sumando </a:t>
            </a:r>
            <a:r>
              <a:rPr lang="es-SV" sz="3200" dirty="0" smtClean="0">
                <a:solidFill>
                  <a:srgbClr val="000000"/>
                </a:solidFill>
              </a:rPr>
              <a:t>3,654</a:t>
            </a:r>
          </a:p>
          <a:p>
            <a:pPr marL="342900" indent="-342900">
              <a:spcBef>
                <a:spcPts val="1800"/>
              </a:spcBef>
              <a:buFont typeface="Arial" pitchFamily="34" charset="0"/>
              <a:buChar char="•"/>
              <a:defRPr/>
            </a:pPr>
            <a:r>
              <a:rPr lang="es-ES" sz="3200" dirty="0" smtClean="0"/>
              <a:t>Comparando </a:t>
            </a:r>
            <a:r>
              <a:rPr lang="es-ES" sz="3200" dirty="0"/>
              <a:t>este mes con el anterior, </a:t>
            </a:r>
            <a:r>
              <a:rPr lang="es-ES" sz="3200" dirty="0" smtClean="0"/>
              <a:t>el </a:t>
            </a:r>
            <a:r>
              <a:rPr lang="es-ES" sz="3200" dirty="0"/>
              <a:t>total de </a:t>
            </a:r>
            <a:r>
              <a:rPr lang="es-ES" sz="3200" dirty="0" smtClean="0"/>
              <a:t>atenciones disminuyó un 11.7%.</a:t>
            </a:r>
            <a:endParaRPr lang="es-ES" sz="3200" dirty="0"/>
          </a:p>
          <a:p>
            <a:pPr marL="342900" indent="-342900">
              <a:spcBef>
                <a:spcPts val="1800"/>
              </a:spcBef>
              <a:buFont typeface="Arial" pitchFamily="34" charset="0"/>
              <a:buChar char="•"/>
              <a:defRPr/>
            </a:pPr>
            <a:r>
              <a:rPr lang="es-ES" sz="3200" dirty="0" smtClean="0"/>
              <a:t>En comparación los primeros seos meses de 2013 con 2012, la cantidad de atenciones aumenta un 0.8%.</a:t>
            </a:r>
          </a:p>
          <a:p>
            <a:pPr marL="342900" indent="-342900">
              <a:spcBef>
                <a:spcPts val="1800"/>
              </a:spcBef>
              <a:buFont typeface="Arial" pitchFamily="34" charset="0"/>
              <a:buChar char="•"/>
              <a:defRPr/>
            </a:pPr>
            <a:r>
              <a:rPr lang="es-ES" sz="3200" dirty="0" smtClean="0"/>
              <a:t>Si bien la entrada en vigencia de la ley de medicamentos ha incrementado la cantidad de atenciones, este sector tuvo 554 atenciones menos que el mes anterior; mientras tanto, todos los demás sectores tuvieron incrementos, ayudando a mantener el total más o menos constante.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SV" dirty="0" smtClean="0"/>
              <a:t>Atenciones</a:t>
            </a:r>
            <a:endParaRPr lang="es-SV" dirty="0"/>
          </a:p>
        </p:txBody>
      </p:sp>
      <p:graphicFrame>
        <p:nvGraphicFramePr>
          <p:cNvPr id="6" name="5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72865298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0502921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Oficinas de atención</a:t>
            </a:r>
            <a:endParaRPr lang="es-SV" dirty="0"/>
          </a:p>
        </p:txBody>
      </p:sp>
      <p:graphicFrame>
        <p:nvGraphicFramePr>
          <p:cNvPr id="6" name="5 Marcador de contenido"/>
          <p:cNvGraphicFramePr>
            <a:graphicFrameLocks noGrp="1"/>
          </p:cNvGraphicFramePr>
          <p:nvPr>
            <p:ph sz="half" idx="1"/>
          </p:nvPr>
        </p:nvGraphicFramePr>
        <p:xfrm>
          <a:off x="500034" y="1874537"/>
          <a:ext cx="3929090" cy="1876554"/>
        </p:xfrm>
        <a:graphic>
          <a:graphicData uri="http://schemas.openxmlformats.org/drawingml/2006/table">
            <a:tbl>
              <a:tblPr firstRow="1" lastRow="1" bandRow="1">
                <a:tableStyleId>{F2DE63D5-997A-4646-A377-4702673A728D}</a:tableStyleId>
              </a:tblPr>
              <a:tblGrid>
                <a:gridCol w="880160"/>
                <a:gridCol w="618100"/>
                <a:gridCol w="675934"/>
                <a:gridCol w="762684"/>
                <a:gridCol w="567495"/>
                <a:gridCol w="424717"/>
              </a:tblGrid>
              <a:tr h="346619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Oficina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Asesoría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Denuncia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Derivación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Gestión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Total</a:t>
                      </a:r>
                    </a:p>
                  </a:txBody>
                  <a:tcPr marL="9525" marR="9525" marT="9525" marB="0" anchor="ctr"/>
                </a:tc>
              </a:tr>
              <a:tr h="237026">
                <a:tc>
                  <a:txBody>
                    <a:bodyPr/>
                    <a:lstStyle/>
                    <a:p>
                      <a:pPr algn="l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Call Center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2,117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2,149</a:t>
                      </a:r>
                    </a:p>
                  </a:txBody>
                  <a:tcPr marL="9525" marR="9525" marT="9525" marB="0" anchor="ctr"/>
                </a:tc>
              </a:tr>
              <a:tr h="237026">
                <a:tc>
                  <a:txBody>
                    <a:bodyPr/>
                    <a:lstStyle/>
                    <a:p>
                      <a:pPr algn="l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Plan de La Laguna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142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227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420</a:t>
                      </a:r>
                    </a:p>
                  </a:txBody>
                  <a:tcPr marL="9525" marR="9525" marT="9525" marB="0" anchor="ctr"/>
                </a:tc>
              </a:tr>
              <a:tr h="237026">
                <a:tc>
                  <a:txBody>
                    <a:bodyPr/>
                    <a:lstStyle/>
                    <a:p>
                      <a:pPr algn="l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San Miguel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143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211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449</a:t>
                      </a:r>
                    </a:p>
                  </a:txBody>
                  <a:tcPr marL="9525" marR="9525" marT="9525" marB="0" anchor="ctr"/>
                </a:tc>
              </a:tr>
              <a:tr h="237026">
                <a:tc>
                  <a:txBody>
                    <a:bodyPr/>
                    <a:lstStyle/>
                    <a:p>
                      <a:pPr algn="l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San Salvador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976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448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1,582</a:t>
                      </a:r>
                    </a:p>
                  </a:txBody>
                  <a:tcPr marL="9525" marR="9525" marT="9525" marB="0" anchor="ctr"/>
                </a:tc>
              </a:tr>
              <a:tr h="237026">
                <a:tc>
                  <a:txBody>
                    <a:bodyPr/>
                    <a:lstStyle/>
                    <a:p>
                      <a:pPr algn="l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Santa Ana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276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564</a:t>
                      </a:r>
                    </a:p>
                  </a:txBody>
                  <a:tcPr marL="9525" marR="9525" marT="9525" marB="0" anchor="ctr"/>
                </a:tc>
              </a:tr>
              <a:tr h="237026">
                <a:tc>
                  <a:txBody>
                    <a:bodyPr/>
                    <a:lstStyle/>
                    <a:p>
                      <a:pPr algn="l" fontAlgn="ctr"/>
                      <a:r>
                        <a:rPr lang="es-SV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Total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3,654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1,095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273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142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5,164</a:t>
                      </a: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  <p:sp>
        <p:nvSpPr>
          <p:cNvPr id="5" name="4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686320"/>
          </a:xfrm>
        </p:spPr>
        <p:txBody>
          <a:bodyPr>
            <a:normAutofit fontScale="85000" lnSpcReduction="20000"/>
          </a:bodyPr>
          <a:lstStyle/>
          <a:p>
            <a:pPr>
              <a:spcBef>
                <a:spcPts val="1800"/>
              </a:spcBef>
            </a:pPr>
            <a:r>
              <a:rPr lang="es-ES" dirty="0" smtClean="0"/>
              <a:t>El </a:t>
            </a:r>
            <a:r>
              <a:rPr lang="es-ES" dirty="0" err="1" smtClean="0"/>
              <a:t>Call</a:t>
            </a:r>
            <a:r>
              <a:rPr lang="es-ES" dirty="0" smtClean="0"/>
              <a:t> </a:t>
            </a:r>
            <a:r>
              <a:rPr lang="es-ES" dirty="0"/>
              <a:t>Center </a:t>
            </a:r>
            <a:r>
              <a:rPr lang="es-ES" dirty="0" smtClean="0"/>
              <a:t>y el Centro </a:t>
            </a:r>
            <a:r>
              <a:rPr lang="es-ES" dirty="0"/>
              <a:t>de Solución de Controversias de San Salvador realizaron </a:t>
            </a:r>
            <a:r>
              <a:rPr lang="es-ES" dirty="0" smtClean="0"/>
              <a:t>la mayor parte de las atenciones, con </a:t>
            </a:r>
            <a:r>
              <a:rPr lang="es-SV" dirty="0" smtClean="0">
                <a:solidFill>
                  <a:srgbClr val="000000"/>
                </a:solidFill>
              </a:rPr>
              <a:t>2,149</a:t>
            </a:r>
            <a:r>
              <a:rPr lang="es-ES" dirty="0" smtClean="0"/>
              <a:t> y 1,582,</a:t>
            </a:r>
            <a:r>
              <a:rPr lang="es-ES" dirty="0" smtClean="0">
                <a:solidFill>
                  <a:srgbClr val="000000"/>
                </a:solidFill>
              </a:rPr>
              <a:t> </a:t>
            </a:r>
            <a:r>
              <a:rPr lang="es-ES" dirty="0" smtClean="0"/>
              <a:t>respectivamente.</a:t>
            </a:r>
          </a:p>
          <a:p>
            <a:pPr>
              <a:spcBef>
                <a:spcPts val="1800"/>
              </a:spcBef>
            </a:pPr>
            <a:r>
              <a:rPr lang="es-ES" dirty="0" smtClean="0"/>
              <a:t>Respecto al mes anterior, las atenciones disminuyeron un 11.7%.</a:t>
            </a:r>
          </a:p>
          <a:p>
            <a:pPr>
              <a:spcBef>
                <a:spcPts val="1800"/>
              </a:spcBef>
            </a:pPr>
            <a:r>
              <a:rPr lang="es-ES" dirty="0" smtClean="0"/>
              <a:t>Las oficinas </a:t>
            </a:r>
            <a:r>
              <a:rPr lang="es-ES" dirty="0"/>
              <a:t>de San Miguel </a:t>
            </a:r>
            <a:r>
              <a:rPr lang="es-ES" dirty="0" smtClean="0"/>
              <a:t>y Santa Ana tuvieron disminuciones de 32.1% y 16.6% respectivamente, relativos al mes pasado.</a:t>
            </a:r>
            <a:endParaRPr lang="es-SV" dirty="0"/>
          </a:p>
        </p:txBody>
      </p:sp>
      <p:sp>
        <p:nvSpPr>
          <p:cNvPr id="8" name="7 CuadroTexto"/>
          <p:cNvSpPr txBox="1"/>
          <p:nvPr/>
        </p:nvSpPr>
        <p:spPr>
          <a:xfrm>
            <a:off x="500034" y="3929066"/>
            <a:ext cx="407196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600" dirty="0" smtClean="0"/>
              <a:t>Tasa de variación mensual mayo-junio de 2013</a:t>
            </a:r>
            <a:endParaRPr lang="es-SV" sz="1600" dirty="0"/>
          </a:p>
        </p:txBody>
      </p:sp>
      <p:sp>
        <p:nvSpPr>
          <p:cNvPr id="9" name="8 CuadroTexto"/>
          <p:cNvSpPr txBox="1"/>
          <p:nvPr/>
        </p:nvSpPr>
        <p:spPr>
          <a:xfrm>
            <a:off x="500034" y="1285860"/>
            <a:ext cx="407196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600" dirty="0" smtClean="0"/>
              <a:t>Atenciones mensuales para junio de 2013</a:t>
            </a:r>
            <a:endParaRPr lang="es-SV" sz="1600" dirty="0"/>
          </a:p>
        </p:txBody>
      </p:sp>
      <p:graphicFrame>
        <p:nvGraphicFramePr>
          <p:cNvPr id="10" name="5 Marcador de contenid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28941944"/>
              </p:ext>
            </p:extLst>
          </p:nvPr>
        </p:nvGraphicFramePr>
        <p:xfrm>
          <a:off x="571472" y="4500570"/>
          <a:ext cx="3929090" cy="1876554"/>
        </p:xfrm>
        <a:graphic>
          <a:graphicData uri="http://schemas.openxmlformats.org/drawingml/2006/table">
            <a:tbl>
              <a:tblPr firstRow="1" lastRow="1" bandRow="1">
                <a:tableStyleId>{F2DE63D5-997A-4646-A377-4702673A728D}</a:tableStyleId>
              </a:tblPr>
              <a:tblGrid>
                <a:gridCol w="880160"/>
                <a:gridCol w="618100"/>
                <a:gridCol w="675934"/>
                <a:gridCol w="762684"/>
                <a:gridCol w="567495"/>
                <a:gridCol w="424717"/>
              </a:tblGrid>
              <a:tr h="346619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Oficina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Asesoría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Denuncia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Derivación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Gestión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Total</a:t>
                      </a:r>
                    </a:p>
                  </a:txBody>
                  <a:tcPr marL="9525" marR="9525" marT="9525" marB="0" anchor="ctr"/>
                </a:tc>
              </a:tr>
              <a:tr h="237026">
                <a:tc>
                  <a:txBody>
                    <a:bodyPr/>
                    <a:lstStyle/>
                    <a:p>
                      <a:pPr algn="l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Call Center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-7.3%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-22.0%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-7.6%</a:t>
                      </a:r>
                    </a:p>
                  </a:txBody>
                  <a:tcPr marL="9525" marR="9525" marT="9525" marB="0" anchor="ctr"/>
                </a:tc>
              </a:tr>
              <a:tr h="237026">
                <a:tc>
                  <a:txBody>
                    <a:bodyPr/>
                    <a:lstStyle/>
                    <a:p>
                      <a:pPr algn="l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Plan de La Laguna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-7.8%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-23.3%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23.7%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-42.9%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-15.2%</a:t>
                      </a:r>
                    </a:p>
                  </a:txBody>
                  <a:tcPr marL="9525" marR="9525" marT="9525" marB="0" anchor="ctr"/>
                </a:tc>
              </a:tr>
              <a:tr h="237026">
                <a:tc>
                  <a:txBody>
                    <a:bodyPr/>
                    <a:lstStyle/>
                    <a:p>
                      <a:pPr algn="l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San Miguel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-43.3%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-19.8%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-39.4%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7.1%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-32.1%</a:t>
                      </a:r>
                    </a:p>
                  </a:txBody>
                  <a:tcPr marL="9525" marR="9525" marT="9525" marB="0" anchor="ctr"/>
                </a:tc>
              </a:tr>
              <a:tr h="237026">
                <a:tc>
                  <a:txBody>
                    <a:bodyPr/>
                    <a:lstStyle/>
                    <a:p>
                      <a:pPr algn="l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San Salvador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-5.6%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-9.3%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-11.7%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11.9%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-6.3%</a:t>
                      </a:r>
                    </a:p>
                  </a:txBody>
                  <a:tcPr marL="9525" marR="9525" marT="9525" marB="0" anchor="ctr"/>
                </a:tc>
              </a:tr>
              <a:tr h="237026">
                <a:tc>
                  <a:txBody>
                    <a:bodyPr/>
                    <a:lstStyle/>
                    <a:p>
                      <a:pPr algn="l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Santa Ana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-17.6%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-13.6%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-22.2%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-11.1%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-16.6%</a:t>
                      </a:r>
                    </a:p>
                  </a:txBody>
                  <a:tcPr marL="9525" marR="9525" marT="9525" marB="0" anchor="ctr"/>
                </a:tc>
              </a:tr>
              <a:tr h="237026">
                <a:tc>
                  <a:txBody>
                    <a:bodyPr/>
                    <a:lstStyle/>
                    <a:p>
                      <a:pPr algn="l" fontAlgn="ctr"/>
                      <a:r>
                        <a:rPr lang="es-SV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Total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-10.0%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-15.4%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-20.9%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-3.4%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-11.7%</a:t>
                      </a: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 smtClean="0"/>
              <a:t>Casos por sector para junio de 2013</a:t>
            </a:r>
            <a:endParaRPr lang="es-SV" dirty="0"/>
          </a:p>
        </p:txBody>
      </p:sp>
      <p:sp>
        <p:nvSpPr>
          <p:cNvPr id="5" name="2 Marcador de contenido"/>
          <p:cNvSpPr txBox="1">
            <a:spLocks/>
          </p:cNvSpPr>
          <p:nvPr/>
        </p:nvSpPr>
        <p:spPr>
          <a:xfrm>
            <a:off x="642910" y="4643446"/>
            <a:ext cx="7929618" cy="1857388"/>
          </a:xfrm>
          <a:prstGeom prst="rect">
            <a:avLst/>
          </a:prstGeom>
        </p:spPr>
        <p:txBody>
          <a:bodyPr vert="horz" lIns="91440" tIns="45720" rIns="91440" bIns="45720" rtlCol="0">
            <a:normAutofit fontScale="62500" lnSpcReduction="20000"/>
          </a:bodyPr>
          <a:lstStyle/>
          <a:p>
            <a:pPr marL="342900" lvl="0" indent="-342900">
              <a:spcBef>
                <a:spcPts val="1200"/>
              </a:spcBef>
              <a:buFont typeface="Arial" pitchFamily="34" charset="0"/>
              <a:buChar char="•"/>
              <a:defRPr/>
            </a:pPr>
            <a:r>
              <a:rPr lang="es-ES" sz="2800" dirty="0" smtClean="0"/>
              <a:t>Los principales sectores de atención son </a:t>
            </a:r>
            <a:r>
              <a:rPr lang="es-ES" sz="2800" dirty="0"/>
              <a:t>Servicios </a:t>
            </a:r>
            <a:r>
              <a:rPr lang="es-ES" sz="2800" dirty="0" smtClean="0"/>
              <a:t>Financieros, </a:t>
            </a:r>
            <a:r>
              <a:rPr lang="es-ES" sz="2800" dirty="0"/>
              <a:t>con </a:t>
            </a:r>
            <a:r>
              <a:rPr lang="es-ES" sz="2800" dirty="0" smtClean="0"/>
              <a:t>27.05%; </a:t>
            </a:r>
            <a:r>
              <a:rPr lang="es-ES" sz="2800" dirty="0"/>
              <a:t>Agua Potable, </a:t>
            </a:r>
            <a:r>
              <a:rPr lang="es-ES" sz="2800" dirty="0" smtClean="0"/>
              <a:t>con 18.86%; y</a:t>
            </a:r>
            <a:r>
              <a:rPr lang="es-ES" sz="2800" dirty="0"/>
              <a:t>, </a:t>
            </a:r>
            <a:r>
              <a:rPr lang="es-ES" sz="2800" dirty="0" smtClean="0"/>
              <a:t>Telecomunicaciones con 15.28%.</a:t>
            </a:r>
          </a:p>
          <a:p>
            <a:pPr marL="342900" lvl="0" indent="-342900">
              <a:spcBef>
                <a:spcPts val="1200"/>
              </a:spcBef>
              <a:buFont typeface="Arial" pitchFamily="34" charset="0"/>
              <a:buChar char="•"/>
              <a:defRPr/>
            </a:pPr>
            <a:r>
              <a:rPr lang="es-ES" sz="2800" dirty="0" smtClean="0"/>
              <a:t>Agua potable mantiene su participación en las denuncias, con un 55.43% en junio.</a:t>
            </a:r>
          </a:p>
          <a:p>
            <a:pPr marL="342900" lvl="0" indent="-342900">
              <a:spcBef>
                <a:spcPts val="1200"/>
              </a:spcBef>
              <a:buFont typeface="Arial" pitchFamily="34" charset="0"/>
              <a:buChar char="•"/>
              <a:defRPr/>
            </a:pPr>
            <a:r>
              <a:rPr lang="es-ES" sz="2800" dirty="0" smtClean="0"/>
              <a:t>En cuanto al resto de las denuncias, </a:t>
            </a:r>
            <a:r>
              <a:rPr lang="es-ES" sz="2800" dirty="0"/>
              <a:t>telecomunicaciones </a:t>
            </a:r>
            <a:r>
              <a:rPr lang="es-ES" sz="2800" dirty="0" smtClean="0"/>
              <a:t>presenta </a:t>
            </a:r>
            <a:r>
              <a:rPr lang="es-ES" sz="2800" dirty="0"/>
              <a:t>un </a:t>
            </a:r>
            <a:r>
              <a:rPr lang="es-ES" sz="2800" dirty="0" smtClean="0"/>
              <a:t>11.42%,  y servicios financieros un 10.87% , colocándolos en el segundo y tercer lugar.</a:t>
            </a:r>
            <a:endParaRPr lang="es-SV" sz="2800" dirty="0"/>
          </a:p>
        </p:txBody>
      </p:sp>
      <p:graphicFrame>
        <p:nvGraphicFramePr>
          <p:cNvPr id="8" name="1 Gráfico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3627851030"/>
              </p:ext>
            </p:extLst>
          </p:nvPr>
        </p:nvGraphicFramePr>
        <p:xfrm>
          <a:off x="457200" y="1052737"/>
          <a:ext cx="4038600" cy="359071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0" name="2 Gráfico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4271015483"/>
              </p:ext>
            </p:extLst>
          </p:nvPr>
        </p:nvGraphicFramePr>
        <p:xfrm>
          <a:off x="4648200" y="1052737"/>
          <a:ext cx="4038600" cy="359071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/>
              <a:t>Casos por sector para </a:t>
            </a:r>
            <a:r>
              <a:rPr lang="es-ES" dirty="0" smtClean="0"/>
              <a:t>junio </a:t>
            </a:r>
            <a:r>
              <a:rPr lang="es-ES" dirty="0"/>
              <a:t>de 2013</a:t>
            </a:r>
            <a:endParaRPr lang="es-SV" dirty="0"/>
          </a:p>
        </p:txBody>
      </p:sp>
      <p:sp>
        <p:nvSpPr>
          <p:cNvPr id="7" name="6 CuadroTexto"/>
          <p:cNvSpPr txBox="1"/>
          <p:nvPr/>
        </p:nvSpPr>
        <p:spPr>
          <a:xfrm>
            <a:off x="395536" y="1772816"/>
            <a:ext cx="41044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/>
              <a:t>Atenciones por sector</a:t>
            </a:r>
            <a:endParaRPr lang="es-SV" b="1" dirty="0"/>
          </a:p>
        </p:txBody>
      </p:sp>
      <p:sp>
        <p:nvSpPr>
          <p:cNvPr id="8" name="7 CuadroTexto"/>
          <p:cNvSpPr txBox="1"/>
          <p:nvPr/>
        </p:nvSpPr>
        <p:spPr>
          <a:xfrm>
            <a:off x="4639072" y="1772816"/>
            <a:ext cx="41044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/>
              <a:t>Denuncias por sector</a:t>
            </a:r>
            <a:endParaRPr lang="es-SV" b="1" dirty="0"/>
          </a:p>
        </p:txBody>
      </p:sp>
      <p:graphicFrame>
        <p:nvGraphicFramePr>
          <p:cNvPr id="9" name="8 Marcador de contenido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1068835630"/>
              </p:ext>
            </p:extLst>
          </p:nvPr>
        </p:nvGraphicFramePr>
        <p:xfrm>
          <a:off x="666750" y="2582069"/>
          <a:ext cx="3619500" cy="2501265"/>
        </p:xfrm>
        <a:graphic>
          <a:graphicData uri="http://schemas.openxmlformats.org/drawingml/2006/table">
            <a:tbl>
              <a:tblPr firstRow="1" firstCol="1" lastRow="1" bandRow="1" bandCol="1">
                <a:tableStyleId>{69012ECD-51FC-41F1-AA8D-1B2483CD663E}</a:tableStyleId>
              </a:tblPr>
              <a:tblGrid>
                <a:gridCol w="2527300"/>
                <a:gridCol w="711200"/>
                <a:gridCol w="381000"/>
              </a:tblGrid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u="none" strike="noStrike">
                          <a:effectLst/>
                        </a:rPr>
                        <a:t>Sector</a:t>
                      </a:r>
                      <a:endParaRPr lang="es-SV" sz="1200" b="1" i="0" u="none" strike="noStrike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u="none" strike="noStrike">
                          <a:effectLst/>
                        </a:rPr>
                        <a:t>Porcentaje</a:t>
                      </a:r>
                      <a:endParaRPr lang="es-SV" sz="1200" b="1" i="0" u="none" strike="noStrike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u="none" strike="noStrike">
                          <a:effectLst/>
                        </a:rPr>
                        <a:t>Total</a:t>
                      </a:r>
                      <a:endParaRPr lang="es-SV" sz="1200" b="1" i="0" u="none" strike="noStrike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u="none" strike="noStrike">
                          <a:effectLst/>
                        </a:rPr>
                        <a:t>Servicios Financieros</a:t>
                      </a:r>
                      <a:endParaRPr lang="es-SV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u="none" strike="noStrike">
                          <a:effectLst/>
                        </a:rPr>
                        <a:t>27.05%</a:t>
                      </a:r>
                      <a:endParaRPr lang="es-SV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u="none" strike="noStrike">
                          <a:effectLst/>
                        </a:rPr>
                        <a:t>1,397</a:t>
                      </a:r>
                      <a:endParaRPr lang="es-SV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u="none" strike="noStrike">
                          <a:effectLst/>
                        </a:rPr>
                        <a:t>Agua Potable</a:t>
                      </a:r>
                      <a:endParaRPr lang="es-SV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u="none" strike="noStrike">
                          <a:effectLst/>
                        </a:rPr>
                        <a:t>18.86%</a:t>
                      </a:r>
                      <a:endParaRPr lang="es-SV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u="none" strike="noStrike">
                          <a:effectLst/>
                        </a:rPr>
                        <a:t>974</a:t>
                      </a:r>
                      <a:endParaRPr lang="es-SV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u="none" strike="noStrike">
                          <a:effectLst/>
                        </a:rPr>
                        <a:t>Telecomunicaciones</a:t>
                      </a:r>
                      <a:endParaRPr lang="es-SV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u="none" strike="noStrike">
                          <a:effectLst/>
                        </a:rPr>
                        <a:t>15.28%</a:t>
                      </a:r>
                      <a:endParaRPr lang="es-SV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u="none" strike="noStrike">
                          <a:effectLst/>
                        </a:rPr>
                        <a:t>789</a:t>
                      </a:r>
                      <a:endParaRPr lang="es-SV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u="none" strike="noStrike">
                          <a:effectLst/>
                        </a:rPr>
                        <a:t>Comercio</a:t>
                      </a:r>
                      <a:endParaRPr lang="es-SV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u="none" strike="noStrike">
                          <a:effectLst/>
                        </a:rPr>
                        <a:t>7.90%</a:t>
                      </a:r>
                      <a:endParaRPr lang="es-SV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u="none" strike="noStrike">
                          <a:effectLst/>
                        </a:rPr>
                        <a:t>408</a:t>
                      </a:r>
                      <a:endParaRPr lang="es-SV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u="none" strike="noStrike">
                          <a:effectLst/>
                        </a:rPr>
                        <a:t>Electrodomésticos</a:t>
                      </a:r>
                      <a:endParaRPr lang="es-SV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u="none" strike="noStrike">
                          <a:effectLst/>
                        </a:rPr>
                        <a:t>7.82%</a:t>
                      </a:r>
                      <a:endParaRPr lang="es-SV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u="none" strike="noStrike">
                          <a:effectLst/>
                        </a:rPr>
                        <a:t>404</a:t>
                      </a:r>
                      <a:endParaRPr lang="es-SV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u="none" strike="noStrike">
                          <a:effectLst/>
                        </a:rPr>
                        <a:t>Energía Eléctrica</a:t>
                      </a:r>
                      <a:endParaRPr lang="es-SV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u="none" strike="noStrike">
                          <a:effectLst/>
                        </a:rPr>
                        <a:t>6.41%</a:t>
                      </a:r>
                      <a:endParaRPr lang="es-SV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u="none" strike="noStrike">
                          <a:effectLst/>
                        </a:rPr>
                        <a:t>331</a:t>
                      </a:r>
                      <a:endParaRPr lang="es-SV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u="none" strike="noStrike">
                          <a:effectLst/>
                        </a:rPr>
                        <a:t>Servicios</a:t>
                      </a:r>
                      <a:endParaRPr lang="es-SV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u="none" strike="noStrike">
                          <a:effectLst/>
                        </a:rPr>
                        <a:t>4.16%</a:t>
                      </a:r>
                      <a:endParaRPr lang="es-SV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u="none" strike="noStrike">
                          <a:effectLst/>
                        </a:rPr>
                        <a:t>215</a:t>
                      </a:r>
                      <a:endParaRPr lang="es-SV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u="none" strike="noStrike">
                          <a:effectLst/>
                        </a:rPr>
                        <a:t>Muebles</a:t>
                      </a:r>
                      <a:endParaRPr lang="es-SV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u="none" strike="noStrike">
                          <a:effectLst/>
                        </a:rPr>
                        <a:t>2.07%</a:t>
                      </a:r>
                      <a:endParaRPr lang="es-SV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u="none" strike="noStrike">
                          <a:effectLst/>
                        </a:rPr>
                        <a:t>107</a:t>
                      </a:r>
                      <a:endParaRPr lang="es-SV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u="none" strike="noStrike">
                          <a:effectLst/>
                        </a:rPr>
                        <a:t>Vehículos</a:t>
                      </a:r>
                      <a:endParaRPr lang="es-SV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u="none" strike="noStrike">
                          <a:effectLst/>
                        </a:rPr>
                        <a:t>1.86%</a:t>
                      </a:r>
                      <a:endParaRPr lang="es-SV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u="none" strike="noStrike">
                          <a:effectLst/>
                        </a:rPr>
                        <a:t>96</a:t>
                      </a:r>
                      <a:endParaRPr lang="es-SV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u="none" strike="noStrike">
                          <a:effectLst/>
                        </a:rPr>
                        <a:t>Medicamentos</a:t>
                      </a:r>
                      <a:endParaRPr lang="es-SV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u="none" strike="noStrike">
                          <a:effectLst/>
                        </a:rPr>
                        <a:t>1.72%</a:t>
                      </a:r>
                      <a:endParaRPr lang="es-SV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u="none" strike="noStrike">
                          <a:effectLst/>
                        </a:rPr>
                        <a:t>89</a:t>
                      </a:r>
                      <a:endParaRPr lang="es-SV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u="none" strike="noStrike">
                          <a:effectLst/>
                        </a:rPr>
                        <a:t>Otros sectores</a:t>
                      </a:r>
                      <a:endParaRPr lang="es-SV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u="none" strike="noStrike">
                          <a:effectLst/>
                        </a:rPr>
                        <a:t>6.87%</a:t>
                      </a:r>
                      <a:endParaRPr lang="es-SV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u="none" strike="noStrike">
                          <a:effectLst/>
                        </a:rPr>
                        <a:t>354</a:t>
                      </a:r>
                      <a:endParaRPr lang="es-SV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u="none" strike="noStrike">
                          <a:effectLst/>
                        </a:rPr>
                        <a:t>Total</a:t>
                      </a:r>
                      <a:endParaRPr lang="es-SV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u="none" strike="noStrike">
                          <a:effectLst/>
                        </a:rPr>
                        <a:t>100.00%</a:t>
                      </a:r>
                      <a:endParaRPr lang="es-SV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u="none" strike="noStrike" dirty="0">
                          <a:effectLst/>
                        </a:rPr>
                        <a:t>5,164</a:t>
                      </a:r>
                      <a:endParaRPr lang="es-SV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  <p:graphicFrame>
        <p:nvGraphicFramePr>
          <p:cNvPr id="10" name="9 Marcador de contenido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073857433"/>
              </p:ext>
            </p:extLst>
          </p:nvPr>
        </p:nvGraphicFramePr>
        <p:xfrm>
          <a:off x="4857750" y="2620169"/>
          <a:ext cx="3619500" cy="2501265"/>
        </p:xfrm>
        <a:graphic>
          <a:graphicData uri="http://schemas.openxmlformats.org/drawingml/2006/table">
            <a:tbl>
              <a:tblPr firstRow="1" firstCol="1" lastRow="1" bandRow="1" bandCol="1">
                <a:tableStyleId>{69012ECD-51FC-41F1-AA8D-1B2483CD663E}</a:tableStyleId>
              </a:tblPr>
              <a:tblGrid>
                <a:gridCol w="2527300"/>
                <a:gridCol w="711200"/>
                <a:gridCol w="381000"/>
              </a:tblGrid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u="none" strike="noStrike" dirty="0">
                          <a:effectLst/>
                        </a:rPr>
                        <a:t>Sector</a:t>
                      </a:r>
                      <a:endParaRPr lang="es-SV" sz="12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u="none" strike="noStrike">
                          <a:effectLst/>
                        </a:rPr>
                        <a:t>Porcentaje</a:t>
                      </a:r>
                      <a:endParaRPr lang="es-SV" sz="1200" b="1" i="0" u="none" strike="noStrike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u="none" strike="noStrike">
                          <a:effectLst/>
                        </a:rPr>
                        <a:t>Total</a:t>
                      </a:r>
                      <a:endParaRPr lang="es-SV" sz="1200" b="1" i="0" u="none" strike="noStrike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u="none" strike="noStrike" dirty="0">
                          <a:effectLst/>
                        </a:rPr>
                        <a:t>Agua Potable</a:t>
                      </a:r>
                      <a:endParaRPr lang="es-SV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u="none" strike="noStrike">
                          <a:effectLst/>
                        </a:rPr>
                        <a:t>55.43%</a:t>
                      </a:r>
                      <a:endParaRPr lang="es-SV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u="none" strike="noStrike">
                          <a:effectLst/>
                        </a:rPr>
                        <a:t>607</a:t>
                      </a:r>
                      <a:endParaRPr lang="es-SV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u="none" strike="noStrike">
                          <a:effectLst/>
                        </a:rPr>
                        <a:t>Telecomunicaciones</a:t>
                      </a:r>
                      <a:endParaRPr lang="es-SV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u="none" strike="noStrike">
                          <a:effectLst/>
                        </a:rPr>
                        <a:t>11.42%</a:t>
                      </a:r>
                      <a:endParaRPr lang="es-SV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u="none" strike="noStrike">
                          <a:effectLst/>
                        </a:rPr>
                        <a:t>125</a:t>
                      </a:r>
                      <a:endParaRPr lang="es-SV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u="none" strike="noStrike">
                          <a:effectLst/>
                        </a:rPr>
                        <a:t>Servicios Financieros</a:t>
                      </a:r>
                      <a:endParaRPr lang="es-SV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u="none" strike="noStrike">
                          <a:effectLst/>
                        </a:rPr>
                        <a:t>10.87%</a:t>
                      </a:r>
                      <a:endParaRPr lang="es-SV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u="none" strike="noStrike">
                          <a:effectLst/>
                        </a:rPr>
                        <a:t>119</a:t>
                      </a:r>
                      <a:endParaRPr lang="es-SV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u="none" strike="noStrike">
                          <a:effectLst/>
                        </a:rPr>
                        <a:t>Electrodomésticos</a:t>
                      </a:r>
                      <a:endParaRPr lang="es-SV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u="none" strike="noStrike">
                          <a:effectLst/>
                        </a:rPr>
                        <a:t>8.58%</a:t>
                      </a:r>
                      <a:endParaRPr lang="es-SV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u="none" strike="noStrike">
                          <a:effectLst/>
                        </a:rPr>
                        <a:t>94</a:t>
                      </a:r>
                      <a:endParaRPr lang="es-SV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u="none" strike="noStrike">
                          <a:effectLst/>
                        </a:rPr>
                        <a:t>Comercio</a:t>
                      </a:r>
                      <a:endParaRPr lang="es-SV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u="none" strike="noStrike">
                          <a:effectLst/>
                        </a:rPr>
                        <a:t>4.84%</a:t>
                      </a:r>
                      <a:endParaRPr lang="es-SV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u="none" strike="noStrike">
                          <a:effectLst/>
                        </a:rPr>
                        <a:t>53</a:t>
                      </a:r>
                      <a:endParaRPr lang="es-SV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u="none" strike="noStrike">
                          <a:effectLst/>
                        </a:rPr>
                        <a:t>Vehículos</a:t>
                      </a:r>
                      <a:endParaRPr lang="es-SV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u="none" strike="noStrike">
                          <a:effectLst/>
                        </a:rPr>
                        <a:t>2.19%</a:t>
                      </a:r>
                      <a:endParaRPr lang="es-SV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u="none" strike="noStrike">
                          <a:effectLst/>
                        </a:rPr>
                        <a:t>24</a:t>
                      </a:r>
                      <a:endParaRPr lang="es-SV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u="none" strike="noStrike">
                          <a:effectLst/>
                        </a:rPr>
                        <a:t>Servicios</a:t>
                      </a:r>
                      <a:endParaRPr lang="es-SV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u="none" strike="noStrike">
                          <a:effectLst/>
                        </a:rPr>
                        <a:t>2.10%</a:t>
                      </a:r>
                      <a:endParaRPr lang="es-SV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u="none" strike="noStrike">
                          <a:effectLst/>
                        </a:rPr>
                        <a:t>23</a:t>
                      </a:r>
                      <a:endParaRPr lang="es-SV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u="none" strike="noStrike">
                          <a:effectLst/>
                        </a:rPr>
                        <a:t>Turismo</a:t>
                      </a:r>
                      <a:endParaRPr lang="es-SV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u="none" strike="noStrike">
                          <a:effectLst/>
                        </a:rPr>
                        <a:t>2.10%</a:t>
                      </a:r>
                      <a:endParaRPr lang="es-SV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u="none" strike="noStrike">
                          <a:effectLst/>
                        </a:rPr>
                        <a:t>23</a:t>
                      </a:r>
                      <a:endParaRPr lang="es-SV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u="none" strike="noStrike">
                          <a:effectLst/>
                        </a:rPr>
                        <a:t>Muebles</a:t>
                      </a:r>
                      <a:endParaRPr lang="es-SV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u="none" strike="noStrike">
                          <a:effectLst/>
                        </a:rPr>
                        <a:t>1.10%</a:t>
                      </a:r>
                      <a:endParaRPr lang="es-SV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u="none" strike="noStrike">
                          <a:effectLst/>
                        </a:rPr>
                        <a:t>12</a:t>
                      </a:r>
                      <a:endParaRPr lang="es-SV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u="none" strike="noStrike">
                          <a:effectLst/>
                        </a:rPr>
                        <a:t>Inmuebles</a:t>
                      </a:r>
                      <a:endParaRPr lang="es-SV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u="none" strike="noStrike">
                          <a:effectLst/>
                        </a:rPr>
                        <a:t>0.73%</a:t>
                      </a:r>
                      <a:endParaRPr lang="es-SV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u="none" strike="noStrike">
                          <a:effectLst/>
                        </a:rPr>
                        <a:t>8</a:t>
                      </a:r>
                      <a:endParaRPr lang="es-SV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u="none" strike="noStrike">
                          <a:effectLst/>
                        </a:rPr>
                        <a:t>Otros sectores</a:t>
                      </a:r>
                      <a:endParaRPr lang="es-SV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u="none" strike="noStrike">
                          <a:effectLst/>
                        </a:rPr>
                        <a:t>0.64%</a:t>
                      </a:r>
                      <a:endParaRPr lang="es-SV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u="none" strike="noStrike">
                          <a:effectLst/>
                        </a:rPr>
                        <a:t>7</a:t>
                      </a:r>
                      <a:endParaRPr lang="es-SV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u="none" strike="noStrike">
                          <a:effectLst/>
                        </a:rPr>
                        <a:t>Total</a:t>
                      </a:r>
                      <a:endParaRPr lang="es-SV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u="none" strike="noStrike">
                          <a:effectLst/>
                        </a:rPr>
                        <a:t>100.00%</a:t>
                      </a:r>
                      <a:endParaRPr lang="es-SV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u="none" strike="noStrike" dirty="0">
                          <a:effectLst/>
                        </a:rPr>
                        <a:t>1,095</a:t>
                      </a:r>
                      <a:endParaRPr lang="es-SV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342854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SV" dirty="0" smtClean="0"/>
              <a:t>Casos por Sector</a:t>
            </a:r>
            <a:endParaRPr lang="es-SV" dirty="0"/>
          </a:p>
        </p:txBody>
      </p:sp>
      <p:graphicFrame>
        <p:nvGraphicFramePr>
          <p:cNvPr id="7" name="6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722038"/>
              </p:ext>
            </p:extLst>
          </p:nvPr>
        </p:nvGraphicFramePr>
        <p:xfrm>
          <a:off x="1187622" y="1700808"/>
          <a:ext cx="7128796" cy="4040505"/>
        </p:xfrm>
        <a:graphic>
          <a:graphicData uri="http://schemas.openxmlformats.org/drawingml/2006/table">
            <a:tbl>
              <a:tblPr firstRow="1" firstCol="1" lastRow="1" bandRow="1" bandCol="1">
                <a:tableStyleId>{69012ECD-51FC-41F1-AA8D-1B2483CD663E}</a:tableStyleId>
              </a:tblPr>
              <a:tblGrid>
                <a:gridCol w="1778120"/>
                <a:gridCol w="1337669"/>
                <a:gridCol w="1337669"/>
                <a:gridCol w="1337669"/>
                <a:gridCol w="1337669"/>
              </a:tblGrid>
              <a:tr h="0">
                <a:tc rowSpan="2">
                  <a:txBody>
                    <a:bodyPr/>
                    <a:lstStyle/>
                    <a:p>
                      <a:pPr algn="ctr" fontAlgn="b"/>
                      <a:r>
                        <a:rPr lang="es-SV" sz="1200" u="none" strike="noStrike" dirty="0">
                          <a:effectLst/>
                        </a:rPr>
                        <a:t>Sector</a:t>
                      </a:r>
                      <a:endParaRPr lang="es-SV" sz="12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s-SV" sz="12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Total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pPr algn="l" fontAlgn="b"/>
                      <a:endParaRPr lang="es-SV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s-SV" sz="12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Porcentaje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pPr algn="ctr" fontAlgn="b"/>
                      <a:endParaRPr lang="es-SV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0">
                <a:tc vMerge="1">
                  <a:txBody>
                    <a:bodyPr/>
                    <a:lstStyle/>
                    <a:p>
                      <a:pPr algn="l" fontAlgn="b"/>
                      <a:endParaRPr lang="es-SV" sz="11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u="none" strike="noStrike" dirty="0" smtClean="0">
                          <a:solidFill>
                            <a:schemeClr val="bg1"/>
                          </a:solidFill>
                          <a:effectLst/>
                        </a:rPr>
                        <a:t>Enero-Junio </a:t>
                      </a:r>
                      <a:r>
                        <a:rPr lang="es-SV" sz="12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2012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u="none" strike="noStrike" dirty="0" smtClean="0">
                          <a:solidFill>
                            <a:schemeClr val="bg1"/>
                          </a:solidFill>
                          <a:effectLst/>
                        </a:rPr>
                        <a:t>Enero-Junio </a:t>
                      </a:r>
                      <a:r>
                        <a:rPr lang="es-SV" sz="12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2013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u="none" strike="noStrike" dirty="0" smtClean="0">
                          <a:solidFill>
                            <a:schemeClr val="bg1"/>
                          </a:solidFill>
                          <a:effectLst/>
                        </a:rPr>
                        <a:t>Enero-Junio </a:t>
                      </a:r>
                      <a:r>
                        <a:rPr lang="es-SV" sz="12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2012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u="none" strike="noStrike" dirty="0" smtClean="0">
                          <a:solidFill>
                            <a:schemeClr val="bg1"/>
                          </a:solidFill>
                          <a:effectLst/>
                        </a:rPr>
                        <a:t>Enero-Junio </a:t>
                      </a:r>
                      <a:r>
                        <a:rPr lang="es-SV" sz="12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2013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accent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Servicios Financieros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6,127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7,005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19.16%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21.72%</a:t>
                      </a: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Agua Potable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8,080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6,219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25.26%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19.29%</a:t>
                      </a: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Telecomunicaciones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6,357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5,099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19.88%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15.81%</a:t>
                      </a: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Electrodomésticos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2,410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2,719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7.54%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8.43%</a:t>
                      </a: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Comercio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1,605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2,318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5.02%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7.19%</a:t>
                      </a: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Servicios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2,167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2,241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6.78%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6.95%</a:t>
                      </a: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Energía Eléctrica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1,881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2,058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5.88%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6.38%</a:t>
                      </a: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Medicamentos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1,123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0.21%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3.48%</a:t>
                      </a: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Gobierno y alcaldías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676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2.35%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2.10%</a:t>
                      </a: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Muebles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585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628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1.83%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1.95%</a:t>
                      </a: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Vehículos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323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483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1.01%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1.50%</a:t>
                      </a: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Inmuebles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376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481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1.18%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1.49%</a:t>
                      </a: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Hidrocarburos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537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376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1.68%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1.17%</a:t>
                      </a: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Turismo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314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322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0.98%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1.00%</a:t>
                      </a: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Libros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223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0.65%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0.69%</a:t>
                      </a: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Varios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156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0.25%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0.48%</a:t>
                      </a: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Alimentos y bebidas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0.32%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0.33%</a:t>
                      </a: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Publicidad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0.04%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0.03%</a:t>
                      </a: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u="none" strike="noStrike">
                          <a:effectLst/>
                        </a:rPr>
                        <a:t>Total</a:t>
                      </a:r>
                      <a:endParaRPr lang="es-SV" sz="12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31,984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32,244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100.00%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100.00%</a:t>
                      </a: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336422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SV" dirty="0" smtClean="0"/>
              <a:t>Denuncias por Sector</a:t>
            </a:r>
            <a:endParaRPr lang="es-SV" dirty="0"/>
          </a:p>
        </p:txBody>
      </p:sp>
      <p:graphicFrame>
        <p:nvGraphicFramePr>
          <p:cNvPr id="7" name="6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31023350"/>
              </p:ext>
            </p:extLst>
          </p:nvPr>
        </p:nvGraphicFramePr>
        <p:xfrm>
          <a:off x="1187622" y="1700808"/>
          <a:ext cx="7128796" cy="4040505"/>
        </p:xfrm>
        <a:graphic>
          <a:graphicData uri="http://schemas.openxmlformats.org/drawingml/2006/table">
            <a:tbl>
              <a:tblPr firstRow="1" firstCol="1" lastRow="1" bandRow="1" bandCol="1">
                <a:tableStyleId>{69012ECD-51FC-41F1-AA8D-1B2483CD663E}</a:tableStyleId>
              </a:tblPr>
              <a:tblGrid>
                <a:gridCol w="1778120"/>
                <a:gridCol w="1337669"/>
                <a:gridCol w="1337669"/>
                <a:gridCol w="1337669"/>
                <a:gridCol w="1337669"/>
              </a:tblGrid>
              <a:tr h="0">
                <a:tc rowSpan="2">
                  <a:txBody>
                    <a:bodyPr/>
                    <a:lstStyle/>
                    <a:p>
                      <a:pPr algn="ctr" fontAlgn="b"/>
                      <a:r>
                        <a:rPr lang="es-SV" sz="1200" u="none" strike="noStrike" dirty="0">
                          <a:effectLst/>
                        </a:rPr>
                        <a:t>Sector</a:t>
                      </a:r>
                      <a:endParaRPr lang="es-SV" sz="12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s-SV" sz="12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Total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pPr algn="l" fontAlgn="b"/>
                      <a:endParaRPr lang="es-SV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s-SV" sz="12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Porcentaje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pPr algn="ctr" fontAlgn="b"/>
                      <a:endParaRPr lang="es-SV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0">
                <a:tc vMerge="1">
                  <a:txBody>
                    <a:bodyPr/>
                    <a:lstStyle/>
                    <a:p>
                      <a:pPr algn="l" fontAlgn="b"/>
                      <a:endParaRPr lang="es-SV" sz="11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u="none" strike="noStrike" dirty="0" smtClean="0">
                          <a:solidFill>
                            <a:schemeClr val="bg1"/>
                          </a:solidFill>
                          <a:effectLst/>
                        </a:rPr>
                        <a:t>Enero-Junio </a:t>
                      </a:r>
                      <a:r>
                        <a:rPr lang="es-SV" sz="12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2012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u="none" strike="noStrike" dirty="0" smtClean="0">
                          <a:solidFill>
                            <a:schemeClr val="bg1"/>
                          </a:solidFill>
                          <a:effectLst/>
                        </a:rPr>
                        <a:t>Enero-Junio </a:t>
                      </a:r>
                      <a:r>
                        <a:rPr lang="es-SV" sz="12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2013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u="none" strike="noStrike" dirty="0" smtClean="0">
                          <a:solidFill>
                            <a:schemeClr val="bg1"/>
                          </a:solidFill>
                          <a:effectLst/>
                        </a:rPr>
                        <a:t>Enero-Junio </a:t>
                      </a:r>
                      <a:r>
                        <a:rPr lang="es-SV" sz="12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2012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u="none" strike="noStrike" dirty="0" smtClean="0">
                          <a:solidFill>
                            <a:schemeClr val="bg1"/>
                          </a:solidFill>
                          <a:effectLst/>
                        </a:rPr>
                        <a:t>Enero-Junio </a:t>
                      </a:r>
                      <a:r>
                        <a:rPr lang="es-SV" sz="12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2013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accent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Agua Potable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4,811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3,810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58.20%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55.23%</a:t>
                      </a: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Telecomunicaciones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1,282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15.51%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11.54%</a:t>
                      </a: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Servicios Financieros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575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675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6.96%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9.78%</a:t>
                      </a: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Electrodomésticos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660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665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7.98%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9.64%</a:t>
                      </a: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Comercio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271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381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3.28%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5.52%</a:t>
                      </a: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Servicios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268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161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3.24%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2.33%</a:t>
                      </a: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Vehículos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116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0.87%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1.68%</a:t>
                      </a: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Turismo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1.27%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1.36%</a:t>
                      </a: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Muebles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0.94%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1.25%</a:t>
                      </a: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Inmuebles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1.08%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0.88%</a:t>
                      </a: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Libros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0.24%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0.33%</a:t>
                      </a: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Energía Eléctrica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0.10%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0.12%</a:t>
                      </a: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Varios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0.02%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0.10%</a:t>
                      </a: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Alimentos y bebidas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0.08%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0.09%</a:t>
                      </a: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Medicamentos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0.06%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0.07%</a:t>
                      </a: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Gobierno y alcaldías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0.06%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0.04%</a:t>
                      </a: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Hidrocarburos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0.04%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0.01%</a:t>
                      </a: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Publicidad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0.06%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0.01%</a:t>
                      </a: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u="none" strike="noStrike">
                          <a:effectLst/>
                        </a:rPr>
                        <a:t>Total</a:t>
                      </a:r>
                      <a:endParaRPr lang="es-SV" sz="12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8,266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6,899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100.00%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100.00%</a:t>
                      </a: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012703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dirty="0" smtClean="0"/>
              <a:t>Motivos para junio de 2013</a:t>
            </a:r>
            <a:endParaRPr lang="es-SV" dirty="0"/>
          </a:p>
        </p:txBody>
      </p:sp>
      <p:sp>
        <p:nvSpPr>
          <p:cNvPr id="5" name="2 Marcador de contenido"/>
          <p:cNvSpPr txBox="1">
            <a:spLocks/>
          </p:cNvSpPr>
          <p:nvPr/>
        </p:nvSpPr>
        <p:spPr>
          <a:xfrm>
            <a:off x="642910" y="4725144"/>
            <a:ext cx="7929618" cy="1561376"/>
          </a:xfrm>
          <a:prstGeom prst="rect">
            <a:avLst/>
          </a:prstGeom>
        </p:spPr>
        <p:txBody>
          <a:bodyPr vert="horz" lIns="91440" tIns="45720" rIns="91440" bIns="45720" rtlCol="0">
            <a:normAutofit fontScale="55000" lnSpcReduction="20000"/>
          </a:bodyPr>
          <a:lstStyle/>
          <a:p>
            <a:pPr marL="342900" lvl="0" indent="-342900">
              <a:spcBef>
                <a:spcPts val="1200"/>
              </a:spcBef>
              <a:buFont typeface="Arial" pitchFamily="34" charset="0"/>
              <a:buChar char="•"/>
              <a:defRPr/>
            </a:pPr>
            <a:r>
              <a:rPr lang="es-ES" sz="2800" dirty="0" smtClean="0"/>
              <a:t>El principal motivo por el que los consumidores se presentan a la Defensoría en busca de atención son los cobros, cargos y comisiones con un 44.52%.</a:t>
            </a:r>
          </a:p>
          <a:p>
            <a:pPr marL="342900" lvl="0" indent="-342900">
              <a:spcBef>
                <a:spcPts val="1200"/>
              </a:spcBef>
              <a:buFont typeface="Arial" pitchFamily="34" charset="0"/>
              <a:buChar char="•"/>
              <a:defRPr/>
            </a:pPr>
            <a:r>
              <a:rPr lang="es-ES" sz="2800" dirty="0" smtClean="0"/>
              <a:t>La </a:t>
            </a:r>
            <a:r>
              <a:rPr lang="es-ES" sz="2800" dirty="0"/>
              <a:t>calidad de los </a:t>
            </a:r>
            <a:r>
              <a:rPr lang="es-ES" sz="2800" dirty="0" smtClean="0"/>
              <a:t>productos, el incumplimiento de contrato u oferta, y </a:t>
            </a:r>
            <a:r>
              <a:rPr lang="es-ES" sz="2800" dirty="0"/>
              <a:t>los planes de </a:t>
            </a:r>
            <a:r>
              <a:rPr lang="es-ES" sz="2800" dirty="0" smtClean="0"/>
              <a:t>pago le siguen en relevancia, con 13.52 %, 8.52% y 7.46% respectivamente.</a:t>
            </a:r>
          </a:p>
          <a:p>
            <a:pPr marL="342900" lvl="0" indent="-342900">
              <a:spcBef>
                <a:spcPts val="1200"/>
              </a:spcBef>
              <a:buFont typeface="Arial" pitchFamily="34" charset="0"/>
              <a:buChar char="•"/>
              <a:defRPr/>
            </a:pPr>
            <a:r>
              <a:rPr lang="es-ES" sz="2800" dirty="0" smtClean="0"/>
              <a:t>Las denuncias se concentran también en cobros, cargos y comisiones, con un 63.2%, seguidas de </a:t>
            </a:r>
            <a:r>
              <a:rPr lang="es-ES" sz="2800" dirty="0"/>
              <a:t>mala calidad del producto </a:t>
            </a:r>
            <a:r>
              <a:rPr lang="es-ES" sz="2800" dirty="0" smtClean="0"/>
              <a:t>con 14.52% y </a:t>
            </a:r>
            <a:r>
              <a:rPr lang="es-ES" sz="2800" dirty="0"/>
              <a:t>problemas de contrato u oferta con </a:t>
            </a:r>
            <a:r>
              <a:rPr lang="es-ES" sz="2800" dirty="0" smtClean="0"/>
              <a:t>9.41%.</a:t>
            </a:r>
            <a:endParaRPr lang="es-SV" sz="2800" dirty="0"/>
          </a:p>
        </p:txBody>
      </p:sp>
      <p:graphicFrame>
        <p:nvGraphicFramePr>
          <p:cNvPr id="13" name="3 Gráfico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143435262"/>
              </p:ext>
            </p:extLst>
          </p:nvPr>
        </p:nvGraphicFramePr>
        <p:xfrm>
          <a:off x="457200" y="1052737"/>
          <a:ext cx="4038600" cy="36724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4" name="4 Gráfico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371060727"/>
              </p:ext>
            </p:extLst>
          </p:nvPr>
        </p:nvGraphicFramePr>
        <p:xfrm>
          <a:off x="4648200" y="1052737"/>
          <a:ext cx="4038600" cy="36724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oletín Estadístico Mensual 2011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Boletín Estadístico Mensual 2011</Template>
  <TotalTime>2165</TotalTime>
  <Words>1608</Words>
  <Application>Microsoft Office PowerPoint</Application>
  <PresentationFormat>Presentación en pantalla (4:3)</PresentationFormat>
  <Paragraphs>723</Paragraphs>
  <Slides>15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15</vt:i4>
      </vt:variant>
    </vt:vector>
  </HeadingPairs>
  <TitlesOfParts>
    <vt:vector size="18" baseType="lpstr">
      <vt:lpstr>Arial</vt:lpstr>
      <vt:lpstr>Calibri</vt:lpstr>
      <vt:lpstr>Boletín Estadístico Mensual 2011</vt:lpstr>
      <vt:lpstr>Boletín Estadístico Mensual</vt:lpstr>
      <vt:lpstr>Atenciones</vt:lpstr>
      <vt:lpstr>Atenciones</vt:lpstr>
      <vt:lpstr>Oficinas de atención</vt:lpstr>
      <vt:lpstr>Casos por sector para junio de 2013</vt:lpstr>
      <vt:lpstr>Casos por sector para junio de 2013</vt:lpstr>
      <vt:lpstr>Casos por Sector</vt:lpstr>
      <vt:lpstr>Denuncias por Sector</vt:lpstr>
      <vt:lpstr>Motivos para junio de 2013</vt:lpstr>
      <vt:lpstr>Casos por motivo para junio de 2013</vt:lpstr>
      <vt:lpstr>Atenciones por motivo</vt:lpstr>
      <vt:lpstr>Denuncias por motivo</vt:lpstr>
      <vt:lpstr>Casos cerrados</vt:lpstr>
      <vt:lpstr>Montos recuperados por sector para junio de 2013</vt:lpstr>
      <vt:lpstr>Montos recuperados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Boletín Estadístico Mensual</dc:title>
  <dc:creator>Julio Siguenza</dc:creator>
  <cp:lastModifiedBy>Julio Siguenza</cp:lastModifiedBy>
  <cp:revision>131</cp:revision>
  <dcterms:created xsi:type="dcterms:W3CDTF">2011-12-21T16:07:31Z</dcterms:created>
  <dcterms:modified xsi:type="dcterms:W3CDTF">2017-05-08T14:27:30Z</dcterms:modified>
</cp:coreProperties>
</file>