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59" r:id="rId5"/>
    <p:sldId id="260" r:id="rId6"/>
    <p:sldId id="266" r:id="rId7"/>
    <p:sldId id="268" r:id="rId8"/>
    <p:sldId id="269" r:id="rId9"/>
    <p:sldId id="263" r:id="rId10"/>
    <p:sldId id="267" r:id="rId11"/>
    <p:sldId id="270" r:id="rId12"/>
    <p:sldId id="271" r:id="rId13"/>
    <p:sldId id="262" r:id="rId14"/>
    <p:sldId id="264" r:id="rId15"/>
    <p:sldId id="257" r:id="rId16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Hoja1!$A$31</c:f>
              <c:strCache>
                <c:ptCount val="1"/>
                <c:pt idx="0">
                  <c:v>Asesorías 2012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 w="38100">
              <a:noFill/>
              <a:prstDash val="sysDash"/>
            </a:ln>
          </c:spPr>
          <c:invertIfNegative val="0"/>
          <c:dLbls>
            <c:spPr>
              <a:solidFill>
                <a:schemeClr val="accent3">
                  <a:lumMod val="50000"/>
                </a:schemeClr>
              </a:solidFill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Hoja1!$B$30:$F$30</c:f>
              <c:strCache>
                <c:ptCount val="5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</c:strCache>
            </c:strRef>
          </c:cat>
          <c:val>
            <c:numRef>
              <c:f>Hoja1!$B$31:$F$31</c:f>
              <c:numCache>
                <c:formatCode>#,##0</c:formatCode>
                <c:ptCount val="5"/>
                <c:pt idx="0">
                  <c:v>4026</c:v>
                </c:pt>
                <c:pt idx="1">
                  <c:v>3576</c:v>
                </c:pt>
                <c:pt idx="2">
                  <c:v>4410</c:v>
                </c:pt>
                <c:pt idx="3">
                  <c:v>2645</c:v>
                </c:pt>
                <c:pt idx="4">
                  <c:v>3541</c:v>
                </c:pt>
              </c:numCache>
            </c:numRef>
          </c:val>
        </c:ser>
        <c:ser>
          <c:idx val="1"/>
          <c:order val="1"/>
          <c:tx>
            <c:strRef>
              <c:f>Hoja1!$A$32</c:f>
              <c:strCache>
                <c:ptCount val="1"/>
                <c:pt idx="0">
                  <c:v>Asesorías 2013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38100">
              <a:noFill/>
              <a:prstDash val="sysDash"/>
            </a:ln>
          </c:spPr>
          <c:invertIfNegative val="0"/>
          <c:dLbls>
            <c:spPr>
              <a:solidFill>
                <a:schemeClr val="accent1">
                  <a:lumMod val="50000"/>
                </a:schemeClr>
              </a:solidFill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Hoja1!$B$30:$F$30</c:f>
              <c:strCache>
                <c:ptCount val="5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</c:strCache>
            </c:strRef>
          </c:cat>
          <c:val>
            <c:numRef>
              <c:f>Hoja1!$B$32:$F$32</c:f>
              <c:numCache>
                <c:formatCode>#,##0</c:formatCode>
                <c:ptCount val="5"/>
                <c:pt idx="0">
                  <c:v>4309</c:v>
                </c:pt>
                <c:pt idx="1">
                  <c:v>3734</c:v>
                </c:pt>
                <c:pt idx="2">
                  <c:v>2967</c:v>
                </c:pt>
                <c:pt idx="3">
                  <c:v>4353</c:v>
                </c:pt>
                <c:pt idx="4">
                  <c:v>4059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7402752"/>
        <c:axId val="87412736"/>
      </c:barChart>
      <c:lineChart>
        <c:grouping val="standard"/>
        <c:varyColors val="0"/>
        <c:ser>
          <c:idx val="2"/>
          <c:order val="2"/>
          <c:tx>
            <c:strRef>
              <c:f>Hoja1!$A$33</c:f>
              <c:strCache>
                <c:ptCount val="1"/>
                <c:pt idx="0">
                  <c:v>Atenciones 2012</c:v>
                </c:pt>
              </c:strCache>
            </c:strRef>
          </c:tx>
          <c:spPr>
            <a:ln w="57150"/>
          </c:spPr>
          <c:marker>
            <c:symbol val="none"/>
          </c:marker>
          <c:dLbls>
            <c:spPr>
              <a:solidFill>
                <a:schemeClr val="accent3">
                  <a:lumMod val="50000"/>
                </a:schemeClr>
              </a:solidFill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SV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Hoja1!$B$30:$F$30</c:f>
              <c:strCache>
                <c:ptCount val="5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</c:strCache>
            </c:strRef>
          </c:cat>
          <c:val>
            <c:numRef>
              <c:f>Hoja1!$B$33:$F$33</c:f>
              <c:numCache>
                <c:formatCode>#,##0</c:formatCode>
                <c:ptCount val="5"/>
                <c:pt idx="0">
                  <c:v>5976</c:v>
                </c:pt>
                <c:pt idx="1">
                  <c:v>5443</c:v>
                </c:pt>
                <c:pt idx="2">
                  <c:v>6240</c:v>
                </c:pt>
                <c:pt idx="3">
                  <c:v>4081</c:v>
                </c:pt>
                <c:pt idx="4">
                  <c:v>5264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Hoja1!$A$34</c:f>
              <c:strCache>
                <c:ptCount val="1"/>
                <c:pt idx="0">
                  <c:v>Atenciones 2013</c:v>
                </c:pt>
              </c:strCache>
            </c:strRef>
          </c:tx>
          <c:spPr>
            <a:ln w="57150">
              <a:solidFill>
                <a:schemeClr val="accent1"/>
              </a:solidFill>
            </a:ln>
          </c:spPr>
          <c:marker>
            <c:symbol val="none"/>
          </c:marker>
          <c:dLbls>
            <c:spPr>
              <a:solidFill>
                <a:schemeClr val="accent1">
                  <a:lumMod val="50000"/>
                </a:schemeClr>
              </a:solidFill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SV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Hoja1!$B$30:$F$30</c:f>
              <c:strCache>
                <c:ptCount val="5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</c:strCache>
            </c:strRef>
          </c:cat>
          <c:val>
            <c:numRef>
              <c:f>Hoja1!$B$34:$F$34</c:f>
              <c:numCache>
                <c:formatCode>#,##0</c:formatCode>
                <c:ptCount val="5"/>
                <c:pt idx="0">
                  <c:v>5978</c:v>
                </c:pt>
                <c:pt idx="1">
                  <c:v>5172</c:v>
                </c:pt>
                <c:pt idx="2">
                  <c:v>4161</c:v>
                </c:pt>
                <c:pt idx="3">
                  <c:v>5922</c:v>
                </c:pt>
                <c:pt idx="4">
                  <c:v>5846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402752"/>
        <c:axId val="87412736"/>
      </c:lineChart>
      <c:catAx>
        <c:axId val="87402752"/>
        <c:scaling>
          <c:orientation val="minMax"/>
        </c:scaling>
        <c:delete val="0"/>
        <c:axPos val="b"/>
        <c:majorTickMark val="out"/>
        <c:minorTickMark val="none"/>
        <c:tickLblPos val="nextTo"/>
        <c:crossAx val="87412736"/>
        <c:crosses val="autoZero"/>
        <c:auto val="1"/>
        <c:lblAlgn val="ctr"/>
        <c:lblOffset val="100"/>
        <c:noMultiLvlLbl val="0"/>
      </c:catAx>
      <c:valAx>
        <c:axId val="8741273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8740275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s-S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Hoja1!$H$89</c:f>
              <c:strCache>
                <c:ptCount val="1"/>
                <c:pt idx="0">
                  <c:v>Atenciones por Sector</c:v>
                </c:pt>
              </c:strCache>
            </c:strRef>
          </c:tx>
          <c:invertIfNegative val="0"/>
          <c:cat>
            <c:strRef>
              <c:f>Hoja1!$G$90:$G$100</c:f>
              <c:strCache>
                <c:ptCount val="11"/>
                <c:pt idx="0">
                  <c:v>Otros sectores</c:v>
                </c:pt>
                <c:pt idx="1">
                  <c:v>Gobierno y Alcaldías</c:v>
                </c:pt>
                <c:pt idx="2">
                  <c:v>Muebles</c:v>
                </c:pt>
                <c:pt idx="3">
                  <c:v>Medicamentos</c:v>
                </c:pt>
                <c:pt idx="4">
                  <c:v>Comercio</c:v>
                </c:pt>
                <c:pt idx="5">
                  <c:v>Servicios</c:v>
                </c:pt>
                <c:pt idx="6">
                  <c:v>Electrodomésticos</c:v>
                </c:pt>
                <c:pt idx="7">
                  <c:v>Energía Eléctrica</c:v>
                </c:pt>
                <c:pt idx="8">
                  <c:v>Telecomunicaciones</c:v>
                </c:pt>
                <c:pt idx="9">
                  <c:v>Agua Potable</c:v>
                </c:pt>
                <c:pt idx="10">
                  <c:v>Servicios Financieros</c:v>
                </c:pt>
              </c:strCache>
            </c:strRef>
          </c:cat>
          <c:val>
            <c:numRef>
              <c:f>Hoja1!$H$90:$H$100</c:f>
              <c:numCache>
                <c:formatCode>0.00%</c:formatCode>
                <c:ptCount val="11"/>
                <c:pt idx="0">
                  <c:v>5.5300000000000016E-2</c:v>
                </c:pt>
                <c:pt idx="1">
                  <c:v>1.8599999999999998E-2</c:v>
                </c:pt>
                <c:pt idx="2">
                  <c:v>2.4500000000000001E-2</c:v>
                </c:pt>
                <c:pt idx="3">
                  <c:v>3.44E-2</c:v>
                </c:pt>
                <c:pt idx="4">
                  <c:v>6.59E-2</c:v>
                </c:pt>
                <c:pt idx="5">
                  <c:v>6.7199999999999996E-2</c:v>
                </c:pt>
                <c:pt idx="6">
                  <c:v>8.0399999999999999E-2</c:v>
                </c:pt>
                <c:pt idx="7">
                  <c:v>8.6599999999999996E-2</c:v>
                </c:pt>
                <c:pt idx="8">
                  <c:v>0.15479999999999999</c:v>
                </c:pt>
                <c:pt idx="9">
                  <c:v>0.20480000000000001</c:v>
                </c:pt>
                <c:pt idx="10">
                  <c:v>0.20749999999999999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0191360"/>
        <c:axId val="90192896"/>
        <c:axId val="0"/>
      </c:bar3DChart>
      <c:catAx>
        <c:axId val="90191360"/>
        <c:scaling>
          <c:orientation val="minMax"/>
        </c:scaling>
        <c:delete val="0"/>
        <c:axPos val="l"/>
        <c:majorTickMark val="out"/>
        <c:minorTickMark val="none"/>
        <c:tickLblPos val="nextTo"/>
        <c:crossAx val="90192896"/>
        <c:crosses val="autoZero"/>
        <c:auto val="1"/>
        <c:lblAlgn val="ctr"/>
        <c:lblOffset val="100"/>
        <c:noMultiLvlLbl val="0"/>
      </c:catAx>
      <c:valAx>
        <c:axId val="90192896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90191360"/>
        <c:crosses val="autoZero"/>
        <c:crossBetween val="between"/>
        <c:majorUnit val="0.1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Hoja1!$H$112</c:f>
              <c:strCache>
                <c:ptCount val="1"/>
                <c:pt idx="0">
                  <c:v>Denuncias por sector</c:v>
                </c:pt>
              </c:strCache>
            </c:strRef>
          </c:tx>
          <c:invertIfNegative val="0"/>
          <c:cat>
            <c:strRef>
              <c:f>Hoja1!$G$113:$G$123</c:f>
              <c:strCache>
                <c:ptCount val="11"/>
                <c:pt idx="0">
                  <c:v>Otros sectores</c:v>
                </c:pt>
                <c:pt idx="1">
                  <c:v>Inmuebles</c:v>
                </c:pt>
                <c:pt idx="2">
                  <c:v>Vehículos</c:v>
                </c:pt>
                <c:pt idx="3">
                  <c:v>Muebles</c:v>
                </c:pt>
                <c:pt idx="4">
                  <c:v>Turismo</c:v>
                </c:pt>
                <c:pt idx="5">
                  <c:v>Servicios</c:v>
                </c:pt>
                <c:pt idx="6">
                  <c:v>Comercio</c:v>
                </c:pt>
                <c:pt idx="7">
                  <c:v>Servicios Financieros</c:v>
                </c:pt>
                <c:pt idx="8">
                  <c:v>Electrodomésticos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Hoja1!$H$113:$H$123</c:f>
              <c:numCache>
                <c:formatCode>0.00%</c:formatCode>
                <c:ptCount val="11"/>
                <c:pt idx="0">
                  <c:v>9.1999999999998749E-3</c:v>
                </c:pt>
                <c:pt idx="1">
                  <c:v>6.1999999999999998E-3</c:v>
                </c:pt>
                <c:pt idx="2">
                  <c:v>0.01</c:v>
                </c:pt>
                <c:pt idx="3">
                  <c:v>1.54E-2</c:v>
                </c:pt>
                <c:pt idx="4">
                  <c:v>1.7000000000000001E-2</c:v>
                </c:pt>
                <c:pt idx="5">
                  <c:v>2.47E-2</c:v>
                </c:pt>
                <c:pt idx="6">
                  <c:v>4.7100000000000003E-2</c:v>
                </c:pt>
                <c:pt idx="7">
                  <c:v>7.7899999999999997E-2</c:v>
                </c:pt>
                <c:pt idx="8">
                  <c:v>9.0300000000000005E-2</c:v>
                </c:pt>
                <c:pt idx="9">
                  <c:v>9.8799999999999999E-2</c:v>
                </c:pt>
                <c:pt idx="10">
                  <c:v>0.60340000000000005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0230784"/>
        <c:axId val="90232320"/>
        <c:axId val="0"/>
      </c:bar3DChart>
      <c:catAx>
        <c:axId val="90230784"/>
        <c:scaling>
          <c:orientation val="minMax"/>
        </c:scaling>
        <c:delete val="0"/>
        <c:axPos val="l"/>
        <c:majorTickMark val="out"/>
        <c:minorTickMark val="none"/>
        <c:tickLblPos val="nextTo"/>
        <c:crossAx val="90232320"/>
        <c:crosses val="autoZero"/>
        <c:auto val="1"/>
        <c:lblAlgn val="ctr"/>
        <c:lblOffset val="100"/>
        <c:noMultiLvlLbl val="0"/>
      </c:catAx>
      <c:valAx>
        <c:axId val="90232320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90230784"/>
        <c:crosses val="autoZero"/>
        <c:crossBetween val="between"/>
        <c:majorUnit val="0.15000000000000024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Hoja1!$H$165</c:f>
              <c:strCache>
                <c:ptCount val="1"/>
                <c:pt idx="0">
                  <c:v>Motivos de las Denuncias</c:v>
                </c:pt>
              </c:strCache>
            </c:strRef>
          </c:tx>
          <c:invertIfNegative val="0"/>
          <c:cat>
            <c:strRef>
              <c:f>Hoja1!$G$166:$G$173</c:f>
              <c:strCache>
                <c:ptCount val="8"/>
                <c:pt idx="0">
                  <c:v>Varios</c:v>
                </c:pt>
                <c:pt idx="1">
                  <c:v>Derecho de Retracto</c:v>
                </c:pt>
                <c:pt idx="2">
                  <c:v>Desistimiento de compra</c:v>
                </c:pt>
                <c:pt idx="3">
                  <c:v>Gestiones de Cobro</c:v>
                </c:pt>
                <c:pt idx="4">
                  <c:v>Práctica abusiva</c:v>
                </c:pt>
                <c:pt idx="5">
                  <c:v>Incumplimiento de contrato u oferta</c:v>
                </c:pt>
                <c:pt idx="6">
                  <c:v>Mala calidad del producto o servicio</c:v>
                </c:pt>
                <c:pt idx="7">
                  <c:v>Cobros, Cargos y Comisiones Indebidas</c:v>
                </c:pt>
              </c:strCache>
            </c:strRef>
          </c:cat>
          <c:val>
            <c:numRef>
              <c:f>Hoja1!$H$166:$H$173</c:f>
              <c:numCache>
                <c:formatCode>0.00%</c:formatCode>
                <c:ptCount val="8"/>
                <c:pt idx="0">
                  <c:v>8.2500000000000018E-2</c:v>
                </c:pt>
                <c:pt idx="1">
                  <c:v>3.8999999999999998E-3</c:v>
                </c:pt>
                <c:pt idx="2">
                  <c:v>6.8999999999999999E-3</c:v>
                </c:pt>
                <c:pt idx="3">
                  <c:v>9.2999999999999992E-3</c:v>
                </c:pt>
                <c:pt idx="4">
                  <c:v>1.1599999999999999E-2</c:v>
                </c:pt>
                <c:pt idx="5">
                  <c:v>8.7999999999999995E-2</c:v>
                </c:pt>
                <c:pt idx="6">
                  <c:v>0.15429999999999999</c:v>
                </c:pt>
                <c:pt idx="7">
                  <c:v>0.64349999999999996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05262464"/>
        <c:axId val="105288832"/>
        <c:axId val="0"/>
      </c:bar3DChart>
      <c:catAx>
        <c:axId val="105262464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105288832"/>
        <c:crosses val="autoZero"/>
        <c:auto val="1"/>
        <c:lblAlgn val="ctr"/>
        <c:lblOffset val="100"/>
        <c:noMultiLvlLbl val="0"/>
      </c:catAx>
      <c:valAx>
        <c:axId val="105288832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105262464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Hoja1!$H$140</c:f>
              <c:strCache>
                <c:ptCount val="1"/>
                <c:pt idx="0">
                  <c:v>Motivos de las Atenciones</c:v>
                </c:pt>
              </c:strCache>
            </c:strRef>
          </c:tx>
          <c:invertIfNegative val="0"/>
          <c:cat>
            <c:strRef>
              <c:f>Hoja1!$G$141:$G$149</c:f>
              <c:strCache>
                <c:ptCount val="9"/>
                <c:pt idx="0">
                  <c:v>Varios</c:v>
                </c:pt>
                <c:pt idx="1">
                  <c:v>Información crediticia</c:v>
                </c:pt>
                <c:pt idx="2">
                  <c:v>Práctica abusiva</c:v>
                </c:pt>
                <c:pt idx="3">
                  <c:v>Desistimiento de compra</c:v>
                </c:pt>
                <c:pt idx="4">
                  <c:v>Gestiones de Cobro</c:v>
                </c:pt>
                <c:pt idx="5">
                  <c:v>Plan de Pagos</c:v>
                </c:pt>
                <c:pt idx="6">
                  <c:v>Incumplimiento de contrato u oferta</c:v>
                </c:pt>
                <c:pt idx="7">
                  <c:v>Mala calidad del producto o servicio</c:v>
                </c:pt>
                <c:pt idx="8">
                  <c:v>Cobros, Cargos y Comisiones Indebidas</c:v>
                </c:pt>
              </c:strCache>
            </c:strRef>
          </c:cat>
          <c:val>
            <c:numRef>
              <c:f>Hoja1!$H$141:$H$149</c:f>
              <c:numCache>
                <c:formatCode>0.00%</c:formatCode>
                <c:ptCount val="9"/>
                <c:pt idx="0">
                  <c:v>0.19699999999999995</c:v>
                </c:pt>
                <c:pt idx="1">
                  <c:v>8.8999999999999999E-3</c:v>
                </c:pt>
                <c:pt idx="2">
                  <c:v>1.5599999999999999E-2</c:v>
                </c:pt>
                <c:pt idx="3">
                  <c:v>2.5000000000000001E-2</c:v>
                </c:pt>
                <c:pt idx="4">
                  <c:v>2.5100000000000001E-2</c:v>
                </c:pt>
                <c:pt idx="5">
                  <c:v>7.2400000000000006E-2</c:v>
                </c:pt>
                <c:pt idx="6">
                  <c:v>7.9500000000000001E-2</c:v>
                </c:pt>
                <c:pt idx="7">
                  <c:v>0.13650000000000001</c:v>
                </c:pt>
                <c:pt idx="8">
                  <c:v>0.44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05310080"/>
        <c:axId val="105311616"/>
        <c:axId val="0"/>
      </c:bar3DChart>
      <c:catAx>
        <c:axId val="105310080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105311616"/>
        <c:crosses val="autoZero"/>
        <c:auto val="1"/>
        <c:lblAlgn val="ctr"/>
        <c:lblOffset val="100"/>
        <c:noMultiLvlLbl val="0"/>
      </c:catAx>
      <c:valAx>
        <c:axId val="105311616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105310080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Hoja1!$H$234</c:f>
              <c:strCache>
                <c:ptCount val="1"/>
                <c:pt idx="0">
                  <c:v>Montos Recuperados por Sector</c:v>
                </c:pt>
              </c:strCache>
            </c:strRef>
          </c:tx>
          <c:invertIfNegative val="0"/>
          <c:cat>
            <c:strRef>
              <c:f>Hoja1!$G$235:$G$244</c:f>
              <c:strCache>
                <c:ptCount val="10"/>
                <c:pt idx="0">
                  <c:v>Otros Sectores</c:v>
                </c:pt>
                <c:pt idx="1">
                  <c:v>Muebles</c:v>
                </c:pt>
                <c:pt idx="2">
                  <c:v>Turismo</c:v>
                </c:pt>
                <c:pt idx="3">
                  <c:v>Comercio</c:v>
                </c:pt>
                <c:pt idx="4">
                  <c:v>Telecomunicaciones</c:v>
                </c:pt>
                <c:pt idx="5">
                  <c:v>Electrodomésticos</c:v>
                </c:pt>
                <c:pt idx="6">
                  <c:v>Inmuebles</c:v>
                </c:pt>
                <c:pt idx="7">
                  <c:v>Servicios Financieros</c:v>
                </c:pt>
                <c:pt idx="8">
                  <c:v>Servicios</c:v>
                </c:pt>
                <c:pt idx="9">
                  <c:v>Agua Potable</c:v>
                </c:pt>
              </c:strCache>
            </c:strRef>
          </c:cat>
          <c:val>
            <c:numRef>
              <c:f>Hoja1!$H$235:$H$244</c:f>
              <c:numCache>
                <c:formatCode>"$"#,##0.00</c:formatCode>
                <c:ptCount val="10"/>
                <c:pt idx="0">
                  <c:v>6003.119999999999</c:v>
                </c:pt>
                <c:pt idx="1">
                  <c:v>5144.6100000000006</c:v>
                </c:pt>
                <c:pt idx="2">
                  <c:v>10080.48</c:v>
                </c:pt>
                <c:pt idx="3">
                  <c:v>13966.840000000002</c:v>
                </c:pt>
                <c:pt idx="4">
                  <c:v>15000.270000000008</c:v>
                </c:pt>
                <c:pt idx="5">
                  <c:v>29968.23000000001</c:v>
                </c:pt>
                <c:pt idx="6">
                  <c:v>30756.82</c:v>
                </c:pt>
                <c:pt idx="7">
                  <c:v>32843.049999999996</c:v>
                </c:pt>
                <c:pt idx="8">
                  <c:v>35822.42</c:v>
                </c:pt>
                <c:pt idx="9">
                  <c:v>106389.18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05330176"/>
        <c:axId val="105331712"/>
        <c:axId val="0"/>
      </c:bar3DChart>
      <c:catAx>
        <c:axId val="105330176"/>
        <c:scaling>
          <c:orientation val="minMax"/>
        </c:scaling>
        <c:delete val="0"/>
        <c:axPos val="l"/>
        <c:majorTickMark val="out"/>
        <c:minorTickMark val="none"/>
        <c:tickLblPos val="nextTo"/>
        <c:crossAx val="105331712"/>
        <c:crosses val="autoZero"/>
        <c:auto val="1"/>
        <c:lblAlgn val="ctr"/>
        <c:lblOffset val="100"/>
        <c:noMultiLvlLbl val="0"/>
      </c:catAx>
      <c:valAx>
        <c:axId val="105331712"/>
        <c:scaling>
          <c:orientation val="minMax"/>
        </c:scaling>
        <c:delete val="0"/>
        <c:axPos val="b"/>
        <c:majorGridlines/>
        <c:numFmt formatCode="&quot;$&quot;#,##0.00" sourceLinked="1"/>
        <c:majorTickMark val="out"/>
        <c:minorTickMark val="none"/>
        <c:tickLblPos val="nextTo"/>
        <c:crossAx val="1053301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es-SV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Hoja1!$A$262</c:f>
              <c:strCache>
                <c:ptCount val="1"/>
                <c:pt idx="0">
                  <c:v>Casos Cerrados</c:v>
                </c:pt>
              </c:strCache>
            </c:strRef>
          </c:tx>
          <c:invertIfNegative val="0"/>
          <c:cat>
            <c:numRef>
              <c:f>Hoja1!$B$261:$M$261</c:f>
              <c:numCache>
                <c:formatCode>mmm\-yy</c:formatCode>
                <c:ptCount val="12"/>
                <c:pt idx="0">
                  <c:v>41061</c:v>
                </c:pt>
                <c:pt idx="1">
                  <c:v>41091</c:v>
                </c:pt>
                <c:pt idx="2">
                  <c:v>41122</c:v>
                </c:pt>
                <c:pt idx="3">
                  <c:v>41153</c:v>
                </c:pt>
                <c:pt idx="4">
                  <c:v>41183</c:v>
                </c:pt>
                <c:pt idx="5">
                  <c:v>41214</c:v>
                </c:pt>
                <c:pt idx="6">
                  <c:v>41244</c:v>
                </c:pt>
                <c:pt idx="7">
                  <c:v>41275</c:v>
                </c:pt>
                <c:pt idx="8">
                  <c:v>41306</c:v>
                </c:pt>
                <c:pt idx="9">
                  <c:v>41334</c:v>
                </c:pt>
                <c:pt idx="10">
                  <c:v>41365</c:v>
                </c:pt>
                <c:pt idx="11">
                  <c:v>41395</c:v>
                </c:pt>
              </c:numCache>
            </c:numRef>
          </c:cat>
          <c:val>
            <c:numRef>
              <c:f>Hoja1!$B$262:$M$262</c:f>
              <c:numCache>
                <c:formatCode>#,##0</c:formatCode>
                <c:ptCount val="12"/>
                <c:pt idx="0">
                  <c:v>1608</c:v>
                </c:pt>
                <c:pt idx="1">
                  <c:v>1538</c:v>
                </c:pt>
                <c:pt idx="2">
                  <c:v>1295</c:v>
                </c:pt>
                <c:pt idx="3">
                  <c:v>1556</c:v>
                </c:pt>
                <c:pt idx="4">
                  <c:v>1601</c:v>
                </c:pt>
                <c:pt idx="5">
                  <c:v>1335</c:v>
                </c:pt>
                <c:pt idx="6">
                  <c:v>903</c:v>
                </c:pt>
                <c:pt idx="7">
                  <c:v>1407</c:v>
                </c:pt>
                <c:pt idx="8">
                  <c:v>1262</c:v>
                </c:pt>
                <c:pt idx="9">
                  <c:v>1102</c:v>
                </c:pt>
                <c:pt idx="10">
                  <c:v>1454</c:v>
                </c:pt>
                <c:pt idx="11">
                  <c:v>1556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5456768"/>
        <c:axId val="105458304"/>
      </c:barChart>
      <c:lineChart>
        <c:grouping val="standard"/>
        <c:varyColors val="0"/>
        <c:ser>
          <c:idx val="1"/>
          <c:order val="1"/>
          <c:tx>
            <c:strRef>
              <c:f>Hoja1!$A$263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57150">
              <a:solidFill>
                <a:schemeClr val="accent3"/>
              </a:solidFill>
            </a:ln>
          </c:spPr>
          <c:marker>
            <c:symbol val="none"/>
          </c:marker>
          <c:cat>
            <c:numRef>
              <c:f>Hoja1!$B$261:$L$261</c:f>
              <c:numCache>
                <c:formatCode>mmm\-yy</c:formatCode>
                <c:ptCount val="11"/>
                <c:pt idx="0">
                  <c:v>41061</c:v>
                </c:pt>
                <c:pt idx="1">
                  <c:v>41091</c:v>
                </c:pt>
                <c:pt idx="2">
                  <c:v>41122</c:v>
                </c:pt>
                <c:pt idx="3">
                  <c:v>41153</c:v>
                </c:pt>
                <c:pt idx="4">
                  <c:v>41183</c:v>
                </c:pt>
                <c:pt idx="5">
                  <c:v>41214</c:v>
                </c:pt>
                <c:pt idx="6">
                  <c:v>41244</c:v>
                </c:pt>
                <c:pt idx="7">
                  <c:v>41275</c:v>
                </c:pt>
                <c:pt idx="8">
                  <c:v>41306</c:v>
                </c:pt>
                <c:pt idx="9">
                  <c:v>41334</c:v>
                </c:pt>
                <c:pt idx="10">
                  <c:v>41365</c:v>
                </c:pt>
              </c:numCache>
            </c:numRef>
          </c:cat>
          <c:val>
            <c:numRef>
              <c:f>Hoja1!$B$263:$M$263</c:f>
              <c:numCache>
                <c:formatCode>"$"#,##0.00</c:formatCode>
                <c:ptCount val="12"/>
                <c:pt idx="0">
                  <c:v>176896.36999999991</c:v>
                </c:pt>
                <c:pt idx="1">
                  <c:v>221139.4600000002</c:v>
                </c:pt>
                <c:pt idx="2">
                  <c:v>243665.33000000005</c:v>
                </c:pt>
                <c:pt idx="3">
                  <c:v>244177.65</c:v>
                </c:pt>
                <c:pt idx="4">
                  <c:v>338380.07</c:v>
                </c:pt>
                <c:pt idx="5">
                  <c:v>320261.44000000012</c:v>
                </c:pt>
                <c:pt idx="6">
                  <c:v>183248.51</c:v>
                </c:pt>
                <c:pt idx="7">
                  <c:v>292559.13999999972</c:v>
                </c:pt>
                <c:pt idx="8">
                  <c:v>346739.17000000022</c:v>
                </c:pt>
                <c:pt idx="9">
                  <c:v>269473.56999999977</c:v>
                </c:pt>
                <c:pt idx="10">
                  <c:v>289050.93000000011</c:v>
                </c:pt>
                <c:pt idx="11">
                  <c:v>229788.8299999999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5461632"/>
        <c:axId val="105460096"/>
      </c:lineChart>
      <c:dateAx>
        <c:axId val="10545676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105458304"/>
        <c:crosses val="autoZero"/>
        <c:auto val="1"/>
        <c:lblOffset val="100"/>
        <c:baseTimeUnit val="months"/>
      </c:dateAx>
      <c:valAx>
        <c:axId val="10545830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05456768"/>
        <c:crosses val="autoZero"/>
        <c:crossBetween val="between"/>
      </c:valAx>
      <c:valAx>
        <c:axId val="105460096"/>
        <c:scaling>
          <c:orientation val="minMax"/>
        </c:scaling>
        <c:delete val="0"/>
        <c:axPos val="r"/>
        <c:numFmt formatCode="&quot;$&quot;#,##0.00" sourceLinked="1"/>
        <c:majorTickMark val="out"/>
        <c:minorTickMark val="none"/>
        <c:tickLblPos val="nextTo"/>
        <c:crossAx val="105461632"/>
        <c:crosses val="max"/>
        <c:crossBetween val="between"/>
      </c:valAx>
      <c:dateAx>
        <c:axId val="10546163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105460096"/>
        <c:crosses val="autoZero"/>
        <c:auto val="1"/>
        <c:lblOffset val="100"/>
        <c:baseTimeUnit val="months"/>
      </c:date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10/06/2013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10/06/2013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10/06/2013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10/06/2013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10/06/2013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10/06/2013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10/06/2013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10/06/2013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10/06/2013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10/06/2013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10/06/2013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10/06/2013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  <a:solidFill>
            <a:schemeClr val="accent1"/>
          </a:solidFill>
        </p:spPr>
        <p:txBody>
          <a:bodyPr/>
          <a:lstStyle/>
          <a:p>
            <a:r>
              <a:rPr lang="es-ES" dirty="0" smtClean="0">
                <a:solidFill>
                  <a:schemeClr val="bg1"/>
                </a:solidFill>
                <a:effectLst/>
              </a:rPr>
              <a:t>Boletín Estadístico Mensual</a:t>
            </a:r>
            <a:endParaRPr lang="es-SV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Mayo 2013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Casos por </a:t>
            </a:r>
            <a:r>
              <a:rPr lang="es-ES" dirty="0" smtClean="0"/>
              <a:t>motivo </a:t>
            </a:r>
            <a:r>
              <a:rPr lang="es-ES" dirty="0"/>
              <a:t>para mayo de 2013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395536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motivo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motivo</a:t>
            </a:r>
            <a:endParaRPr lang="es-SV" b="1" dirty="0"/>
          </a:p>
        </p:txBody>
      </p:sp>
      <p:graphicFrame>
        <p:nvGraphicFramePr>
          <p:cNvPr id="10" name="9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33765401"/>
              </p:ext>
            </p:extLst>
          </p:nvPr>
        </p:nvGraphicFramePr>
        <p:xfrm>
          <a:off x="666750" y="2805906"/>
          <a:ext cx="3619500" cy="194881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711200"/>
                <a:gridCol w="381000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Motivo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Cobros, Cargos y Comisiones Indebidas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37.84%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2,241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Mala calidad del producto o servicio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14.00%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829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Incumplimiento de contrato u oferta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7.94%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470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Plan de Pagos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6.43%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381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Desistimiento de compra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2.41%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143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Gestiones de Cobro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2.26%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134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Práctica abusiva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1.60%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Información crediticia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0.78%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Varios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26.74%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1,583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5,922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11" name="10 Marcador de contenid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17985773"/>
              </p:ext>
            </p:extLst>
          </p:nvPr>
        </p:nvGraphicFramePr>
        <p:xfrm>
          <a:off x="4857750" y="2901156"/>
          <a:ext cx="3619500" cy="17716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711200"/>
                <a:gridCol w="381000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Motivo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Cobros, Cargos y Comisiones Indebidas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64.35%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834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Mala calidad del producto o servicio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15.43%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200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Incumplimiento de contrato u oferta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8.80%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Práctica abusiva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1.16%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Gestiones de Cobro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0.93%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Desistimiento de compra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0.69%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Derecho de Retracto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0.39%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Varios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8.25%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1,296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89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Atenciones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6101648"/>
              </p:ext>
            </p:extLst>
          </p:nvPr>
        </p:nvGraphicFramePr>
        <p:xfrm>
          <a:off x="719571" y="2276872"/>
          <a:ext cx="7704858" cy="269367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Enero-Abril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Enero-Abril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Enero-Abril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Enero-Abril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Cobros, Cargos y Comisiones Indebidas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12,162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10,693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45.04%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39.49%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Mala calidad del producto o servicio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3,806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3,990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14.09%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14.73%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Incumplimiento de contrato u oferta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2,386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2,470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8.84%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9.12%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Plan de Pagos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2,096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2,012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7.76%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7.43%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 dirty="0">
                          <a:effectLst/>
                        </a:rPr>
                        <a:t>Práctica abusiva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937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440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3.47%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1.62%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Gestiones de Cobro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727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 dirty="0">
                          <a:effectLst/>
                        </a:rPr>
                        <a:t>695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2.69%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2.57%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Desistimiento de compra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601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689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2.23%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2.54%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Información crediticia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217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266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0.80%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0.98%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Documentos de Obligación y Cancelaciones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114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149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0.42%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0.55%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Derecho de Retracto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0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22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0.00%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0.08%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Varios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3,958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5,653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14.66%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20.88%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 dirty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27,004</a:t>
                      </a:r>
                      <a:endParaRPr lang="es-SV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27,079</a:t>
                      </a:r>
                      <a:endParaRPr lang="es-SV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100.00%</a:t>
                      </a:r>
                      <a:endParaRPr lang="es-SV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 dirty="0">
                          <a:effectLst/>
                        </a:rPr>
                        <a:t>100.00%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45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5982954"/>
              </p:ext>
            </p:extLst>
          </p:nvPr>
        </p:nvGraphicFramePr>
        <p:xfrm>
          <a:off x="719571" y="2276872"/>
          <a:ext cx="7704858" cy="269367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Enero-Abril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Enero-Abril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Enero-Abril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Enero-Abril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Cobros, Cargos y Comisiones Indebidas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4,577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3,444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64.99%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59.34%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Información crediticia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13.18%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16.88%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Gestiones de Cobro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10.44%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10.56%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Derecho de Retracto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Incumplimiento de contrato u oferta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Práctica abusiva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Pagos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Desistimiento de compra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Documentos de Obligación y Cancelaciones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Mala calidad del producto o servicio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6.79%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9.29%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u="none" strike="noStrike" dirty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7,043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5,804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0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Casos cerrados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9409133"/>
              </p:ext>
            </p:extLst>
          </p:nvPr>
        </p:nvGraphicFramePr>
        <p:xfrm>
          <a:off x="457200" y="1600200"/>
          <a:ext cx="8535303" cy="191452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949387"/>
                <a:gridCol w="1243221"/>
                <a:gridCol w="1243221"/>
                <a:gridCol w="1028895"/>
                <a:gridCol w="1098385"/>
                <a:gridCol w="1098385"/>
                <a:gridCol w="873809"/>
              </a:tblGrid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Mayo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Enero a Mayo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Abril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Mayo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6,930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6,041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-12.8%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1,380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7.5%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Avenimiento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4,647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4,185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-9.9%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Cerrado por razones de oficio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Conciliación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-23.4%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-3.2%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Desistimiento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-15.2%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102.9%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Falta de Ratificación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-45.4%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21.4%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Tribunal Sancionador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29.0%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31.4%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16.0%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7,568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6,781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-10.4%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000504"/>
            <a:ext cx="8229600" cy="2143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El cierre de casos de los primeros cinco meses de 2013, presenta una disminución respecto  al año pasado. En total, han caído en un 10.4%.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La cantidad de cierres de mayo aumenta un 7% respecto al mes pasado. 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sector para mayo de 2013</a:t>
            </a:r>
            <a:endParaRPr lang="es-SV" dirty="0"/>
          </a:p>
        </p:txBody>
      </p:sp>
      <p:graphicFrame>
        <p:nvGraphicFramePr>
          <p:cNvPr id="6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036933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ES" sz="3200" dirty="0"/>
              <a:t>$</a:t>
            </a:r>
            <a:r>
              <a:rPr lang="es-ES" sz="3200" dirty="0" smtClean="0"/>
              <a:t>229,788.83 a favor de los consumidores.</a:t>
            </a:r>
            <a:endParaRPr lang="es-SV" sz="3200" dirty="0" smtClean="0"/>
          </a:p>
        </p:txBody>
      </p:sp>
      <p:graphicFrame>
        <p:nvGraphicFramePr>
          <p:cNvPr id="7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7010281"/>
              </p:ext>
            </p:extLst>
          </p:nvPr>
        </p:nvGraphicFramePr>
        <p:xfrm>
          <a:off x="457200" y="1600201"/>
          <a:ext cx="8229600" cy="3614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5123661"/>
              </p:ext>
            </p:extLst>
          </p:nvPr>
        </p:nvGraphicFramePr>
        <p:xfrm>
          <a:off x="673195" y="1306827"/>
          <a:ext cx="7809865" cy="132778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070674"/>
                <a:gridCol w="1198308"/>
                <a:gridCol w="1186053"/>
                <a:gridCol w="981583"/>
                <a:gridCol w="1195832"/>
                <a:gridCol w="1195832"/>
                <a:gridCol w="981583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Mayo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Enero a Mayo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Abril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Mayo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18,198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19,422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6.7%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-6.8%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7,043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5,804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-17.6%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12.8%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38.2%</a:t>
                      </a:r>
                    </a:p>
                  </a:txBody>
                  <a:tcPr marL="9525" marR="9525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16.7%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-14.0%</a:t>
                      </a:r>
                    </a:p>
                  </a:txBody>
                  <a:tcPr marL="9525" marR="9525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27,004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27,079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5,922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5,846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3140968"/>
            <a:ext cx="8229600" cy="3074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mayo de 2013 se logró un total de </a:t>
            </a:r>
            <a:r>
              <a:rPr lang="es-SV" sz="3200" b="1" dirty="0" smtClean="0">
                <a:solidFill>
                  <a:srgbClr val="000000"/>
                </a:solidFill>
              </a:rPr>
              <a:t>5,846 </a:t>
            </a:r>
            <a:r>
              <a:rPr lang="es-ES" sz="3200" dirty="0" smtClean="0"/>
              <a:t>atenciones. La mayor parte de estos casos fueron asesorías, sumando </a:t>
            </a:r>
            <a:r>
              <a:rPr lang="es-SV" sz="3200" dirty="0" smtClean="0">
                <a:solidFill>
                  <a:srgbClr val="000000"/>
                </a:solidFill>
              </a:rPr>
              <a:t>4,059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</a:t>
            </a:r>
            <a:r>
              <a:rPr lang="es-ES" sz="3200" dirty="0"/>
              <a:t>este mes con el anterior, </a:t>
            </a:r>
            <a:r>
              <a:rPr lang="es-ES" sz="3200" dirty="0" smtClean="0"/>
              <a:t>el </a:t>
            </a:r>
            <a:r>
              <a:rPr lang="es-ES" sz="3200" dirty="0"/>
              <a:t>total de </a:t>
            </a:r>
            <a:r>
              <a:rPr lang="es-ES" sz="3200" dirty="0" smtClean="0"/>
              <a:t>atenciones disminuyó un 1.3%.</a:t>
            </a:r>
            <a:endParaRPr lang="es-ES" sz="3200" dirty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comparación los primeros cinco meses de 2013 con 2012, la cantidad de atenciones aumenta un 0.3%,  cerrando la brecha que se había mantenido a lo largo de este año.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Si bien la entrada en vigencia de la ley de medicamentos ha incrementado la cantidad de atenciones, este sector tuvo 554 atenciones menos que el mes anterior; mientras tanto, todos los demás sectores tuvieron incrementos, ayudando a mantener el total más o menos constante.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Atenciones</a:t>
            </a:r>
            <a:endParaRPr lang="es-SV" dirty="0"/>
          </a:p>
        </p:txBody>
      </p:sp>
      <p:graphicFrame>
        <p:nvGraphicFramePr>
          <p:cNvPr id="7" name="5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104716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0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</p:nvPr>
        </p:nvGraphicFramePr>
        <p:xfrm>
          <a:off x="500034" y="1874537"/>
          <a:ext cx="3929090" cy="1876554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2,284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2,325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495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661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1,689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676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5,846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8632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El </a:t>
            </a:r>
            <a:r>
              <a:rPr lang="es-ES" dirty="0" err="1" smtClean="0"/>
              <a:t>Call</a:t>
            </a:r>
            <a:r>
              <a:rPr lang="es-ES" dirty="0" smtClean="0"/>
              <a:t> </a:t>
            </a:r>
            <a:r>
              <a:rPr lang="es-ES" dirty="0"/>
              <a:t>Center </a:t>
            </a:r>
            <a:r>
              <a:rPr lang="es-ES" dirty="0" smtClean="0"/>
              <a:t>y el Centro </a:t>
            </a:r>
            <a:r>
              <a:rPr lang="es-ES" dirty="0"/>
              <a:t>de Solución de Controversias de San Salvador realizaron </a:t>
            </a:r>
            <a:r>
              <a:rPr lang="es-ES" dirty="0" smtClean="0"/>
              <a:t>la mayor parte de las atenciones, con </a:t>
            </a:r>
            <a:r>
              <a:rPr lang="es-SV" dirty="0" smtClean="0">
                <a:solidFill>
                  <a:srgbClr val="000000"/>
                </a:solidFill>
              </a:rPr>
              <a:t>2,325</a:t>
            </a:r>
            <a:r>
              <a:rPr lang="es-ES" dirty="0" smtClean="0"/>
              <a:t> y 1,689,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smtClean="0"/>
              <a:t>respectivamente.</a:t>
            </a:r>
          </a:p>
          <a:p>
            <a:pPr>
              <a:spcBef>
                <a:spcPts val="1800"/>
              </a:spcBef>
            </a:pPr>
            <a:r>
              <a:rPr lang="es-ES" dirty="0" smtClean="0"/>
              <a:t>Respecto al mes anterior, las atenciones disminuyeron un 1.3%.</a:t>
            </a:r>
          </a:p>
          <a:p>
            <a:pPr>
              <a:spcBef>
                <a:spcPts val="1800"/>
              </a:spcBef>
            </a:pPr>
            <a:r>
              <a:rPr lang="es-ES" dirty="0" smtClean="0"/>
              <a:t>Las oficinas del Plan de la Laguna y San Miguel tuvieron aumentos de 27.9% y 33.5% respectivamente, relativos al mes pasado.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abril-mayo de 2013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mayo de 2013</a:t>
            </a:r>
            <a:endParaRPr lang="es-SV" sz="1600" dirty="0"/>
          </a:p>
        </p:txBody>
      </p:sp>
      <p:graphicFrame>
        <p:nvGraphicFramePr>
          <p:cNvPr id="10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8941944"/>
              </p:ext>
            </p:extLst>
          </p:nvPr>
        </p:nvGraphicFramePr>
        <p:xfrm>
          <a:off x="571472" y="4500570"/>
          <a:ext cx="3929090" cy="1876554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-10.3%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-21.3%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27.9%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112.9%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-12.5%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33.5%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-31.6%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-4.4%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-0.6%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-14.0%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Casos por sector para mayo de 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643446"/>
            <a:ext cx="7929618" cy="185738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Los principales sectores de atención son </a:t>
            </a:r>
            <a:r>
              <a:rPr lang="es-ES" sz="2800" dirty="0"/>
              <a:t>Servicios </a:t>
            </a:r>
            <a:r>
              <a:rPr lang="es-ES" sz="2800" dirty="0" smtClean="0"/>
              <a:t>Financieros, </a:t>
            </a:r>
            <a:r>
              <a:rPr lang="es-ES" sz="2800" dirty="0"/>
              <a:t>con </a:t>
            </a:r>
            <a:r>
              <a:rPr lang="es-ES" sz="2800" dirty="0" smtClean="0"/>
              <a:t>20.75%; </a:t>
            </a:r>
            <a:r>
              <a:rPr lang="es-ES" sz="2800" dirty="0"/>
              <a:t>Agua Potable, </a:t>
            </a:r>
            <a:r>
              <a:rPr lang="es-ES" sz="2800" dirty="0" smtClean="0"/>
              <a:t>con 20.48%; y</a:t>
            </a:r>
            <a:r>
              <a:rPr lang="es-ES" sz="2800" dirty="0"/>
              <a:t>, </a:t>
            </a:r>
            <a:r>
              <a:rPr lang="es-ES" sz="2800" dirty="0" smtClean="0"/>
              <a:t>Telecomunicaciones con 15.48%.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Agua potable ha incrementado aún más su participación en las denuncias, pasando de un 54.09% en abril a 60.34% en mayo.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En cuanto al resto de las denuncias, </a:t>
            </a:r>
            <a:r>
              <a:rPr lang="es-ES" sz="2800" dirty="0"/>
              <a:t>telecomunicaciones </a:t>
            </a:r>
            <a:r>
              <a:rPr lang="es-ES" sz="2800" dirty="0" smtClean="0"/>
              <a:t>presenta </a:t>
            </a:r>
            <a:r>
              <a:rPr lang="es-ES" sz="2800" dirty="0"/>
              <a:t>un </a:t>
            </a:r>
            <a:r>
              <a:rPr lang="es-ES" sz="2800" dirty="0" smtClean="0"/>
              <a:t>9.88%,  y electrodomésticos un 9.08% y colocándolos en el segundo y tercer lugar.</a:t>
            </a:r>
            <a:endParaRPr lang="es-SV" sz="2800" dirty="0"/>
          </a:p>
        </p:txBody>
      </p:sp>
      <p:graphicFrame>
        <p:nvGraphicFramePr>
          <p:cNvPr id="9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88382261"/>
              </p:ext>
            </p:extLst>
          </p:nvPr>
        </p:nvGraphicFramePr>
        <p:xfrm>
          <a:off x="457200" y="1052737"/>
          <a:ext cx="4038600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68106598"/>
              </p:ext>
            </p:extLst>
          </p:nvPr>
        </p:nvGraphicFramePr>
        <p:xfrm>
          <a:off x="4648200" y="1052737"/>
          <a:ext cx="4038600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Casos por sector para mayo de 2013</a:t>
            </a:r>
            <a:endParaRPr lang="es-SV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4497655"/>
              </p:ext>
            </p:extLst>
          </p:nvPr>
        </p:nvGraphicFramePr>
        <p:xfrm>
          <a:off x="467544" y="2582069"/>
          <a:ext cx="4032447" cy="289750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254035"/>
                <a:gridCol w="1158036"/>
                <a:gridCol w="620376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Sector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Porcentaje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Total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Servicios Financieros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20.75%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1,213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Agua Potable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20.48%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1,197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Telecomunicaciones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15.48%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905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Energía Eléctrica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8.66%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506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Electrodomésticos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8.04%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470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Servicios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6.72%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393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Comercio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6.59%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385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Medicamentos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3.44%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201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Muebles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2.45%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143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Gobierno y Alcaldías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1.86%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109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Otros sectores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5.53%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324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Total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100.00%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 dirty="0">
                          <a:effectLst/>
                        </a:rPr>
                        <a:t>5,846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6" name="5 Marcador de contenid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1165384"/>
              </p:ext>
            </p:extLst>
          </p:nvPr>
        </p:nvGraphicFramePr>
        <p:xfrm>
          <a:off x="4788024" y="2564902"/>
          <a:ext cx="3816424" cy="289750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133283"/>
                <a:gridCol w="1095999"/>
                <a:gridCol w="587142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Sector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Porcentaje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Total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</a:rPr>
                        <a:t>Agua Potable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60.34%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782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Telecomunicaciones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9.88%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128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</a:rPr>
                        <a:t>Electrodomésticos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9.03%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117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Servicios Financieros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7.79%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101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Comercio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4.71%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61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Servicios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2.47%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32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Turismo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1.70%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22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Muebles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1.54%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20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Vehículos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1.00%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Inmuebles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0.62%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</a:rPr>
                        <a:t>Otros sectores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0.92%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</a:rPr>
                        <a:t>Total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100.00%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 dirty="0">
                          <a:effectLst/>
                        </a:rPr>
                        <a:t>1,296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395536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sector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sector</a:t>
            </a: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153428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Casos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1731141"/>
              </p:ext>
            </p:extLst>
          </p:nvPr>
        </p:nvGraphicFramePr>
        <p:xfrm>
          <a:off x="1187622" y="1700808"/>
          <a:ext cx="7128796" cy="404050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1778120"/>
                <a:gridCol w="1337669"/>
                <a:gridCol w="1337669"/>
                <a:gridCol w="1337669"/>
                <a:gridCol w="1337669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Enero-Abril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Enero-Abril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Enero-Abril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Enero-Abril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 dirty="0">
                          <a:effectLst/>
                        </a:rPr>
                        <a:t>Agua Potable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7,076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5,245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26.20%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19.37%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Telecomunicaciones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5,250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4,309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19.44%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15.91%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Servicios Financieros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5,145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5,606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19.05%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20.70%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Electrodomésticos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2,024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2,315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7.50%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8.55%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Servicios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1,751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2,026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6.48%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7.48%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Energía Eléctrica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1,557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1,727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5.77%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6.38%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Comercio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1,352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1,912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5.01%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7.06%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Gobierno y Alcaldías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626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609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2.32%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2.25%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Muebles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520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521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1.93%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1.92%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Hidrocarburos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442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313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1.64%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1.16%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Inmuebles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311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405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1.15%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1.50%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Turismo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278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267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1.03%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0.99%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Vehículos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271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387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1.00%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1.43%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Libros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170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200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0.63%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0.74%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Alimentos y bebidas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88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92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0.33%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0.34%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Varios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75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105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0.28%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0.39%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Medicamentos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59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1,034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0.22%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3.82%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Publicidad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9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6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0.03%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0.02%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Total</a:t>
                      </a:r>
                      <a:endParaRPr lang="es-SV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27,004</a:t>
                      </a:r>
                      <a:endParaRPr lang="es-SV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27,079</a:t>
                      </a:r>
                      <a:endParaRPr lang="es-SV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>
                          <a:effectLst/>
                        </a:rPr>
                        <a:t>100.00%</a:t>
                      </a:r>
                      <a:endParaRPr lang="es-SV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u="none" strike="noStrike" dirty="0">
                          <a:effectLst/>
                        </a:rPr>
                        <a:t>100.00%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64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7841876"/>
              </p:ext>
            </p:extLst>
          </p:nvPr>
        </p:nvGraphicFramePr>
        <p:xfrm>
          <a:off x="1187622" y="1700808"/>
          <a:ext cx="7128796" cy="404050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1778120"/>
                <a:gridCol w="1337669"/>
                <a:gridCol w="1337669"/>
                <a:gridCol w="1337669"/>
                <a:gridCol w="1337669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Enero-Abril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Enero-Abril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Enero-Abril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Enero-Abril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Agua Potable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4,209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3,203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59.76%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55.19%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Telecomunicaciones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15.22%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11.56%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Electrodomésticos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7.94%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9.84%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Servicios Financieros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6.72%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9.56%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Comercio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5.65%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Turismo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Vehículos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Libros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Energía Eléctrica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Alimentos y bebidas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Gobierno y Alcaldías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Medicamentos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Hidrocarburos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Publicidad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Total</a:t>
                      </a:r>
                      <a:endParaRPr lang="es-SV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7,043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5,804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27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Motivos para mayo de 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725144"/>
            <a:ext cx="7929618" cy="1561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El principal motivo por el que los consumidores se presentan a la Defensoría en busca de atención son los cobros, cargos y comisiones con un 44%.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 </a:t>
            </a:r>
            <a:r>
              <a:rPr lang="es-ES" sz="2800" dirty="0"/>
              <a:t>calidad de los </a:t>
            </a:r>
            <a:r>
              <a:rPr lang="es-ES" sz="2800" dirty="0" smtClean="0"/>
              <a:t>productos, el incumplimiento de contrato u oferta, y </a:t>
            </a:r>
            <a:r>
              <a:rPr lang="es-ES" sz="2800" dirty="0"/>
              <a:t>los planes de </a:t>
            </a:r>
            <a:r>
              <a:rPr lang="es-ES" sz="2800" dirty="0" smtClean="0"/>
              <a:t>pago le siguen en relevancia, con 13.65 %, 7.95% y 7.24% respectivamente.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también en cobros, cargos y comisiones, con un 64.35%, seguidas de </a:t>
            </a:r>
            <a:r>
              <a:rPr lang="es-ES" sz="2800" dirty="0"/>
              <a:t>mala calidad del producto </a:t>
            </a:r>
            <a:r>
              <a:rPr lang="es-ES" sz="2800" dirty="0" smtClean="0"/>
              <a:t>con 15.43% y </a:t>
            </a:r>
            <a:r>
              <a:rPr lang="es-ES" sz="2800" dirty="0"/>
              <a:t>problemas de contrato u oferta con </a:t>
            </a:r>
            <a:r>
              <a:rPr lang="es-ES" sz="2800" dirty="0" smtClean="0"/>
              <a:t>8.8%.</a:t>
            </a:r>
            <a:endParaRPr lang="es-SV" sz="2800" dirty="0"/>
          </a:p>
        </p:txBody>
      </p:sp>
      <p:graphicFrame>
        <p:nvGraphicFramePr>
          <p:cNvPr id="12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55155921"/>
              </p:ext>
            </p:extLst>
          </p:nvPr>
        </p:nvGraphicFramePr>
        <p:xfrm>
          <a:off x="4648200" y="1268761"/>
          <a:ext cx="4038600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30110217"/>
              </p:ext>
            </p:extLst>
          </p:nvPr>
        </p:nvGraphicFramePr>
        <p:xfrm>
          <a:off x="457200" y="1268760"/>
          <a:ext cx="4038600" cy="3456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1987</TotalTime>
  <Words>1609</Words>
  <Application>Microsoft Office PowerPoint</Application>
  <PresentationFormat>Presentación en pantalla (4:3)</PresentationFormat>
  <Paragraphs>719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Boletín Estadístico Mensual 2011</vt:lpstr>
      <vt:lpstr>Boletín Estadístico Mensual</vt:lpstr>
      <vt:lpstr>Atenciones</vt:lpstr>
      <vt:lpstr>Atenciones</vt:lpstr>
      <vt:lpstr>Oficinas de atención</vt:lpstr>
      <vt:lpstr>Casos por sector para mayo de 2013</vt:lpstr>
      <vt:lpstr>Casos por sector para mayo de 2013</vt:lpstr>
      <vt:lpstr>Casos por Sector</vt:lpstr>
      <vt:lpstr>Denuncias por Sector</vt:lpstr>
      <vt:lpstr>Motivos para mayo de 2013</vt:lpstr>
      <vt:lpstr>Casos por motivo para mayo de 2013</vt:lpstr>
      <vt:lpstr>Atenciones por motivo</vt:lpstr>
      <vt:lpstr>Denuncias por motivo</vt:lpstr>
      <vt:lpstr>Casos cerrados</vt:lpstr>
      <vt:lpstr>Montos recuperados por sector para mayo de 2013</vt:lpstr>
      <vt:lpstr>Montos recuperados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122</cp:revision>
  <dcterms:created xsi:type="dcterms:W3CDTF">2011-12-21T16:07:31Z</dcterms:created>
  <dcterms:modified xsi:type="dcterms:W3CDTF">2013-06-10T15:50:00Z</dcterms:modified>
</cp:coreProperties>
</file>