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57" r:id="rId9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Hoja1!$H$63</c:f>
              <c:strCache>
                <c:ptCount val="1"/>
                <c:pt idx="0">
                  <c:v>Atenciones por Sector</c:v>
                </c:pt>
              </c:strCache>
            </c:strRef>
          </c:tx>
          <c:invertIfNegative val="0"/>
          <c:cat>
            <c:strRef>
              <c:f>Hoja1!$G$64:$G$74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Medicamentos</c:v>
                </c:pt>
                <c:pt idx="3">
                  <c:v>Gobierno y alcaldías</c:v>
                </c:pt>
                <c:pt idx="4">
                  <c:v>Energía Eléctrica</c:v>
                </c:pt>
                <c:pt idx="5">
                  <c:v>Comercio</c:v>
                </c:pt>
                <c:pt idx="6">
                  <c:v>Servicios</c:v>
                </c:pt>
                <c:pt idx="7">
                  <c:v>Electrodomésticos</c:v>
                </c:pt>
                <c:pt idx="8">
                  <c:v>Telecomunicaciones</c:v>
                </c:pt>
                <c:pt idx="9">
                  <c:v>Agua Potable</c:v>
                </c:pt>
                <c:pt idx="10">
                  <c:v>Servicios Financieros</c:v>
                </c:pt>
              </c:strCache>
            </c:strRef>
          </c:cat>
          <c:val>
            <c:numRef>
              <c:f>Hoja1!$H$64:$H$74</c:f>
              <c:numCache>
                <c:formatCode>0.00%</c:formatCode>
                <c:ptCount val="11"/>
                <c:pt idx="0">
                  <c:v>6.4599999999999991E-2</c:v>
                </c:pt>
                <c:pt idx="1">
                  <c:v>2.1600000000000001E-2</c:v>
                </c:pt>
                <c:pt idx="2">
                  <c:v>2.2200000000000001E-2</c:v>
                </c:pt>
                <c:pt idx="3">
                  <c:v>2.3900000000000001E-2</c:v>
                </c:pt>
                <c:pt idx="4">
                  <c:v>4.9500000000000002E-2</c:v>
                </c:pt>
                <c:pt idx="5">
                  <c:v>7.8299999999999995E-2</c:v>
                </c:pt>
                <c:pt idx="6">
                  <c:v>8.4500000000000006E-2</c:v>
                </c:pt>
                <c:pt idx="7">
                  <c:v>0.10150000000000001</c:v>
                </c:pt>
                <c:pt idx="8">
                  <c:v>0.15859999999999999</c:v>
                </c:pt>
                <c:pt idx="9">
                  <c:v>0.19620000000000001</c:v>
                </c:pt>
                <c:pt idx="10">
                  <c:v>0.1991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2969344"/>
        <c:axId val="24106112"/>
        <c:axId val="0"/>
      </c:bar3DChart>
      <c:catAx>
        <c:axId val="22969344"/>
        <c:scaling>
          <c:orientation val="minMax"/>
        </c:scaling>
        <c:delete val="0"/>
        <c:axPos val="l"/>
        <c:majorTickMark val="out"/>
        <c:minorTickMark val="none"/>
        <c:tickLblPos val="nextTo"/>
        <c:crossAx val="24106112"/>
        <c:crosses val="autoZero"/>
        <c:auto val="1"/>
        <c:lblAlgn val="ctr"/>
        <c:lblOffset val="100"/>
        <c:noMultiLvlLbl val="0"/>
      </c:catAx>
      <c:valAx>
        <c:axId val="24106112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2969344"/>
        <c:crosses val="autoZero"/>
        <c:crossBetween val="between"/>
        <c:majorUnit val="0.1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Hoja1!$H$86</c:f>
              <c:strCache>
                <c:ptCount val="1"/>
                <c:pt idx="0">
                  <c:v>Denuncias por sector</c:v>
                </c:pt>
              </c:strCache>
            </c:strRef>
          </c:tx>
          <c:invertIfNegative val="0"/>
          <c:cat>
            <c:strRef>
              <c:f>Hoja1!$G$87:$G$97</c:f>
              <c:strCache>
                <c:ptCount val="11"/>
                <c:pt idx="0">
                  <c:v>Otros sectores</c:v>
                </c:pt>
                <c:pt idx="1">
                  <c:v>Turismo</c:v>
                </c:pt>
                <c:pt idx="2">
                  <c:v>Inmuebles</c:v>
                </c:pt>
                <c:pt idx="3">
                  <c:v>Vehículos</c:v>
                </c:pt>
                <c:pt idx="4">
                  <c:v>Muebles</c:v>
                </c:pt>
                <c:pt idx="5">
                  <c:v>Servicios</c:v>
                </c:pt>
                <c:pt idx="6">
                  <c:v>Comercio</c:v>
                </c:pt>
                <c:pt idx="7">
                  <c:v>Servicios Financieros</c:v>
                </c:pt>
                <c:pt idx="8">
                  <c:v>Electrodomésticos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Hoja1!$H$87:$H$97</c:f>
              <c:numCache>
                <c:formatCode>0.00%</c:formatCode>
                <c:ptCount val="11"/>
                <c:pt idx="0">
                  <c:v>9.8000000000000309E-3</c:v>
                </c:pt>
                <c:pt idx="1">
                  <c:v>7.6E-3</c:v>
                </c:pt>
                <c:pt idx="2">
                  <c:v>9.1000000000000004E-3</c:v>
                </c:pt>
                <c:pt idx="3">
                  <c:v>1.52E-2</c:v>
                </c:pt>
                <c:pt idx="4">
                  <c:v>2.2700000000000001E-2</c:v>
                </c:pt>
                <c:pt idx="5">
                  <c:v>2.4199999999999999E-2</c:v>
                </c:pt>
                <c:pt idx="6">
                  <c:v>7.1199999999999999E-2</c:v>
                </c:pt>
                <c:pt idx="7">
                  <c:v>9.7000000000000003E-2</c:v>
                </c:pt>
                <c:pt idx="8">
                  <c:v>0.1114</c:v>
                </c:pt>
                <c:pt idx="9">
                  <c:v>0.11890000000000001</c:v>
                </c:pt>
                <c:pt idx="10">
                  <c:v>0.51290000000000002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5476480"/>
        <c:axId val="25634304"/>
        <c:axId val="0"/>
      </c:bar3DChart>
      <c:catAx>
        <c:axId val="25476480"/>
        <c:scaling>
          <c:orientation val="minMax"/>
        </c:scaling>
        <c:delete val="0"/>
        <c:axPos val="l"/>
        <c:majorTickMark val="out"/>
        <c:minorTickMark val="none"/>
        <c:tickLblPos val="nextTo"/>
        <c:crossAx val="25634304"/>
        <c:crosses val="autoZero"/>
        <c:auto val="1"/>
        <c:lblAlgn val="ctr"/>
        <c:lblOffset val="100"/>
        <c:noMultiLvlLbl val="0"/>
      </c:catAx>
      <c:valAx>
        <c:axId val="25634304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5476480"/>
        <c:crosses val="autoZero"/>
        <c:crossBetween val="between"/>
        <c:majorUnit val="0.15000000000000024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Hoja1!$H$114</c:f>
              <c:strCache>
                <c:ptCount val="1"/>
                <c:pt idx="0">
                  <c:v>Motivos de las Atenciones</c:v>
                </c:pt>
              </c:strCache>
            </c:strRef>
          </c:tx>
          <c:invertIfNegative val="0"/>
          <c:cat>
            <c:strRef>
              <c:f>Hoja1!$G$115:$G$124</c:f>
              <c:strCache>
                <c:ptCount val="10"/>
                <c:pt idx="0">
                  <c:v>Varios</c:v>
                </c:pt>
                <c:pt idx="1">
                  <c:v>Documentos de Obligación y Cancelaciones</c:v>
                </c:pt>
                <c:pt idx="2">
                  <c:v>Información crediticia</c:v>
                </c:pt>
                <c:pt idx="3">
                  <c:v>Práctica abusiva</c:v>
                </c:pt>
                <c:pt idx="4">
                  <c:v>Desistimiento de compra</c:v>
                </c:pt>
                <c:pt idx="5">
                  <c:v>Gestiones de Cobro</c:v>
                </c:pt>
                <c:pt idx="6">
                  <c:v>Plan de Pagos</c:v>
                </c:pt>
                <c:pt idx="7">
                  <c:v>Incumplimiento de contrato u oferta</c:v>
                </c:pt>
                <c:pt idx="8">
                  <c:v>Mala calidad del producto o servicio</c:v>
                </c:pt>
                <c:pt idx="9">
                  <c:v>Cobros, Cargos y Comisiones Inndebidas</c:v>
                </c:pt>
              </c:strCache>
            </c:strRef>
          </c:cat>
          <c:val>
            <c:numRef>
              <c:f>Hoja1!$H$115:$H$124</c:f>
              <c:numCache>
                <c:formatCode>0.00%</c:formatCode>
                <c:ptCount val="10"/>
                <c:pt idx="0">
                  <c:v>0.18990000000000007</c:v>
                </c:pt>
                <c:pt idx="1">
                  <c:v>6.4000000000000003E-3</c:v>
                </c:pt>
                <c:pt idx="2">
                  <c:v>7.4000000000000003E-3</c:v>
                </c:pt>
                <c:pt idx="3">
                  <c:v>1.72E-2</c:v>
                </c:pt>
                <c:pt idx="4">
                  <c:v>2.2200000000000001E-2</c:v>
                </c:pt>
                <c:pt idx="5">
                  <c:v>2.3800000000000002E-2</c:v>
                </c:pt>
                <c:pt idx="6">
                  <c:v>7.4800000000000005E-2</c:v>
                </c:pt>
                <c:pt idx="7">
                  <c:v>0.1046</c:v>
                </c:pt>
                <c:pt idx="8">
                  <c:v>0.16159999999999999</c:v>
                </c:pt>
                <c:pt idx="9">
                  <c:v>0.3921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4081152"/>
        <c:axId val="24082688"/>
        <c:axId val="0"/>
      </c:bar3DChart>
      <c:catAx>
        <c:axId val="24081152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24082688"/>
        <c:crosses val="autoZero"/>
        <c:auto val="1"/>
        <c:lblAlgn val="ctr"/>
        <c:lblOffset val="100"/>
        <c:noMultiLvlLbl val="0"/>
      </c:catAx>
      <c:valAx>
        <c:axId val="24082688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4081152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Hoja1!$H$139</c:f>
              <c:strCache>
                <c:ptCount val="1"/>
                <c:pt idx="0">
                  <c:v>Motivos de las Denuncias</c:v>
                </c:pt>
              </c:strCache>
            </c:strRef>
          </c:tx>
          <c:invertIfNegative val="0"/>
          <c:cat>
            <c:strRef>
              <c:f>Hoja1!$G$140:$G$148</c:f>
              <c:strCache>
                <c:ptCount val="9"/>
                <c:pt idx="0">
                  <c:v>Varios</c:v>
                </c:pt>
                <c:pt idx="1">
                  <c:v>Documentos de Obligación y Cancelaciones</c:v>
                </c:pt>
                <c:pt idx="2">
                  <c:v>Información crediticia</c:v>
                </c:pt>
                <c:pt idx="3">
                  <c:v>Gestiones de Cobro</c:v>
                </c:pt>
                <c:pt idx="4">
                  <c:v>Desistimiento de compra</c:v>
                </c:pt>
                <c:pt idx="5">
                  <c:v>Práctica abusiva</c:v>
                </c:pt>
                <c:pt idx="6">
                  <c:v>Incumplimiento de contrato u oferta</c:v>
                </c:pt>
                <c:pt idx="7">
                  <c:v>Mala calidad del producto o servicio</c:v>
                </c:pt>
                <c:pt idx="8">
                  <c:v>Cobros, Cargos y Comisiones Inndebidas</c:v>
                </c:pt>
              </c:strCache>
            </c:strRef>
          </c:cat>
          <c:val>
            <c:numRef>
              <c:f>Hoja1!$H$140:$H$148</c:f>
              <c:numCache>
                <c:formatCode>0.00%</c:formatCode>
                <c:ptCount val="9"/>
                <c:pt idx="0">
                  <c:v>7.7200000000000046E-2</c:v>
                </c:pt>
                <c:pt idx="1">
                  <c:v>3.8E-3</c:v>
                </c:pt>
                <c:pt idx="2">
                  <c:v>3.8E-3</c:v>
                </c:pt>
                <c:pt idx="3">
                  <c:v>4.4999999999999997E-3</c:v>
                </c:pt>
                <c:pt idx="4">
                  <c:v>1.14E-2</c:v>
                </c:pt>
                <c:pt idx="5">
                  <c:v>1.21E-2</c:v>
                </c:pt>
                <c:pt idx="6">
                  <c:v>0.1273</c:v>
                </c:pt>
                <c:pt idx="7">
                  <c:v>0.18790000000000001</c:v>
                </c:pt>
                <c:pt idx="8">
                  <c:v>0.57199999999999995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4782720"/>
        <c:axId val="24784256"/>
        <c:axId val="0"/>
      </c:bar3DChart>
      <c:catAx>
        <c:axId val="24782720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24784256"/>
        <c:crosses val="autoZero"/>
        <c:auto val="1"/>
        <c:lblAlgn val="ctr"/>
        <c:lblOffset val="100"/>
        <c:noMultiLvlLbl val="0"/>
      </c:catAx>
      <c:valAx>
        <c:axId val="24784256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4782720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Hoja1!$H$205</c:f>
              <c:strCache>
                <c:ptCount val="1"/>
                <c:pt idx="0">
                  <c:v>Montos Recuperados por Sector</c:v>
                </c:pt>
              </c:strCache>
            </c:strRef>
          </c:tx>
          <c:invertIfNegative val="0"/>
          <c:cat>
            <c:strRef>
              <c:f>Hoja1!$G$206:$G$215</c:f>
              <c:strCache>
                <c:ptCount val="10"/>
                <c:pt idx="0">
                  <c:v>Otros Sectores</c:v>
                </c:pt>
                <c:pt idx="1">
                  <c:v>Inmuebles</c:v>
                </c:pt>
                <c:pt idx="2">
                  <c:v>Muebles</c:v>
                </c:pt>
                <c:pt idx="3">
                  <c:v>Vehículos</c:v>
                </c:pt>
                <c:pt idx="4">
                  <c:v>Servicios</c:v>
                </c:pt>
                <c:pt idx="5">
                  <c:v>Telecomunicaciones</c:v>
                </c:pt>
                <c:pt idx="6">
                  <c:v>Comercio</c:v>
                </c:pt>
                <c:pt idx="7">
                  <c:v>Electrodomésticos</c:v>
                </c:pt>
                <c:pt idx="8">
                  <c:v>Agua Potable</c:v>
                </c:pt>
                <c:pt idx="9">
                  <c:v>Servicios Financieros</c:v>
                </c:pt>
              </c:strCache>
            </c:strRef>
          </c:cat>
          <c:val>
            <c:numRef>
              <c:f>Hoja1!$H$206:$H$215</c:f>
              <c:numCache>
                <c:formatCode>"$"#,##0.00</c:formatCode>
                <c:ptCount val="10"/>
                <c:pt idx="0">
                  <c:v>3286.82</c:v>
                </c:pt>
                <c:pt idx="1">
                  <c:v>2675.49</c:v>
                </c:pt>
                <c:pt idx="2">
                  <c:v>3689.0599999999995</c:v>
                </c:pt>
                <c:pt idx="3">
                  <c:v>8506.6</c:v>
                </c:pt>
                <c:pt idx="4">
                  <c:v>13959.099999999999</c:v>
                </c:pt>
                <c:pt idx="5">
                  <c:v>14819.970000000003</c:v>
                </c:pt>
                <c:pt idx="6">
                  <c:v>24178.150000000005</c:v>
                </c:pt>
                <c:pt idx="7">
                  <c:v>28039.72</c:v>
                </c:pt>
                <c:pt idx="8">
                  <c:v>89218.100000000049</c:v>
                </c:pt>
                <c:pt idx="9">
                  <c:v>102947.68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2121856"/>
        <c:axId val="82372480"/>
        <c:axId val="0"/>
      </c:bar3DChart>
      <c:catAx>
        <c:axId val="22121856"/>
        <c:scaling>
          <c:orientation val="minMax"/>
        </c:scaling>
        <c:delete val="0"/>
        <c:axPos val="l"/>
        <c:majorTickMark val="out"/>
        <c:minorTickMark val="none"/>
        <c:tickLblPos val="nextTo"/>
        <c:crossAx val="82372480"/>
        <c:crosses val="autoZero"/>
        <c:auto val="1"/>
        <c:lblAlgn val="ctr"/>
        <c:lblOffset val="100"/>
        <c:noMultiLvlLbl val="0"/>
      </c:catAx>
      <c:valAx>
        <c:axId val="82372480"/>
        <c:scaling>
          <c:orientation val="minMax"/>
        </c:scaling>
        <c:delete val="0"/>
        <c:axPos val="b"/>
        <c:majorGridlines/>
        <c:numFmt formatCode="&quot;$&quot;#,##0.00" sourceLinked="1"/>
        <c:majorTickMark val="out"/>
        <c:minorTickMark val="none"/>
        <c:tickLblPos val="nextTo"/>
        <c:crossAx val="221218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Hoja1!$A$233</c:f>
              <c:strCache>
                <c:ptCount val="1"/>
                <c:pt idx="0">
                  <c:v>Casos Cerrados</c:v>
                </c:pt>
              </c:strCache>
            </c:strRef>
          </c:tx>
          <c:invertIfNegative val="0"/>
          <c:cat>
            <c:numRef>
              <c:f>Hoja1!$B$232:$M$232</c:f>
              <c:numCache>
                <c:formatCode>mmm\-yy</c:formatCode>
                <c:ptCount val="12"/>
                <c:pt idx="0">
                  <c:v>40940</c:v>
                </c:pt>
                <c:pt idx="1">
                  <c:v>40969</c:v>
                </c:pt>
                <c:pt idx="2">
                  <c:v>41000</c:v>
                </c:pt>
                <c:pt idx="3">
                  <c:v>41030</c:v>
                </c:pt>
                <c:pt idx="4">
                  <c:v>41061</c:v>
                </c:pt>
                <c:pt idx="5">
                  <c:v>41091</c:v>
                </c:pt>
                <c:pt idx="6">
                  <c:v>41122</c:v>
                </c:pt>
                <c:pt idx="7">
                  <c:v>41153</c:v>
                </c:pt>
                <c:pt idx="8">
                  <c:v>41183</c:v>
                </c:pt>
                <c:pt idx="9">
                  <c:v>41214</c:v>
                </c:pt>
                <c:pt idx="10">
                  <c:v>41244</c:v>
                </c:pt>
                <c:pt idx="11">
                  <c:v>41275</c:v>
                </c:pt>
              </c:numCache>
            </c:numRef>
          </c:cat>
          <c:val>
            <c:numRef>
              <c:f>Hoja1!$B$233:$M$233</c:f>
              <c:numCache>
                <c:formatCode>#,##0</c:formatCode>
                <c:ptCount val="12"/>
                <c:pt idx="0">
                  <c:v>1568</c:v>
                </c:pt>
                <c:pt idx="1">
                  <c:v>1667</c:v>
                </c:pt>
                <c:pt idx="2">
                  <c:v>1167</c:v>
                </c:pt>
                <c:pt idx="3">
                  <c:v>1725</c:v>
                </c:pt>
                <c:pt idx="4">
                  <c:v>1609</c:v>
                </c:pt>
                <c:pt idx="5">
                  <c:v>1528</c:v>
                </c:pt>
                <c:pt idx="6">
                  <c:v>1287</c:v>
                </c:pt>
                <c:pt idx="7">
                  <c:v>1541</c:v>
                </c:pt>
                <c:pt idx="8">
                  <c:v>1600</c:v>
                </c:pt>
                <c:pt idx="9">
                  <c:v>1335</c:v>
                </c:pt>
                <c:pt idx="10">
                  <c:v>901</c:v>
                </c:pt>
                <c:pt idx="11">
                  <c:v>1393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709760"/>
        <c:axId val="24732800"/>
      </c:barChart>
      <c:lineChart>
        <c:grouping val="standard"/>
        <c:varyColors val="0"/>
        <c:ser>
          <c:idx val="1"/>
          <c:order val="1"/>
          <c:tx>
            <c:strRef>
              <c:f>Hoja1!$A$234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57150">
              <a:solidFill>
                <a:schemeClr val="accent3"/>
              </a:solidFill>
            </a:ln>
          </c:spPr>
          <c:marker>
            <c:symbol val="none"/>
          </c:marker>
          <c:cat>
            <c:numRef>
              <c:f>Hoja1!$B$232:$M$232</c:f>
              <c:numCache>
                <c:formatCode>mmm\-yy</c:formatCode>
                <c:ptCount val="12"/>
                <c:pt idx="0">
                  <c:v>40940</c:v>
                </c:pt>
                <c:pt idx="1">
                  <c:v>40969</c:v>
                </c:pt>
                <c:pt idx="2">
                  <c:v>41000</c:v>
                </c:pt>
                <c:pt idx="3">
                  <c:v>41030</c:v>
                </c:pt>
                <c:pt idx="4">
                  <c:v>41061</c:v>
                </c:pt>
                <c:pt idx="5">
                  <c:v>41091</c:v>
                </c:pt>
                <c:pt idx="6">
                  <c:v>41122</c:v>
                </c:pt>
                <c:pt idx="7">
                  <c:v>41153</c:v>
                </c:pt>
                <c:pt idx="8">
                  <c:v>41183</c:v>
                </c:pt>
                <c:pt idx="9">
                  <c:v>41214</c:v>
                </c:pt>
                <c:pt idx="10">
                  <c:v>41244</c:v>
                </c:pt>
                <c:pt idx="11">
                  <c:v>41275</c:v>
                </c:pt>
              </c:numCache>
            </c:numRef>
          </c:cat>
          <c:val>
            <c:numRef>
              <c:f>Hoja1!$B$234:$M$234</c:f>
              <c:numCache>
                <c:formatCode>"$"#,##0.00</c:formatCode>
                <c:ptCount val="12"/>
                <c:pt idx="0">
                  <c:v>288869.89999999938</c:v>
                </c:pt>
                <c:pt idx="1">
                  <c:v>300990.7199999998</c:v>
                </c:pt>
                <c:pt idx="2">
                  <c:v>144415.04000000007</c:v>
                </c:pt>
                <c:pt idx="3">
                  <c:v>254225.11999999994</c:v>
                </c:pt>
                <c:pt idx="4">
                  <c:v>178769.36000000002</c:v>
                </c:pt>
                <c:pt idx="5">
                  <c:v>221089.45999999982</c:v>
                </c:pt>
                <c:pt idx="6">
                  <c:v>245681.93</c:v>
                </c:pt>
                <c:pt idx="7">
                  <c:v>243961.41000000027</c:v>
                </c:pt>
                <c:pt idx="8">
                  <c:v>338041.86999999959</c:v>
                </c:pt>
                <c:pt idx="9">
                  <c:v>320341.27999999974</c:v>
                </c:pt>
                <c:pt idx="10">
                  <c:v>273178.39999999997</c:v>
                </c:pt>
                <c:pt idx="11">
                  <c:v>291320.68999999994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753664"/>
        <c:axId val="24734336"/>
      </c:lineChart>
      <c:dateAx>
        <c:axId val="2470976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24732800"/>
        <c:crosses val="autoZero"/>
        <c:auto val="1"/>
        <c:lblOffset val="100"/>
        <c:baseTimeUnit val="months"/>
      </c:dateAx>
      <c:valAx>
        <c:axId val="24732800"/>
        <c:scaling>
          <c:orientation val="minMax"/>
          <c:max val="25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4709760"/>
        <c:crosses val="autoZero"/>
        <c:crossBetween val="between"/>
      </c:valAx>
      <c:valAx>
        <c:axId val="24734336"/>
        <c:scaling>
          <c:orientation val="minMax"/>
        </c:scaling>
        <c:delete val="0"/>
        <c:axPos val="r"/>
        <c:numFmt formatCode="&quot;$&quot;#,##0.00" sourceLinked="1"/>
        <c:majorTickMark val="out"/>
        <c:minorTickMark val="none"/>
        <c:tickLblPos val="nextTo"/>
        <c:crossAx val="24753664"/>
        <c:crosses val="max"/>
        <c:crossBetween val="between"/>
      </c:valAx>
      <c:dateAx>
        <c:axId val="24753664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24734336"/>
        <c:crosses val="autoZero"/>
        <c:auto val="1"/>
        <c:lblOffset val="100"/>
        <c:baseTimeUnit val="months"/>
      </c:dateAx>
    </c:plotArea>
    <c:legend>
      <c:legendPos val="b"/>
      <c:layout/>
      <c:overlay val="0"/>
      <c:txPr>
        <a:bodyPr/>
        <a:lstStyle/>
        <a:p>
          <a:pPr>
            <a:defRPr sz="1600"/>
          </a:pPr>
          <a:endParaRPr lang="es-SV"/>
        </a:p>
      </c:txPr>
    </c:legend>
    <c:plotVisOnly val="1"/>
    <c:dispBlanksAs val="gap"/>
    <c:showDLblsOverMax val="0"/>
  </c:chart>
  <c:txPr>
    <a:bodyPr/>
    <a:lstStyle/>
    <a:p>
      <a:pPr>
        <a:defRPr sz="1200"/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08/02/2013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08/02/2013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08/02/2013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08/02/2013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08/02/2013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08/02/2013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08/02/2013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08/02/2013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08/02/2013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08/02/2013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08/02/2013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08/02/2013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Boletín Estadístico Mensual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Enero 2013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3800095"/>
              </p:ext>
            </p:extLst>
          </p:nvPr>
        </p:nvGraphicFramePr>
        <p:xfrm>
          <a:off x="673195" y="1306827"/>
          <a:ext cx="7797610" cy="1266629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070674"/>
                <a:gridCol w="1186053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Diciembre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de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2,608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65.2%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-15.9%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46.8%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-19.5%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55.0%</a:t>
                      </a:r>
                    </a:p>
                  </a:txBody>
                  <a:tcPr marL="9525" marR="9525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43.0%</a:t>
                      </a:r>
                    </a:p>
                  </a:txBody>
                  <a:tcPr marL="9525" marR="9525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5,976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5,978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5,978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59.8%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140968"/>
            <a:ext cx="8229600" cy="3074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</a:t>
            </a:r>
            <a:r>
              <a:rPr lang="es-ES" sz="3200" dirty="0" smtClean="0"/>
              <a:t>enero </a:t>
            </a:r>
            <a:r>
              <a:rPr lang="es-ES" sz="3200" dirty="0" smtClean="0"/>
              <a:t>de </a:t>
            </a:r>
            <a:r>
              <a:rPr lang="es-ES" sz="3200" dirty="0" smtClean="0"/>
              <a:t>2013 </a:t>
            </a:r>
            <a:r>
              <a:rPr lang="es-ES" sz="3200" dirty="0" smtClean="0"/>
              <a:t>se logró un total de </a:t>
            </a:r>
            <a:r>
              <a:rPr lang="es-SV" sz="3200" b="1" dirty="0" smtClean="0">
                <a:solidFill>
                  <a:srgbClr val="000000"/>
                </a:solidFill>
              </a:rPr>
              <a:t>5,978</a:t>
            </a:r>
            <a:r>
              <a:rPr lang="es-SV" sz="3200" dirty="0" smtClean="0">
                <a:solidFill>
                  <a:srgbClr val="000000"/>
                </a:solidFill>
              </a:rPr>
              <a:t> </a:t>
            </a:r>
            <a:r>
              <a:rPr lang="es-ES" sz="3200" dirty="0" smtClean="0"/>
              <a:t>atenciones. La mayor parte de estos casos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4,309</a:t>
            </a:r>
            <a:r>
              <a:rPr lang="es-SV" sz="3200" dirty="0" smtClean="0">
                <a:solidFill>
                  <a:srgbClr val="000000"/>
                </a:solidFill>
              </a:rPr>
              <a:t> </a:t>
            </a:r>
            <a:endParaRPr lang="es-SV" sz="32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se observa </a:t>
            </a:r>
            <a:r>
              <a:rPr lang="es-ES" sz="3200" dirty="0" smtClean="0"/>
              <a:t>un aumento del 59.8</a:t>
            </a:r>
            <a:r>
              <a:rPr lang="es-ES" sz="3200" b="1" dirty="0" smtClean="0"/>
              <a:t>%</a:t>
            </a:r>
            <a:r>
              <a:rPr lang="es-ES" sz="3200" dirty="0" smtClean="0"/>
              <a:t> </a:t>
            </a:r>
            <a:r>
              <a:rPr lang="es-ES" sz="3200" dirty="0"/>
              <a:t>en el total de atenciones; </a:t>
            </a:r>
            <a:r>
              <a:rPr lang="es-ES" sz="3200" dirty="0" smtClean="0"/>
              <a:t>por experiencia se conoce que luego de los periodos de vacaciones, las atenciones se incrementan.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comparación con enero de 2012, la cantidad de atenciones se mantiene igual.</a:t>
            </a:r>
            <a:endParaRPr lang="es-ES" sz="3200" dirty="0" smtClean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Llama la atención que los resultados indican que ha habido un aumento significativo en las asesorías, y una marcada disminución en los demás tipos de casos.</a:t>
            </a:r>
            <a:endParaRPr lang="es-E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500034" y="1874537"/>
          <a:ext cx="3929090" cy="1876554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2,096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2,126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440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560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2,106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746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5,978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8632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El </a:t>
            </a:r>
            <a:r>
              <a:rPr lang="es-ES" dirty="0"/>
              <a:t>Centro de Solución de Controversias de San Salvador </a:t>
            </a:r>
            <a:r>
              <a:rPr lang="es-ES" dirty="0" smtClean="0"/>
              <a:t>y el </a:t>
            </a:r>
            <a:r>
              <a:rPr lang="es-ES" dirty="0" err="1"/>
              <a:t>Call</a:t>
            </a:r>
            <a:r>
              <a:rPr lang="es-ES" dirty="0"/>
              <a:t> Center realizaron </a:t>
            </a:r>
            <a:r>
              <a:rPr lang="es-ES" dirty="0" smtClean="0"/>
              <a:t>la mayor parte de las atenciones, con </a:t>
            </a:r>
            <a:r>
              <a:rPr lang="es-SV" dirty="0" smtClean="0">
                <a:solidFill>
                  <a:srgbClr val="000000"/>
                </a:solidFill>
              </a:rPr>
              <a:t>2,106</a:t>
            </a:r>
            <a:r>
              <a:rPr lang="es-ES" dirty="0" smtClean="0"/>
              <a:t> </a:t>
            </a:r>
            <a:r>
              <a:rPr lang="es-ES" dirty="0" smtClean="0"/>
              <a:t>y </a:t>
            </a:r>
            <a:r>
              <a:rPr lang="es-ES" dirty="0" smtClean="0"/>
              <a:t>2,126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smtClean="0"/>
              <a:t>respectivamente.</a:t>
            </a:r>
          </a:p>
          <a:p>
            <a:pPr>
              <a:spcBef>
                <a:spcPts val="1800"/>
              </a:spcBef>
            </a:pPr>
            <a:r>
              <a:rPr lang="es-ES" dirty="0" smtClean="0"/>
              <a:t>Respecto al mes anterior, las atenciones </a:t>
            </a:r>
            <a:r>
              <a:rPr lang="es-ES" dirty="0" smtClean="0"/>
              <a:t>aumentaron un 59.8%.</a:t>
            </a:r>
            <a:endParaRPr lang="es-ES" dirty="0" smtClean="0"/>
          </a:p>
          <a:p>
            <a:pPr>
              <a:spcBef>
                <a:spcPts val="1800"/>
              </a:spcBef>
            </a:pPr>
            <a:r>
              <a:rPr lang="es-ES" dirty="0" smtClean="0"/>
              <a:t>Las oficinas </a:t>
            </a:r>
            <a:r>
              <a:rPr lang="es-ES" dirty="0" smtClean="0"/>
              <a:t>del </a:t>
            </a:r>
            <a:r>
              <a:rPr lang="es-ES" dirty="0" err="1" smtClean="0"/>
              <a:t>Call</a:t>
            </a:r>
            <a:r>
              <a:rPr lang="es-ES" dirty="0" smtClean="0"/>
              <a:t> Center y Santa Ana son las que muestran los mayores aumentos.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</a:t>
            </a:r>
            <a:r>
              <a:rPr lang="es-SV" sz="1600" dirty="0" smtClean="0"/>
              <a:t>septiembre-enero </a:t>
            </a:r>
            <a:r>
              <a:rPr lang="es-SV" sz="1600" dirty="0" smtClean="0"/>
              <a:t>de 2012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</a:t>
            </a:r>
            <a:r>
              <a:rPr lang="es-SV" sz="1600" dirty="0" smtClean="0"/>
              <a:t>enero </a:t>
            </a:r>
            <a:r>
              <a:rPr lang="es-SV" sz="1600" dirty="0" smtClean="0"/>
              <a:t>de </a:t>
            </a:r>
            <a:r>
              <a:rPr lang="es-SV" sz="1600" dirty="0" smtClean="0"/>
              <a:t>2013</a:t>
            </a:r>
            <a:endParaRPr lang="es-SV" sz="1600" dirty="0"/>
          </a:p>
        </p:txBody>
      </p:sp>
      <p:graphicFrame>
        <p:nvGraphicFramePr>
          <p:cNvPr id="10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8941944"/>
              </p:ext>
            </p:extLst>
          </p:nvPr>
        </p:nvGraphicFramePr>
        <p:xfrm>
          <a:off x="571472" y="4500570"/>
          <a:ext cx="3929090" cy="1876554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12.5%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26.7%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61.1%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107.1%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59.8%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Casos por sector para </a:t>
            </a:r>
            <a:r>
              <a:rPr lang="es-ES" dirty="0" smtClean="0"/>
              <a:t>enero </a:t>
            </a:r>
            <a:r>
              <a:rPr lang="es-ES" dirty="0" smtClean="0"/>
              <a:t>de </a:t>
            </a:r>
            <a:r>
              <a:rPr lang="es-ES" dirty="0" smtClean="0"/>
              <a:t>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643446"/>
            <a:ext cx="7929618" cy="185738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Los principales sectores de atención son </a:t>
            </a:r>
            <a:r>
              <a:rPr lang="es-ES" sz="2800" dirty="0"/>
              <a:t>Servicios </a:t>
            </a:r>
            <a:r>
              <a:rPr lang="es-ES" sz="2800" dirty="0" smtClean="0"/>
              <a:t>Financieros</a:t>
            </a:r>
            <a:r>
              <a:rPr lang="es-ES" sz="2800" dirty="0" smtClean="0"/>
              <a:t>, </a:t>
            </a:r>
            <a:r>
              <a:rPr lang="es-ES" sz="2800" dirty="0"/>
              <a:t>con </a:t>
            </a:r>
            <a:r>
              <a:rPr lang="es-ES" sz="2800" dirty="0" smtClean="0"/>
              <a:t>19.91</a:t>
            </a:r>
            <a:r>
              <a:rPr lang="es-ES" sz="2800" dirty="0" smtClean="0"/>
              <a:t>%; </a:t>
            </a:r>
            <a:r>
              <a:rPr lang="es-ES" sz="2800" dirty="0"/>
              <a:t>Agua Potable, </a:t>
            </a:r>
            <a:r>
              <a:rPr lang="es-ES" sz="2800" dirty="0" smtClean="0"/>
              <a:t>con </a:t>
            </a:r>
            <a:r>
              <a:rPr lang="es-ES" sz="2800" dirty="0" smtClean="0"/>
              <a:t>19.62%; </a:t>
            </a:r>
            <a:r>
              <a:rPr lang="es-ES" sz="2800" dirty="0" smtClean="0"/>
              <a:t>y</a:t>
            </a:r>
            <a:r>
              <a:rPr lang="es-ES" sz="2800" dirty="0"/>
              <a:t>, </a:t>
            </a:r>
            <a:r>
              <a:rPr lang="es-ES" sz="2800" dirty="0" smtClean="0"/>
              <a:t>Telecomunicaciones con </a:t>
            </a:r>
            <a:r>
              <a:rPr lang="es-ES" sz="2800" dirty="0" smtClean="0"/>
              <a:t>15.86%.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continúan caracterizándose por estar compuestas mayormente por casos del sector de agua potable, que este mes ocupó el </a:t>
            </a:r>
            <a:r>
              <a:rPr lang="es-ES" sz="2800" dirty="0" smtClean="0"/>
              <a:t>51.29%.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En cuanto al resto de las denuncias, </a:t>
            </a:r>
            <a:r>
              <a:rPr lang="es-ES" sz="2800" dirty="0"/>
              <a:t>electrodomésticos presenta </a:t>
            </a:r>
            <a:r>
              <a:rPr lang="es-ES" sz="2800" dirty="0" smtClean="0"/>
              <a:t>un </a:t>
            </a:r>
            <a:r>
              <a:rPr lang="es-ES" sz="2800" dirty="0" smtClean="0"/>
              <a:t>11.89% </a:t>
            </a:r>
            <a:r>
              <a:rPr lang="es-ES" sz="2800" dirty="0" smtClean="0"/>
              <a:t>y telecomunicaciones </a:t>
            </a:r>
            <a:r>
              <a:rPr lang="es-ES" sz="2800" dirty="0"/>
              <a:t>el </a:t>
            </a:r>
            <a:r>
              <a:rPr lang="es-ES" sz="2800" dirty="0" smtClean="0"/>
              <a:t>11.14%, </a:t>
            </a:r>
            <a:r>
              <a:rPr lang="es-ES" sz="2800" dirty="0" smtClean="0"/>
              <a:t>colocándolos en el segundo y tercer lugar.</a:t>
            </a:r>
            <a:endParaRPr lang="es-SV" sz="2800" dirty="0"/>
          </a:p>
        </p:txBody>
      </p:sp>
      <p:graphicFrame>
        <p:nvGraphicFramePr>
          <p:cNvPr id="9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97766018"/>
              </p:ext>
            </p:extLst>
          </p:nvPr>
        </p:nvGraphicFramePr>
        <p:xfrm>
          <a:off x="457200" y="1124745"/>
          <a:ext cx="4038600" cy="3518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16088359"/>
              </p:ext>
            </p:extLst>
          </p:nvPr>
        </p:nvGraphicFramePr>
        <p:xfrm>
          <a:off x="4648200" y="1124745"/>
          <a:ext cx="4038600" cy="3518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Motivos para </a:t>
            </a:r>
            <a:r>
              <a:rPr lang="es-ES" dirty="0" smtClean="0"/>
              <a:t>enero </a:t>
            </a:r>
            <a:r>
              <a:rPr lang="es-ES" dirty="0" smtClean="0"/>
              <a:t>de </a:t>
            </a:r>
            <a:r>
              <a:rPr lang="es-ES" dirty="0" smtClean="0"/>
              <a:t>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atención son los cobros, cargos y comisiones con un </a:t>
            </a:r>
            <a:r>
              <a:rPr lang="es-ES" sz="2800" dirty="0" smtClean="0"/>
              <a:t>39.21%.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 </a:t>
            </a:r>
            <a:r>
              <a:rPr lang="es-ES" sz="2800" dirty="0"/>
              <a:t>calidad de los </a:t>
            </a:r>
            <a:r>
              <a:rPr lang="es-ES" sz="2800" dirty="0" smtClean="0"/>
              <a:t>productos, el incumplimiento de contrato u oferta, y </a:t>
            </a:r>
            <a:r>
              <a:rPr lang="es-ES" sz="2800" dirty="0"/>
              <a:t>los planes de </a:t>
            </a:r>
            <a:r>
              <a:rPr lang="es-ES" sz="2800" dirty="0" smtClean="0"/>
              <a:t>pago le siguen en relevancia, con </a:t>
            </a:r>
            <a:r>
              <a:rPr lang="es-ES" sz="2800" dirty="0" smtClean="0"/>
              <a:t>16.16 </a:t>
            </a:r>
            <a:r>
              <a:rPr lang="es-ES" sz="2800" dirty="0" smtClean="0"/>
              <a:t>%, </a:t>
            </a:r>
            <a:r>
              <a:rPr lang="es-ES" sz="2800" dirty="0" smtClean="0"/>
              <a:t>10.46% </a:t>
            </a:r>
            <a:r>
              <a:rPr lang="es-ES" sz="2800" dirty="0" smtClean="0"/>
              <a:t>y </a:t>
            </a:r>
            <a:r>
              <a:rPr lang="es-ES" sz="2800" dirty="0" smtClean="0"/>
              <a:t>7.48% </a:t>
            </a:r>
            <a:r>
              <a:rPr lang="es-ES" sz="2800" dirty="0" smtClean="0"/>
              <a:t>respectivamente.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</a:t>
            </a:r>
            <a:r>
              <a:rPr lang="es-ES" sz="2800" dirty="0" smtClean="0"/>
              <a:t>57.2%, </a:t>
            </a:r>
            <a:r>
              <a:rPr lang="es-ES" sz="2800" dirty="0" smtClean="0"/>
              <a:t>seguidas de </a:t>
            </a:r>
            <a:r>
              <a:rPr lang="es-ES" sz="2800" dirty="0"/>
              <a:t>mala calidad del producto </a:t>
            </a:r>
            <a:r>
              <a:rPr lang="es-ES" sz="2800" dirty="0" smtClean="0"/>
              <a:t>con </a:t>
            </a:r>
            <a:r>
              <a:rPr lang="es-ES" sz="2800" dirty="0" smtClean="0"/>
              <a:t>18.79% </a:t>
            </a:r>
            <a:r>
              <a:rPr lang="es-ES" sz="2800" dirty="0" smtClean="0"/>
              <a:t>y </a:t>
            </a:r>
            <a:r>
              <a:rPr lang="es-ES" sz="2800" dirty="0"/>
              <a:t>problemas de contrato u oferta con </a:t>
            </a:r>
            <a:r>
              <a:rPr lang="es-ES" sz="2800" dirty="0" smtClean="0"/>
              <a:t>12.73%.</a:t>
            </a:r>
            <a:endParaRPr lang="es-SV" sz="2800" dirty="0"/>
          </a:p>
        </p:txBody>
      </p:sp>
      <p:graphicFrame>
        <p:nvGraphicFramePr>
          <p:cNvPr id="10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22270233"/>
              </p:ext>
            </p:extLst>
          </p:nvPr>
        </p:nvGraphicFramePr>
        <p:xfrm>
          <a:off x="457200" y="1268761"/>
          <a:ext cx="4038600" cy="3456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43106291"/>
              </p:ext>
            </p:extLst>
          </p:nvPr>
        </p:nvGraphicFramePr>
        <p:xfrm>
          <a:off x="4648200" y="1268761"/>
          <a:ext cx="4038600" cy="3456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8658003"/>
              </p:ext>
            </p:extLst>
          </p:nvPr>
        </p:nvGraphicFramePr>
        <p:xfrm>
          <a:off x="457200" y="1600200"/>
          <a:ext cx="8186768" cy="1722120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600852"/>
                <a:gridCol w="1243221"/>
                <a:gridCol w="1243221"/>
                <a:gridCol w="1028895"/>
                <a:gridCol w="1098385"/>
                <a:gridCol w="1098385"/>
                <a:gridCol w="873809"/>
              </a:tblGrid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Diciembre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1,281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1,241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-3.1%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1,241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54.2%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Avenimiento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66.7%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Conciliación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-28.6%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20.2%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-51.3%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40.7%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Falta de Ratificación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227.3%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Tribunal Sancionador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-50.0%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-14.6%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58.3%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-2.5%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54.6%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000504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El cierre de casos </a:t>
            </a:r>
            <a:r>
              <a:rPr lang="es-ES" sz="2400" dirty="0" smtClean="0"/>
              <a:t>de enero presenta </a:t>
            </a:r>
            <a:r>
              <a:rPr lang="es-ES" sz="2400" dirty="0" smtClean="0"/>
              <a:t>una disminución respecto  al año pasado. En total, han caído en un </a:t>
            </a:r>
            <a:r>
              <a:rPr lang="es-ES" sz="2400" dirty="0" smtClean="0"/>
              <a:t>2.5%.</a:t>
            </a:r>
            <a:endParaRPr lang="es-ES" sz="24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</a:t>
            </a:r>
            <a:r>
              <a:rPr lang="es-ES" sz="2400" dirty="0" smtClean="0"/>
              <a:t>cantidad de cierres de </a:t>
            </a:r>
            <a:r>
              <a:rPr lang="es-ES" sz="2400" dirty="0" smtClean="0"/>
              <a:t>enero aumenta un 58.3% </a:t>
            </a:r>
            <a:r>
              <a:rPr lang="es-ES" sz="2400" dirty="0" smtClean="0"/>
              <a:t>respecto al mes pasado; nuevamente, este resultado </a:t>
            </a:r>
            <a:r>
              <a:rPr lang="es-ES" sz="2400" dirty="0" smtClean="0"/>
              <a:t>responde al aumento de casos que suele observarse luego de las vacaciones.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</a:t>
            </a:r>
            <a:r>
              <a:rPr lang="es-ES" dirty="0" smtClean="0"/>
              <a:t>enero </a:t>
            </a:r>
            <a:r>
              <a:rPr lang="es-ES" dirty="0" smtClean="0"/>
              <a:t>de </a:t>
            </a:r>
            <a:r>
              <a:rPr lang="es-ES" dirty="0" smtClean="0"/>
              <a:t>2013</a:t>
            </a:r>
            <a:endParaRPr lang="es-SV" dirty="0"/>
          </a:p>
        </p:txBody>
      </p:sp>
      <p:graphicFrame>
        <p:nvGraphicFramePr>
          <p:cNvPr id="5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64757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ES" sz="3200" dirty="0"/>
              <a:t>$</a:t>
            </a:r>
            <a:r>
              <a:rPr lang="es-ES" sz="3200" dirty="0" smtClean="0"/>
              <a:t>291,320.69 </a:t>
            </a:r>
            <a:r>
              <a:rPr lang="es-ES" sz="3200" dirty="0" smtClean="0"/>
              <a:t>a </a:t>
            </a:r>
            <a:r>
              <a:rPr lang="es-ES" sz="3200" dirty="0" smtClean="0"/>
              <a:t>favor de los consumidores.</a:t>
            </a:r>
            <a:endParaRPr lang="es-SV" sz="3200" dirty="0" smtClean="0"/>
          </a:p>
        </p:txBody>
      </p:sp>
      <p:graphicFrame>
        <p:nvGraphicFramePr>
          <p:cNvPr id="9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917777"/>
              </p:ext>
            </p:extLst>
          </p:nvPr>
        </p:nvGraphicFramePr>
        <p:xfrm>
          <a:off x="457200" y="1600201"/>
          <a:ext cx="8229600" cy="3701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1477</TotalTime>
  <Words>732</Words>
  <Application>Microsoft Office PowerPoint</Application>
  <PresentationFormat>Presentación en pantalla (4:3)</PresentationFormat>
  <Paragraphs>220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Boletín Estadístico Mensual 2011</vt:lpstr>
      <vt:lpstr>Boletín Estadístico Mensual</vt:lpstr>
      <vt:lpstr>Atenciones</vt:lpstr>
      <vt:lpstr>Oficinas de atención</vt:lpstr>
      <vt:lpstr>Casos por sector para enero de 2013</vt:lpstr>
      <vt:lpstr>Motivos para enero de 2013</vt:lpstr>
      <vt:lpstr>Casos cerrados</vt:lpstr>
      <vt:lpstr>Montos recuperados por sector para enero de 2013</vt:lpstr>
      <vt:lpstr>Montos recuperados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92</cp:revision>
  <dcterms:created xsi:type="dcterms:W3CDTF">2011-12-21T16:07:31Z</dcterms:created>
  <dcterms:modified xsi:type="dcterms:W3CDTF">2013-02-08T15:55:37Z</dcterms:modified>
</cp:coreProperties>
</file>