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5" r:id="rId4"/>
    <p:sldId id="259" r:id="rId5"/>
    <p:sldId id="260" r:id="rId6"/>
    <p:sldId id="266" r:id="rId7"/>
    <p:sldId id="268" r:id="rId8"/>
    <p:sldId id="269" r:id="rId9"/>
    <p:sldId id="263" r:id="rId10"/>
    <p:sldId id="267" r:id="rId11"/>
    <p:sldId id="270" r:id="rId12"/>
    <p:sldId id="271" r:id="rId13"/>
    <p:sldId id="262" r:id="rId14"/>
    <p:sldId id="264" r:id="rId15"/>
    <p:sldId id="272" r:id="rId16"/>
    <p:sldId id="257" r:id="rId17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Estilo claro 2 - Acento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2833802-FEF1-4C79-8D5D-14CF1EAF98D9}" styleName="Estilo claro 2 - Acent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Estilo claro 2 - Acento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%202013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%202013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%202013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%202013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%202013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%202013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%202013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Hoja1!$C$30</c:f>
              <c:strCache>
                <c:ptCount val="1"/>
                <c:pt idx="0">
                  <c:v>Enero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5">
                  <a:lumMod val="50000"/>
                </a:schemeClr>
              </a:solid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multiLvlStrRef>
              <c:f>Hoja1!$A$31:$B$34</c:f>
              <c:multiLvlStrCache>
                <c:ptCount val="4"/>
                <c:lvl>
                  <c:pt idx="0">
                    <c:v>Enero 2013</c:v>
                  </c:pt>
                  <c:pt idx="1">
                    <c:v>Enero 2014</c:v>
                  </c:pt>
                  <c:pt idx="2">
                    <c:v>Enero 2013</c:v>
                  </c:pt>
                  <c:pt idx="3">
                    <c:v>Enero 2014</c:v>
                  </c:pt>
                </c:lvl>
                <c:lvl>
                  <c:pt idx="0">
                    <c:v>Asesorías</c:v>
                  </c:pt>
                  <c:pt idx="2">
                    <c:v>Atenciones</c:v>
                  </c:pt>
                </c:lvl>
              </c:multiLvlStrCache>
            </c:multiLvlStrRef>
          </c:cat>
          <c:val>
            <c:numRef>
              <c:f>Hoja1!$C$31:$C$34</c:f>
              <c:numCache>
                <c:formatCode>#,##0</c:formatCode>
                <c:ptCount val="4"/>
                <c:pt idx="0">
                  <c:v>4308</c:v>
                </c:pt>
                <c:pt idx="1">
                  <c:v>4837</c:v>
                </c:pt>
                <c:pt idx="2">
                  <c:v>5977</c:v>
                </c:pt>
                <c:pt idx="3">
                  <c:v>6258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99"/>
        <c:axId val="262743840"/>
        <c:axId val="262745016"/>
      </c:barChart>
      <c:catAx>
        <c:axId val="262743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62745016"/>
        <c:crosses val="autoZero"/>
        <c:auto val="1"/>
        <c:lblAlgn val="ctr"/>
        <c:lblOffset val="100"/>
        <c:noMultiLvlLbl val="0"/>
      </c:catAx>
      <c:valAx>
        <c:axId val="2627450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627438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s-S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Atenciones por sector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Hoja1!$H$92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Hoja1!$G$93:$G$103</c:f>
              <c:strCache>
                <c:ptCount val="11"/>
                <c:pt idx="0">
                  <c:v>Otros sectores</c:v>
                </c:pt>
                <c:pt idx="1">
                  <c:v>Muebles</c:v>
                </c:pt>
                <c:pt idx="2">
                  <c:v>Hidrocarburos</c:v>
                </c:pt>
                <c:pt idx="3">
                  <c:v>Gobierno y Alcaldías</c:v>
                </c:pt>
                <c:pt idx="4">
                  <c:v>Energía Eléctrica</c:v>
                </c:pt>
                <c:pt idx="5">
                  <c:v>Servicios</c:v>
                </c:pt>
                <c:pt idx="6">
                  <c:v>Comercio</c:v>
                </c:pt>
                <c:pt idx="7">
                  <c:v>Electrodomésticos</c:v>
                </c:pt>
                <c:pt idx="8">
                  <c:v>Agua Potable</c:v>
                </c:pt>
                <c:pt idx="9">
                  <c:v>Telecomunicaciones</c:v>
                </c:pt>
                <c:pt idx="10">
                  <c:v>Servicios Financieros</c:v>
                </c:pt>
              </c:strCache>
            </c:strRef>
          </c:cat>
          <c:val>
            <c:numRef>
              <c:f>Hoja1!$H$93:$H$103</c:f>
              <c:numCache>
                <c:formatCode>0.00%</c:formatCode>
                <c:ptCount val="11"/>
                <c:pt idx="0">
                  <c:v>5.9800000000000075E-2</c:v>
                </c:pt>
                <c:pt idx="1">
                  <c:v>1.8499999999999999E-2</c:v>
                </c:pt>
                <c:pt idx="2">
                  <c:v>2.5600000000000001E-2</c:v>
                </c:pt>
                <c:pt idx="3">
                  <c:v>4.0899999999999999E-2</c:v>
                </c:pt>
                <c:pt idx="4">
                  <c:v>6.7900000000000002E-2</c:v>
                </c:pt>
                <c:pt idx="5">
                  <c:v>7.51E-2</c:v>
                </c:pt>
                <c:pt idx="6">
                  <c:v>9.6000000000000002E-2</c:v>
                </c:pt>
                <c:pt idx="7">
                  <c:v>0.1149</c:v>
                </c:pt>
                <c:pt idx="8">
                  <c:v>0.14000000000000001</c:v>
                </c:pt>
                <c:pt idx="9">
                  <c:v>0.17349999999999999</c:v>
                </c:pt>
                <c:pt idx="10">
                  <c:v>0.18779999999999999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60957904"/>
        <c:axId val="260957512"/>
        <c:axId val="0"/>
      </c:bar3DChart>
      <c:catAx>
        <c:axId val="260957904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60957512"/>
        <c:crosses val="autoZero"/>
        <c:auto val="1"/>
        <c:lblAlgn val="ctr"/>
        <c:lblOffset val="100"/>
        <c:noMultiLvlLbl val="0"/>
      </c:catAx>
      <c:valAx>
        <c:axId val="2609575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60957904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Atenciones por sector</a:t>
            </a:r>
            <a:endParaRPr lang="es-SV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Hoja1!$H$115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Hoja1!$G$116:$G$126</c:f>
              <c:strCache>
                <c:ptCount val="11"/>
                <c:pt idx="0">
                  <c:v>Otros sectores</c:v>
                </c:pt>
                <c:pt idx="1">
                  <c:v>Inmuebles</c:v>
                </c:pt>
                <c:pt idx="2">
                  <c:v>Vehículos</c:v>
                </c:pt>
                <c:pt idx="3">
                  <c:v>Turismo</c:v>
                </c:pt>
                <c:pt idx="4">
                  <c:v>Muebles</c:v>
                </c:pt>
                <c:pt idx="5">
                  <c:v>Servicios</c:v>
                </c:pt>
                <c:pt idx="6">
                  <c:v>Comercio</c:v>
                </c:pt>
                <c:pt idx="7">
                  <c:v>Servicios Financieros</c:v>
                </c:pt>
                <c:pt idx="8">
                  <c:v>Electrodomésticos</c:v>
                </c:pt>
                <c:pt idx="9">
                  <c:v>Telecomunicaciones</c:v>
                </c:pt>
                <c:pt idx="10">
                  <c:v>Agua Potable</c:v>
                </c:pt>
              </c:strCache>
            </c:strRef>
          </c:cat>
          <c:val>
            <c:numRef>
              <c:f>Hoja1!$H$116:$H$126</c:f>
              <c:numCache>
                <c:formatCode>0.00%</c:formatCode>
                <c:ptCount val="11"/>
                <c:pt idx="0">
                  <c:v>1.3900000000000023E-2</c:v>
                </c:pt>
                <c:pt idx="1">
                  <c:v>1.0200000000000001E-2</c:v>
                </c:pt>
                <c:pt idx="2">
                  <c:v>1.0200000000000001E-2</c:v>
                </c:pt>
                <c:pt idx="3">
                  <c:v>1.7600000000000001E-2</c:v>
                </c:pt>
                <c:pt idx="4">
                  <c:v>1.9400000000000001E-2</c:v>
                </c:pt>
                <c:pt idx="5">
                  <c:v>2.7799999999999998E-2</c:v>
                </c:pt>
                <c:pt idx="6">
                  <c:v>6.0199999999999997E-2</c:v>
                </c:pt>
                <c:pt idx="7">
                  <c:v>0.10829999999999999</c:v>
                </c:pt>
                <c:pt idx="8">
                  <c:v>0.15740000000000001</c:v>
                </c:pt>
                <c:pt idx="9">
                  <c:v>0.1676</c:v>
                </c:pt>
                <c:pt idx="10">
                  <c:v>0.40739999999999998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60959080"/>
        <c:axId val="260958688"/>
        <c:axId val="0"/>
      </c:bar3DChart>
      <c:catAx>
        <c:axId val="260959080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60958688"/>
        <c:crosses val="autoZero"/>
        <c:auto val="1"/>
        <c:lblAlgn val="ctr"/>
        <c:lblOffset val="100"/>
        <c:noMultiLvlLbl val="0"/>
      </c:catAx>
      <c:valAx>
        <c:axId val="26095868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60959080"/>
        <c:crosses val="autoZero"/>
        <c:crossBetween val="between"/>
        <c:majorUnit val="0.15000000000000024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Motivos de las atenciones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Hoja1!$H$284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Hoja1!$G$285:$G$293</c:f>
              <c:strCache>
                <c:ptCount val="9"/>
                <c:pt idx="0">
                  <c:v>Varios</c:v>
                </c:pt>
                <c:pt idx="1">
                  <c:v>Información crediticia</c:v>
                </c:pt>
                <c:pt idx="2">
                  <c:v>Práctica abusiva</c:v>
                </c:pt>
                <c:pt idx="3">
                  <c:v>Desistimiento de compra</c:v>
                </c:pt>
                <c:pt idx="4">
                  <c:v>Gestiones de Cobro</c:v>
                </c:pt>
                <c:pt idx="5">
                  <c:v>Plan de Pagos</c:v>
                </c:pt>
                <c:pt idx="6">
                  <c:v>Incumplimiento de contrato u oferta</c:v>
                </c:pt>
                <c:pt idx="7">
                  <c:v>Mala calidad del producto o servicio</c:v>
                </c:pt>
                <c:pt idx="8">
                  <c:v>Cobros, Cargos y Comisiones Indebidas</c:v>
                </c:pt>
              </c:strCache>
            </c:strRef>
          </c:cat>
          <c:val>
            <c:numRef>
              <c:f>Hoja1!$H$285:$H$293</c:f>
              <c:numCache>
                <c:formatCode>0.00%</c:formatCode>
                <c:ptCount val="9"/>
                <c:pt idx="0">
                  <c:v>0.26270000000000004</c:v>
                </c:pt>
                <c:pt idx="1">
                  <c:v>7.0000000000000001E-3</c:v>
                </c:pt>
                <c:pt idx="2">
                  <c:v>9.1000000000000004E-3</c:v>
                </c:pt>
                <c:pt idx="3">
                  <c:v>1.7899999999999999E-2</c:v>
                </c:pt>
                <c:pt idx="4">
                  <c:v>2.4299999999999999E-2</c:v>
                </c:pt>
                <c:pt idx="5">
                  <c:v>6.6500000000000004E-2</c:v>
                </c:pt>
                <c:pt idx="6">
                  <c:v>7.9699999999999993E-2</c:v>
                </c:pt>
                <c:pt idx="7">
                  <c:v>0.19289999999999999</c:v>
                </c:pt>
                <c:pt idx="8">
                  <c:v>0.33989999999999998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60955944"/>
        <c:axId val="260958296"/>
        <c:axId val="0"/>
      </c:bar3DChart>
      <c:catAx>
        <c:axId val="2609559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60958296"/>
        <c:crosses val="autoZero"/>
        <c:auto val="1"/>
        <c:lblAlgn val="ctr"/>
        <c:lblOffset val="100"/>
        <c:noMultiLvlLbl val="0"/>
      </c:catAx>
      <c:valAx>
        <c:axId val="26095829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60955944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Motivos de las denuncias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Hoja1!$H$309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Hoja1!$G$310:$G$317</c:f>
              <c:strCache>
                <c:ptCount val="8"/>
                <c:pt idx="0">
                  <c:v>Varios</c:v>
                </c:pt>
                <c:pt idx="1">
                  <c:v>Documentos de Obligación y Cancelaciones</c:v>
                </c:pt>
                <c:pt idx="2">
                  <c:v>Práctica abusiva</c:v>
                </c:pt>
                <c:pt idx="3">
                  <c:v>Desistimiento de compra</c:v>
                </c:pt>
                <c:pt idx="4">
                  <c:v>Gestiones de Cobro</c:v>
                </c:pt>
                <c:pt idx="5">
                  <c:v>Incumplimiento de contrato u oferta</c:v>
                </c:pt>
                <c:pt idx="6">
                  <c:v>Mala calidad del producto o servicio</c:v>
                </c:pt>
                <c:pt idx="7">
                  <c:v>Cobros, Cargos y Comisiones Indebidas</c:v>
                </c:pt>
              </c:strCache>
            </c:strRef>
          </c:cat>
          <c:val>
            <c:numRef>
              <c:f>Hoja1!$H$310:$H$317</c:f>
              <c:numCache>
                <c:formatCode>0.00%</c:formatCode>
                <c:ptCount val="8"/>
                <c:pt idx="0">
                  <c:v>0.10559999999999992</c:v>
                </c:pt>
                <c:pt idx="1">
                  <c:v>6.4999999999999997E-3</c:v>
                </c:pt>
                <c:pt idx="2">
                  <c:v>6.4999999999999997E-3</c:v>
                </c:pt>
                <c:pt idx="3">
                  <c:v>1.2E-2</c:v>
                </c:pt>
                <c:pt idx="4">
                  <c:v>1.4800000000000001E-2</c:v>
                </c:pt>
                <c:pt idx="5">
                  <c:v>0.1157</c:v>
                </c:pt>
                <c:pt idx="6">
                  <c:v>0.27589999999999998</c:v>
                </c:pt>
                <c:pt idx="7">
                  <c:v>0.46300000000000002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62744624"/>
        <c:axId val="210589568"/>
        <c:axId val="0"/>
      </c:bar3DChart>
      <c:catAx>
        <c:axId val="2627446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10589568"/>
        <c:crosses val="autoZero"/>
        <c:auto val="1"/>
        <c:lblAlgn val="ctr"/>
        <c:lblOffset val="100"/>
        <c:noMultiLvlLbl val="0"/>
      </c:catAx>
      <c:valAx>
        <c:axId val="21058956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62744624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Hoja1!$H$479</c:f>
              <c:strCache>
                <c:ptCount val="1"/>
                <c:pt idx="0">
                  <c:v>Montos Recuperados por Sector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Hoja1!$G$480:$G$489</c:f>
              <c:strCache>
                <c:ptCount val="10"/>
                <c:pt idx="0">
                  <c:v>Otros Sectores</c:v>
                </c:pt>
                <c:pt idx="1">
                  <c:v>Servicios</c:v>
                </c:pt>
                <c:pt idx="2">
                  <c:v>Turismo</c:v>
                </c:pt>
                <c:pt idx="3">
                  <c:v>Comercio</c:v>
                </c:pt>
                <c:pt idx="4">
                  <c:v>Telecomunicaciones</c:v>
                </c:pt>
                <c:pt idx="5">
                  <c:v>Inmuebles</c:v>
                </c:pt>
                <c:pt idx="6">
                  <c:v>Electrodomésticos</c:v>
                </c:pt>
                <c:pt idx="7">
                  <c:v>Vehículos</c:v>
                </c:pt>
                <c:pt idx="8">
                  <c:v>Agua Potable</c:v>
                </c:pt>
                <c:pt idx="9">
                  <c:v>Servicios Financieros</c:v>
                </c:pt>
              </c:strCache>
            </c:strRef>
          </c:cat>
          <c:val>
            <c:numRef>
              <c:f>Hoja1!$H$480:$H$489</c:f>
              <c:numCache>
                <c:formatCode>"$"#,##0.00</c:formatCode>
                <c:ptCount val="10"/>
                <c:pt idx="0">
                  <c:v>9136.81</c:v>
                </c:pt>
                <c:pt idx="1">
                  <c:v>10099.25</c:v>
                </c:pt>
                <c:pt idx="2">
                  <c:v>13777.51</c:v>
                </c:pt>
                <c:pt idx="3">
                  <c:v>18672.760000000002</c:v>
                </c:pt>
                <c:pt idx="4">
                  <c:v>24898.62</c:v>
                </c:pt>
                <c:pt idx="5">
                  <c:v>31601.98</c:v>
                </c:pt>
                <c:pt idx="6">
                  <c:v>39029.699999999997</c:v>
                </c:pt>
                <c:pt idx="7">
                  <c:v>43249.72</c:v>
                </c:pt>
                <c:pt idx="8">
                  <c:v>55318.3</c:v>
                </c:pt>
                <c:pt idx="9">
                  <c:v>95622.840000000011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08236992"/>
        <c:axId val="262666704"/>
        <c:axId val="0"/>
      </c:bar3DChart>
      <c:catAx>
        <c:axId val="208236992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62666704"/>
        <c:crosses val="autoZero"/>
        <c:auto val="1"/>
        <c:lblAlgn val="ctr"/>
        <c:lblOffset val="100"/>
        <c:noMultiLvlLbl val="0"/>
      </c:catAx>
      <c:valAx>
        <c:axId val="2626667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&quot;$&quot;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08236992"/>
        <c:crosses val="autoZero"/>
        <c:crossBetween val="between"/>
        <c:majorUnit val="2000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Hoja1!$A$507</c:f>
              <c:strCache>
                <c:ptCount val="1"/>
                <c:pt idx="0">
                  <c:v>Casos Cerrados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numRef>
              <c:f>Hoja1!$B$506:$N$506</c:f>
              <c:numCache>
                <c:formatCode>mmm\-yy</c:formatCode>
                <c:ptCount val="13"/>
                <c:pt idx="0">
                  <c:v>41275</c:v>
                </c:pt>
                <c:pt idx="1">
                  <c:v>41306</c:v>
                </c:pt>
                <c:pt idx="2">
                  <c:v>41334</c:v>
                </c:pt>
                <c:pt idx="3">
                  <c:v>41365</c:v>
                </c:pt>
                <c:pt idx="4">
                  <c:v>41395</c:v>
                </c:pt>
                <c:pt idx="5">
                  <c:v>41426</c:v>
                </c:pt>
                <c:pt idx="6">
                  <c:v>41456</c:v>
                </c:pt>
                <c:pt idx="7">
                  <c:v>41487</c:v>
                </c:pt>
                <c:pt idx="8">
                  <c:v>41518</c:v>
                </c:pt>
                <c:pt idx="9">
                  <c:v>41548</c:v>
                </c:pt>
                <c:pt idx="10">
                  <c:v>41579</c:v>
                </c:pt>
                <c:pt idx="11">
                  <c:v>41609</c:v>
                </c:pt>
                <c:pt idx="12">
                  <c:v>41640</c:v>
                </c:pt>
              </c:numCache>
            </c:numRef>
          </c:cat>
          <c:val>
            <c:numRef>
              <c:f>Hoja1!$B$507:$N$507</c:f>
              <c:numCache>
                <c:formatCode>#,##0</c:formatCode>
                <c:ptCount val="13"/>
                <c:pt idx="0">
                  <c:v>1410</c:v>
                </c:pt>
                <c:pt idx="1">
                  <c:v>1263</c:v>
                </c:pt>
                <c:pt idx="2">
                  <c:v>1104</c:v>
                </c:pt>
                <c:pt idx="3">
                  <c:v>1463</c:v>
                </c:pt>
                <c:pt idx="4">
                  <c:v>1553</c:v>
                </c:pt>
                <c:pt idx="5">
                  <c:v>1183</c:v>
                </c:pt>
                <c:pt idx="6">
                  <c:v>1499</c:v>
                </c:pt>
                <c:pt idx="7">
                  <c:v>1038</c:v>
                </c:pt>
                <c:pt idx="8">
                  <c:v>1456</c:v>
                </c:pt>
                <c:pt idx="9">
                  <c:v>1311</c:v>
                </c:pt>
                <c:pt idx="10">
                  <c:v>1130</c:v>
                </c:pt>
                <c:pt idx="11">
                  <c:v>838</c:v>
                </c:pt>
                <c:pt idx="12">
                  <c:v>1258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9"/>
        <c:axId val="262667488"/>
        <c:axId val="262667880"/>
      </c:barChart>
      <c:lineChart>
        <c:grouping val="standard"/>
        <c:varyColors val="0"/>
        <c:ser>
          <c:idx val="1"/>
          <c:order val="1"/>
          <c:tx>
            <c:strRef>
              <c:f>Hoja1!$A$508</c:f>
              <c:strCache>
                <c:ptCount val="1"/>
                <c:pt idx="0">
                  <c:v>Monto recuperado</c:v>
                </c:pt>
              </c:strCache>
            </c:strRef>
          </c:tx>
          <c:spPr>
            <a:ln w="38100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Hoja1!$B$506:$N$506</c:f>
              <c:numCache>
                <c:formatCode>mmm\-yy</c:formatCode>
                <c:ptCount val="13"/>
                <c:pt idx="0">
                  <c:v>41275</c:v>
                </c:pt>
                <c:pt idx="1">
                  <c:v>41306</c:v>
                </c:pt>
                <c:pt idx="2">
                  <c:v>41334</c:v>
                </c:pt>
                <c:pt idx="3">
                  <c:v>41365</c:v>
                </c:pt>
                <c:pt idx="4">
                  <c:v>41395</c:v>
                </c:pt>
                <c:pt idx="5">
                  <c:v>41426</c:v>
                </c:pt>
                <c:pt idx="6">
                  <c:v>41456</c:v>
                </c:pt>
                <c:pt idx="7">
                  <c:v>41487</c:v>
                </c:pt>
                <c:pt idx="8">
                  <c:v>41518</c:v>
                </c:pt>
                <c:pt idx="9">
                  <c:v>41548</c:v>
                </c:pt>
                <c:pt idx="10">
                  <c:v>41579</c:v>
                </c:pt>
                <c:pt idx="11">
                  <c:v>41609</c:v>
                </c:pt>
                <c:pt idx="12">
                  <c:v>41640</c:v>
                </c:pt>
              </c:numCache>
            </c:numRef>
          </c:cat>
          <c:val>
            <c:numRef>
              <c:f>Hoja1!$B$508:$N$508</c:f>
              <c:numCache>
                <c:formatCode>"$"#,##0.00</c:formatCode>
                <c:ptCount val="13"/>
                <c:pt idx="0">
                  <c:v>292359.13999999949</c:v>
                </c:pt>
                <c:pt idx="1">
                  <c:v>343248.31000000029</c:v>
                </c:pt>
                <c:pt idx="2">
                  <c:v>223813.51999999987</c:v>
                </c:pt>
                <c:pt idx="3">
                  <c:v>291760.66000000009</c:v>
                </c:pt>
                <c:pt idx="4">
                  <c:v>239773.57000000007</c:v>
                </c:pt>
                <c:pt idx="5">
                  <c:v>218505.75000000006</c:v>
                </c:pt>
                <c:pt idx="6">
                  <c:v>348367.39999999991</c:v>
                </c:pt>
                <c:pt idx="7">
                  <c:v>170118.86999999997</c:v>
                </c:pt>
                <c:pt idx="8">
                  <c:v>280653.86</c:v>
                </c:pt>
                <c:pt idx="9">
                  <c:v>274529.44</c:v>
                </c:pt>
                <c:pt idx="10">
                  <c:v>391395.52000000008</c:v>
                </c:pt>
                <c:pt idx="11">
                  <c:v>190616.41999999975</c:v>
                </c:pt>
                <c:pt idx="12">
                  <c:v>341407.49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62668664"/>
        <c:axId val="262668272"/>
      </c:lineChart>
      <c:dateAx>
        <c:axId val="262667488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62667880"/>
        <c:crosses val="autoZero"/>
        <c:auto val="1"/>
        <c:lblOffset val="100"/>
        <c:baseTimeUnit val="months"/>
      </c:dateAx>
      <c:valAx>
        <c:axId val="2626678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62667488"/>
        <c:crosses val="autoZero"/>
        <c:crossBetween val="between"/>
      </c:valAx>
      <c:valAx>
        <c:axId val="262668272"/>
        <c:scaling>
          <c:orientation val="minMax"/>
        </c:scaling>
        <c:delete val="0"/>
        <c:axPos val="r"/>
        <c:numFmt formatCode="&quot;$&quot;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62668664"/>
        <c:crosses val="max"/>
        <c:crossBetween val="between"/>
      </c:valAx>
      <c:dateAx>
        <c:axId val="262668664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262668272"/>
        <c:crosses val="autoZero"/>
        <c:auto val="1"/>
        <c:lblOffset val="100"/>
        <c:baseTimeUnit val="months"/>
      </c:date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2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26/02/2015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26/02/2015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26/02/2015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26/02/2015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26/02/2015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26/02/2015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26/02/2015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26/02/2015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26/02/2015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26/02/2015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26/02/2015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3 Imagen" descr="Logos-DC.png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299200" y="6057900"/>
            <a:ext cx="28448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SV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33E40-F769-4A17-A03B-D8D35F28238D}" type="datetimeFigureOut">
              <a:rPr lang="es-SV" smtClean="0"/>
              <a:pPr/>
              <a:t>26/02/2015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  <a:solidFill>
            <a:schemeClr val="accent1"/>
          </a:solidFill>
        </p:spPr>
        <p:txBody>
          <a:bodyPr/>
          <a:lstStyle/>
          <a:p>
            <a:r>
              <a:rPr lang="es-ES" dirty="0" smtClean="0">
                <a:solidFill>
                  <a:schemeClr val="bg1"/>
                </a:solidFill>
                <a:effectLst/>
              </a:rPr>
              <a:t>Boletín Estadístico Mensual</a:t>
            </a:r>
            <a:endParaRPr lang="es-SV" dirty="0">
              <a:solidFill>
                <a:schemeClr val="bg1"/>
              </a:solidFill>
              <a:effectLst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Enero 2014</a:t>
            </a:r>
            <a:endParaRPr lang="es-S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Atenciones por motivo </a:t>
            </a:r>
            <a:r>
              <a:rPr lang="es-ES" dirty="0"/>
              <a:t>para </a:t>
            </a:r>
            <a:r>
              <a:rPr lang="es-ES" dirty="0" smtClean="0"/>
              <a:t>enero </a:t>
            </a:r>
            <a:r>
              <a:rPr lang="es-ES" dirty="0"/>
              <a:t>de </a:t>
            </a:r>
            <a:r>
              <a:rPr lang="es-ES" dirty="0" smtClean="0"/>
              <a:t>2014</a:t>
            </a:r>
            <a:endParaRPr lang="es-SV" dirty="0"/>
          </a:p>
        </p:txBody>
      </p:sp>
      <p:sp>
        <p:nvSpPr>
          <p:cNvPr id="7" name="6 CuadroTexto"/>
          <p:cNvSpPr txBox="1"/>
          <p:nvPr/>
        </p:nvSpPr>
        <p:spPr>
          <a:xfrm>
            <a:off x="408531" y="1979548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Atenciones por motivo</a:t>
            </a:r>
            <a:endParaRPr lang="es-SV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4639072" y="1979548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Denuncias por motivo</a:t>
            </a:r>
            <a:endParaRPr lang="es-SV" b="1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261212707"/>
              </p:ext>
            </p:extLst>
          </p:nvPr>
        </p:nvGraphicFramePr>
        <p:xfrm>
          <a:off x="457200" y="2564904"/>
          <a:ext cx="4038600" cy="2114550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2527300"/>
                <a:gridCol w="952500"/>
                <a:gridCol w="558800"/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 dirty="0">
                          <a:effectLst/>
                        </a:rPr>
                        <a:t>Motivo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Porcentaje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Cobros, Cargos y Comisiones Indebidas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33.99%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2,127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Mala calidad del producto o servicio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19.29%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1,207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Incumplimiento de contrato u oferta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7.97%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499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 de Pagos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6.65%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416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Gestiones de Cobro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Desistimiento de compra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Práctica abusiva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Información crediticia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26.27%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1,644</a:t>
                      </a:r>
                    </a:p>
                  </a:txBody>
                  <a:tcPr marL="9525" marR="9525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6,258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10" name="Marcador de contenido 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569865257"/>
              </p:ext>
            </p:extLst>
          </p:nvPr>
        </p:nvGraphicFramePr>
        <p:xfrm>
          <a:off x="4648200" y="2564904"/>
          <a:ext cx="4038600" cy="1924050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2527300"/>
                <a:gridCol w="952500"/>
                <a:gridCol w="558800"/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 dirty="0">
                          <a:effectLst/>
                        </a:rPr>
                        <a:t>Motivo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Porcentaje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Cobros, Cargos y Comisiones Indebidas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46.30%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Mala calidad del producto o servicio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27.59%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298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Incumplimiento de contrato u oferta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11.57%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Gestiones de Cobro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Desistimiento de compra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Documentos de Obligación y Cancelaciones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Práctica abusiva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10.56%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</a:t>
                      </a:r>
                    </a:p>
                  </a:txBody>
                  <a:tcPr marL="9525" marR="9525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1,080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7894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Atenciones por motivo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6191954"/>
              </p:ext>
            </p:extLst>
          </p:nvPr>
        </p:nvGraphicFramePr>
        <p:xfrm>
          <a:off x="719571" y="2276872"/>
          <a:ext cx="7704858" cy="2693670"/>
        </p:xfrm>
        <a:graphic>
          <a:graphicData uri="http://schemas.openxmlformats.org/drawingml/2006/table">
            <a:tbl>
              <a:tblPr firstRow="1" firstCol="1" lastRow="1" bandRow="1" bandCol="1">
                <a:tableStyleId>{72833802-FEF1-4C79-8D5D-14CF1EAF98D9}</a:tableStyleId>
              </a:tblPr>
              <a:tblGrid>
                <a:gridCol w="2958886"/>
                <a:gridCol w="1186493"/>
                <a:gridCol w="1186493"/>
                <a:gridCol w="1186493"/>
                <a:gridCol w="1186493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Enero 2013</a:t>
                      </a:r>
                      <a:endParaRPr lang="es-SV" sz="1200" b="1" i="0" u="none" strike="noStrike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Enero 2014</a:t>
                      </a:r>
                      <a:endParaRPr lang="es-SV" sz="1200" b="1" i="0" u="none" strike="noStrike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Enero 2013</a:t>
                      </a:r>
                      <a:endParaRPr lang="es-SV" sz="1200" b="1" i="0" u="none" strike="noStrike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Enero 2014</a:t>
                      </a:r>
                      <a:endParaRPr lang="es-SV" sz="1200" b="1" i="0" u="none" strike="noStrike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Cobros, Cargos y Comisiones Indebidas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2,325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2,127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38.90%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33.99%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Mala calidad del producto o servicio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1,207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15.81%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19.29%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Incumplimiento de contrato u oferta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10.26%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7.97%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 de Pagos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7.16%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6.65%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Gestiones de Cobro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2.36%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2.43%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Desistimiento de compra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1.79%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Práctica abusiva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Información crediticia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Derecho de Retracto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0.42%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Documentos de Obligación y Cancelaciones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0.32%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1,209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1,598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20.23%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25.54%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5,977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6,258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745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Denuncias por motivo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2494215"/>
              </p:ext>
            </p:extLst>
          </p:nvPr>
        </p:nvGraphicFramePr>
        <p:xfrm>
          <a:off x="719571" y="2276872"/>
          <a:ext cx="7704858" cy="2693670"/>
        </p:xfrm>
        <a:graphic>
          <a:graphicData uri="http://schemas.openxmlformats.org/drawingml/2006/table">
            <a:tbl>
              <a:tblPr firstRow="1" firstCol="1" lastRow="1" bandRow="1" bandCol="1">
                <a:tableStyleId>{72833802-FEF1-4C79-8D5D-14CF1EAF98D9}</a:tableStyleId>
              </a:tblPr>
              <a:tblGrid>
                <a:gridCol w="2958886"/>
                <a:gridCol w="1186493"/>
                <a:gridCol w="1186493"/>
                <a:gridCol w="1186493"/>
                <a:gridCol w="1186493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Enero 2013</a:t>
                      </a:r>
                      <a:endParaRPr lang="es-SV" sz="1200" b="1" i="0" u="none" strike="noStrike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Enero 2014</a:t>
                      </a:r>
                      <a:endParaRPr lang="es-SV" sz="1200" b="1" i="0" u="none" strike="noStrike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Enero 2013</a:t>
                      </a:r>
                      <a:endParaRPr lang="es-SV" sz="1200" b="1" i="0" u="none" strike="noStrike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Enero 2014</a:t>
                      </a:r>
                      <a:endParaRPr lang="es-SV" sz="1200" b="1" i="0" u="none" strike="noStrike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Cobros, Cargos y Comisiones Indebidas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57.20%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46.30%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Mala calidad del producto o servicio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18.79%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27.59%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Incumplimiento de contrato u oferta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12.65%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11.57%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7.73%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10.00%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Gestiones de Cobro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1.48%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Desistimiento de compra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Documentos de Obligación y Cancelaciones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0.38%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Práctica abusiva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1.21%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Derecho de Retracto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0.46%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Información crediticia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 de Pagos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s-S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1,320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1,080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7042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Denuncias y gestiones cerradas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423722"/>
              </p:ext>
            </p:extLst>
          </p:nvPr>
        </p:nvGraphicFramePr>
        <p:xfrm>
          <a:off x="525458" y="1268824"/>
          <a:ext cx="8093085" cy="2169405"/>
        </p:xfrm>
        <a:graphic>
          <a:graphicData uri="http://schemas.openxmlformats.org/drawingml/2006/table">
            <a:tbl>
              <a:tblPr firstRow="1" lastRow="1" bandRow="1">
                <a:tableStyleId>{69012ECD-51FC-41F1-AA8D-1B2483CD663E}</a:tableStyleId>
              </a:tblPr>
              <a:tblGrid>
                <a:gridCol w="1998137"/>
                <a:gridCol w="1687639"/>
                <a:gridCol w="1341565"/>
                <a:gridCol w="696450"/>
                <a:gridCol w="861423"/>
                <a:gridCol w="863981"/>
                <a:gridCol w="643890"/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Tipo de caso </a:t>
                      </a: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Enero</a:t>
                      </a: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Enero</a:t>
                      </a: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Cambio 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72000" marR="72000" marT="36000" marB="3600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Diciembre </a:t>
                      </a: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Enero </a:t>
                      </a: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Cambio 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2000" marR="72000" marT="36000" marB="3600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Denuncia</a:t>
                      </a:r>
                    </a:p>
                  </a:txBody>
                  <a:tcPr marL="72000" marR="72000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1,251</a:t>
                      </a:r>
                    </a:p>
                  </a:txBody>
                  <a:tcPr marL="72000" marR="72000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1,113</a:t>
                      </a:r>
                    </a:p>
                  </a:txBody>
                  <a:tcPr marL="72000" marR="72000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-11.0%</a:t>
                      </a:r>
                    </a:p>
                  </a:txBody>
                  <a:tcPr marL="72000" marR="72000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736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1,113</a:t>
                      </a:r>
                    </a:p>
                  </a:txBody>
                  <a:tcPr marL="72000" marR="72000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51.2%</a:t>
                      </a:r>
                    </a:p>
                  </a:txBody>
                  <a:tcPr marL="72000" marR="72000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Avenimiento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-15.1%</a:t>
                      </a:r>
                    </a:p>
                  </a:txBody>
                  <a:tcPr marL="72000" marR="72000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485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65.2%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Cerrado por razones de oficio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72000" marR="72000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Conciliación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-17.1%</a:t>
                      </a:r>
                    </a:p>
                  </a:txBody>
                  <a:tcPr marL="72000" marR="72000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139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18.7%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Desistimiento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-37.8%</a:t>
                      </a:r>
                    </a:p>
                  </a:txBody>
                  <a:tcPr marL="72000" marR="72000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Falta de Ratificación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-22.2%</a:t>
                      </a:r>
                    </a:p>
                  </a:txBody>
                  <a:tcPr marL="72000" marR="72000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86.7%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Tribunal Sancionador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174.3%</a:t>
                      </a:r>
                    </a:p>
                  </a:txBody>
                  <a:tcPr marL="72000" marR="72000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26.3%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Gestión</a:t>
                      </a:r>
                    </a:p>
                  </a:txBody>
                  <a:tcPr marL="72000" marR="72000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159</a:t>
                      </a:r>
                    </a:p>
                  </a:txBody>
                  <a:tcPr marL="72000" marR="72000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</a:t>
                      </a:r>
                    </a:p>
                  </a:txBody>
                  <a:tcPr marL="72000" marR="72000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-8.8%</a:t>
                      </a:r>
                    </a:p>
                  </a:txBody>
                  <a:tcPr marL="72000" marR="72000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</a:t>
                      </a:r>
                    </a:p>
                  </a:txBody>
                  <a:tcPr marL="72000" marR="72000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42.2%</a:t>
                      </a:r>
                    </a:p>
                  </a:txBody>
                  <a:tcPr marL="72000" marR="72000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1,410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1,258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-10.8%</a:t>
                      </a:r>
                    </a:p>
                  </a:txBody>
                  <a:tcPr marL="72000" marR="72000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838</a:t>
                      </a:r>
                    </a:p>
                  </a:txBody>
                  <a:tcPr marL="72000" marR="72000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1,258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50.1%</a:t>
                      </a: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  <p:sp>
        <p:nvSpPr>
          <p:cNvPr id="8" name="2 Marcador de contenido"/>
          <p:cNvSpPr txBox="1">
            <a:spLocks/>
          </p:cNvSpPr>
          <p:nvPr/>
        </p:nvSpPr>
        <p:spPr>
          <a:xfrm>
            <a:off x="428596" y="4149080"/>
            <a:ext cx="8229600" cy="199456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400" dirty="0" smtClean="0"/>
              <a:t>Al </a:t>
            </a:r>
            <a:r>
              <a:rPr lang="es-ES" sz="2400" dirty="0"/>
              <a:t>comparar enero de 2013 con enero </a:t>
            </a:r>
            <a:r>
              <a:rPr lang="es-ES" sz="2400" dirty="0" smtClean="0"/>
              <a:t>2014, los resultados indican una disminución del 10.8% en la cantidad de denuncias y gestiones cerradas, </a:t>
            </a:r>
          </a:p>
          <a:p>
            <a:pPr marL="34290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400" dirty="0" smtClean="0"/>
              <a:t>La comparación entre diciembre de 2013 con enero de 2014, los resultados indican que la cantidad de cierres aumenta un 50.1%. </a:t>
            </a:r>
            <a:endParaRPr lang="es-SV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Montos recuperados por sector para Enero de 2014</a:t>
            </a:r>
            <a:endParaRPr lang="es-SV" dirty="0"/>
          </a:p>
        </p:txBody>
      </p:sp>
      <p:graphicFrame>
        <p:nvGraphicFramePr>
          <p:cNvPr id="6" name="6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211789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dirty="0" smtClean="0"/>
              <a:t>Reclamos cerrados y montos recuperados </a:t>
            </a:r>
            <a:br>
              <a:rPr lang="es-SV" dirty="0" smtClean="0"/>
            </a:br>
            <a:r>
              <a:rPr lang="es-SV" sz="2700" i="1" dirty="0">
                <a:effectLst/>
              </a:rPr>
              <a:t>De </a:t>
            </a:r>
            <a:r>
              <a:rPr lang="es-SV" sz="2700" i="1" dirty="0" smtClean="0">
                <a:effectLst/>
              </a:rPr>
              <a:t>febrero de 2013 a enero de 2014</a:t>
            </a:r>
            <a:endParaRPr lang="es-SV" sz="2700" i="1" dirty="0">
              <a:effectLst/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6283987"/>
              </p:ext>
            </p:extLst>
          </p:nvPr>
        </p:nvGraphicFramePr>
        <p:xfrm>
          <a:off x="1259632" y="1916832"/>
          <a:ext cx="6670911" cy="3800475"/>
        </p:xfrm>
        <a:graphic>
          <a:graphicData uri="http://schemas.openxmlformats.org/drawingml/2006/table">
            <a:tbl>
              <a:tblPr firstRow="1" firstCol="1" lastRow="1" bandRow="1" bandCol="1">
                <a:tableStyleId>{912C8C85-51F0-491E-9774-3900AFEF0FD7}</a:tableStyleId>
              </a:tblPr>
              <a:tblGrid>
                <a:gridCol w="816592"/>
                <a:gridCol w="1762733"/>
                <a:gridCol w="2316716"/>
                <a:gridCol w="1774870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</a:rPr>
                        <a:t>Mes</a:t>
                      </a:r>
                      <a:endParaRPr lang="es-SV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</a:rPr>
                        <a:t>Reclamos cerrados</a:t>
                      </a:r>
                      <a:endParaRPr lang="es-SV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</a:rPr>
                        <a:t>Reclamos con devolución</a:t>
                      </a:r>
                      <a:endParaRPr lang="es-SV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</a:rPr>
                        <a:t>Monto recuperado</a:t>
                      </a:r>
                      <a:endParaRPr lang="es-SV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ene-13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$292,359.14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feb-13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1,263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$343,248.31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mar-13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1,104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$223,813.52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abr-13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1,463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$291,760.66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may-13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1,553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$239,773.57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jun-13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1,183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$218,505.75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jul-13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$348,367.40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ago-13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$170,118.87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sep-13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$280,653.86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oct-13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$274,529.44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nov-13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$391,395.52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dic-13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$190,616.42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ene-14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1,258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$341,407.49</a:t>
                      </a:r>
                    </a:p>
                  </a:txBody>
                  <a:tcPr marL="9525" marR="9525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16,506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10,243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$3,606,549.95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213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Montos recuperados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500034" y="5214950"/>
            <a:ext cx="8229600" cy="97156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Este mes se recuperó </a:t>
            </a:r>
            <a:r>
              <a:rPr lang="es-SV" sz="3200" dirty="0">
                <a:solidFill>
                  <a:srgbClr val="000000"/>
                </a:solidFill>
                <a:latin typeface="Calibri" panose="020F0502020204030204" pitchFamily="34" charset="0"/>
              </a:rPr>
              <a:t>$</a:t>
            </a:r>
            <a:r>
              <a:rPr lang="es-SV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341,407.49 </a:t>
            </a:r>
            <a:r>
              <a:rPr lang="es-ES" sz="3200" dirty="0" smtClean="0"/>
              <a:t>a favor de los consumidores.</a:t>
            </a:r>
            <a:endParaRPr lang="es-SV" sz="3200" dirty="0" smtClean="0"/>
          </a:p>
        </p:txBody>
      </p:sp>
      <p:graphicFrame>
        <p:nvGraphicFramePr>
          <p:cNvPr id="8" name="7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0629768"/>
              </p:ext>
            </p:extLst>
          </p:nvPr>
        </p:nvGraphicFramePr>
        <p:xfrm>
          <a:off x="457200" y="1600201"/>
          <a:ext cx="8229600" cy="3614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Atenciones</a:t>
            </a:r>
            <a:endParaRPr lang="es-SV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7218215"/>
              </p:ext>
            </p:extLst>
          </p:nvPr>
        </p:nvGraphicFramePr>
        <p:xfrm>
          <a:off x="673195" y="1306827"/>
          <a:ext cx="7809865" cy="1327785"/>
        </p:xfrm>
        <a:graphic>
          <a:graphicData uri="http://schemas.openxmlformats.org/drawingml/2006/table">
            <a:tbl>
              <a:tblPr firstRow="1" lastRow="1" bandRow="1" bandCol="1">
                <a:tableStyleId>{69012ECD-51FC-41F1-AA8D-1B2483CD663E}</a:tableStyleId>
              </a:tblPr>
              <a:tblGrid>
                <a:gridCol w="1070674"/>
                <a:gridCol w="1198308"/>
                <a:gridCol w="1186053"/>
                <a:gridCol w="981583"/>
                <a:gridCol w="1195832"/>
                <a:gridCol w="1195832"/>
                <a:gridCol w="981583"/>
              </a:tblGrid>
              <a:tr h="30460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/>
                        <a:t>Tipo de caso 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/>
                        <a:t>Enero </a:t>
                      </a:r>
                    </a:p>
                    <a:p>
                      <a:pPr algn="ctr" fontAlgn="b"/>
                      <a:r>
                        <a:rPr lang="es-SV" sz="1200" u="none" strike="noStrike" dirty="0" smtClean="0"/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/>
                        <a:t>Enero </a:t>
                      </a:r>
                    </a:p>
                    <a:p>
                      <a:pPr algn="ctr" fontAlgn="b"/>
                      <a:r>
                        <a:rPr lang="es-SV" sz="1200" u="none" strike="noStrike" dirty="0" smtClean="0"/>
                        <a:t>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/>
                        <a:t>Cambio 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/>
                        <a:t>Diciembre 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/>
                        <a:t>Enero 2014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/>
                        <a:t>Cambio 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u="none" strike="noStrike" dirty="0">
                          <a:effectLst/>
                        </a:rPr>
                        <a:t>Asesoría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4,837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4,837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23.5%</a:t>
                      </a:r>
                    </a:p>
                  </a:txBody>
                  <a:tcPr marL="9525" marR="9525" marT="9525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u="none" strike="noStrike">
                          <a:effectLst/>
                        </a:rPr>
                        <a:t>Denuncia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-18.2%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38.3%</a:t>
                      </a:r>
                    </a:p>
                  </a:txBody>
                  <a:tcPr marL="9525" marR="9525" marT="9525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u="none" strike="noStrike">
                          <a:effectLst/>
                        </a:rPr>
                        <a:t>Derivación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53.4%</a:t>
                      </a:r>
                    </a:p>
                  </a:txBody>
                  <a:tcPr marL="9525" marR="9525" marT="9525" marB="0" anchor="ctr"/>
                </a:tc>
              </a:tr>
              <a:tr h="140634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u="none" strike="noStrike">
                          <a:effectLst/>
                        </a:rPr>
                        <a:t>Gestión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37.0%</a:t>
                      </a:r>
                    </a:p>
                  </a:txBody>
                  <a:tcPr marL="9525" marR="9525" marT="9525" marB="0" anchor="ctr"/>
                </a:tc>
              </a:tr>
              <a:tr h="131444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u="none" strike="noStrike">
                          <a:effectLst/>
                        </a:rPr>
                        <a:t>Total </a:t>
                      </a:r>
                      <a:endParaRPr lang="es-SV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5,977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6,258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4,934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6,258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26.8%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2 Marcador de contenido"/>
          <p:cNvSpPr txBox="1">
            <a:spLocks/>
          </p:cNvSpPr>
          <p:nvPr/>
        </p:nvSpPr>
        <p:spPr>
          <a:xfrm>
            <a:off x="428596" y="3163198"/>
            <a:ext cx="8229600" cy="307411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En enero de 2014 se recibió </a:t>
            </a:r>
            <a:r>
              <a:rPr lang="es-SV" sz="3200" b="1" dirty="0" smtClean="0">
                <a:solidFill>
                  <a:srgbClr val="000000"/>
                </a:solidFill>
              </a:rPr>
              <a:t>6,258 </a:t>
            </a:r>
            <a:r>
              <a:rPr lang="es-ES" sz="3200" dirty="0" smtClean="0"/>
              <a:t>atenciones. La mayor parte de estas atenciones fueron asesorías, sumando </a:t>
            </a:r>
            <a:r>
              <a:rPr lang="es-SV" sz="3200" dirty="0" smtClean="0">
                <a:solidFill>
                  <a:srgbClr val="000000"/>
                </a:solidFill>
              </a:rPr>
              <a:t>4,837</a:t>
            </a:r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Comparando </a:t>
            </a:r>
            <a:r>
              <a:rPr lang="es-ES" sz="3200" dirty="0"/>
              <a:t>este mes con el anterior, </a:t>
            </a:r>
            <a:r>
              <a:rPr lang="es-ES" sz="3200" dirty="0" smtClean="0"/>
              <a:t>el </a:t>
            </a:r>
            <a:r>
              <a:rPr lang="es-ES" sz="3200" dirty="0"/>
              <a:t>total de </a:t>
            </a:r>
            <a:r>
              <a:rPr lang="es-ES" sz="3200" dirty="0" smtClean="0"/>
              <a:t>atenciones creció un 26.8%.</a:t>
            </a:r>
            <a:endParaRPr lang="es-ES" sz="3200" dirty="0"/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En comparación con enero de 2013, las atenciones se incrementan un 4.7%.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dirty="0" smtClean="0"/>
              <a:t>Atenciones y asesorías </a:t>
            </a:r>
            <a:br>
              <a:rPr lang="es-SV" dirty="0" smtClean="0"/>
            </a:br>
            <a:r>
              <a:rPr lang="es-SV" sz="2700" i="1" dirty="0" smtClean="0">
                <a:effectLst/>
              </a:rPr>
              <a:t>Comparación de enero 2014 con enero 2013</a:t>
            </a:r>
            <a:endParaRPr lang="es-SV" i="1" dirty="0">
              <a:effectLst/>
            </a:endParaRPr>
          </a:p>
        </p:txBody>
      </p:sp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058282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50292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Oficinas de atención</a:t>
            </a:r>
            <a:endParaRPr lang="es-SV" dirty="0"/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522917839"/>
              </p:ext>
            </p:extLst>
          </p:nvPr>
        </p:nvGraphicFramePr>
        <p:xfrm>
          <a:off x="500034" y="1874537"/>
          <a:ext cx="4508901" cy="1790829"/>
        </p:xfrm>
        <a:graphic>
          <a:graphicData uri="http://schemas.openxmlformats.org/drawingml/2006/table">
            <a:tbl>
              <a:tblPr firstRow="1" firstCol="1" lastRow="1" bandRow="1" bandCol="1">
                <a:tableStyleId>{912C8C85-51F0-491E-9774-3900AFEF0FD7}</a:tableStyleId>
              </a:tblPr>
              <a:tblGrid>
                <a:gridCol w="1206038"/>
                <a:gridCol w="667875"/>
                <a:gridCol w="718675"/>
                <a:gridCol w="794875"/>
                <a:gridCol w="623425"/>
                <a:gridCol w="498013"/>
              </a:tblGrid>
              <a:tr h="34661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effectLst/>
                        </a:rPr>
                        <a:t>Oficina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Asesoría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Denuncia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Derivación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Gestión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 err="1">
                          <a:effectLst/>
                        </a:rPr>
                        <a:t>Call</a:t>
                      </a:r>
                      <a:r>
                        <a:rPr lang="es-SV" sz="1100" u="none" strike="noStrike" dirty="0">
                          <a:effectLst/>
                        </a:rPr>
                        <a:t> Center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2,115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2,149</a:t>
                      </a:r>
                    </a:p>
                  </a:txBody>
                  <a:tcPr marL="72000" marR="72000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</a:rPr>
                        <a:t>Plan de La Laguna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564</a:t>
                      </a:r>
                    </a:p>
                  </a:txBody>
                  <a:tcPr marL="72000" marR="72000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</a:rPr>
                        <a:t>San Miguel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581</a:t>
                      </a:r>
                    </a:p>
                  </a:txBody>
                  <a:tcPr marL="72000" marR="72000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</a:rPr>
                        <a:t>San Salvador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1,637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2,185</a:t>
                      </a:r>
                    </a:p>
                  </a:txBody>
                  <a:tcPr marL="72000" marR="72000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</a:rPr>
                        <a:t>Santa Ana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779</a:t>
                      </a:r>
                    </a:p>
                  </a:txBody>
                  <a:tcPr marL="72000" marR="72000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</a:rPr>
                        <a:t>Total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4,837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1,080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6,258</a:t>
                      </a: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  <p:sp>
        <p:nvSpPr>
          <p:cNvPr id="5" name="4 Marcador de contenido"/>
          <p:cNvSpPr>
            <a:spLocks noGrp="1"/>
          </p:cNvSpPr>
          <p:nvPr>
            <p:ph sz="half" idx="2"/>
          </p:nvPr>
        </p:nvSpPr>
        <p:spPr>
          <a:xfrm>
            <a:off x="5220072" y="1600200"/>
            <a:ext cx="3466728" cy="4493096"/>
          </a:xfrm>
        </p:spPr>
        <p:txBody>
          <a:bodyPr>
            <a:normAutofit fontScale="70000" lnSpcReduction="20000"/>
          </a:bodyPr>
          <a:lstStyle/>
          <a:p>
            <a:pPr>
              <a:spcBef>
                <a:spcPts val="1800"/>
              </a:spcBef>
            </a:pPr>
            <a:r>
              <a:rPr lang="es-ES" dirty="0" smtClean="0"/>
              <a:t>Los dos centros con el mayor número de atenciones fueron el </a:t>
            </a:r>
            <a:r>
              <a:rPr lang="es-ES" dirty="0" err="1" smtClean="0"/>
              <a:t>Call</a:t>
            </a:r>
            <a:r>
              <a:rPr lang="es-ES" dirty="0" smtClean="0"/>
              <a:t> Center, que realizó </a:t>
            </a:r>
            <a:r>
              <a:rPr lang="es-SV" dirty="0" smtClean="0">
                <a:solidFill>
                  <a:srgbClr val="000000"/>
                </a:solidFill>
              </a:rPr>
              <a:t>2,149, y </a:t>
            </a:r>
            <a:r>
              <a:rPr lang="es-ES" dirty="0" smtClean="0"/>
              <a:t>el Centro </a:t>
            </a:r>
            <a:r>
              <a:rPr lang="es-ES" dirty="0"/>
              <a:t>de Solución de Controversias de San Salvador </a:t>
            </a:r>
            <a:r>
              <a:rPr lang="es-ES" dirty="0" smtClean="0"/>
              <a:t>con 2,185.</a:t>
            </a:r>
            <a:endParaRPr lang="es-ES" dirty="0"/>
          </a:p>
          <a:p>
            <a:pPr>
              <a:spcBef>
                <a:spcPts val="1800"/>
              </a:spcBef>
            </a:pPr>
            <a:r>
              <a:rPr lang="es-ES" dirty="0" smtClean="0"/>
              <a:t>La tasa de variación mensual indica que </a:t>
            </a:r>
            <a:r>
              <a:rPr lang="es-ES" dirty="0"/>
              <a:t>las atenciones </a:t>
            </a:r>
            <a:r>
              <a:rPr lang="es-ES" dirty="0" smtClean="0"/>
              <a:t>aumentaron un 26.8%.</a:t>
            </a:r>
            <a:endParaRPr lang="es-ES" dirty="0"/>
          </a:p>
          <a:p>
            <a:pPr>
              <a:spcBef>
                <a:spcPts val="1800"/>
              </a:spcBef>
            </a:pPr>
            <a:r>
              <a:rPr lang="es-ES" dirty="0" smtClean="0"/>
              <a:t>Las oficinas con mayores aumentos son</a:t>
            </a:r>
          </a:p>
          <a:p>
            <a:pPr lvl="1">
              <a:spcBef>
                <a:spcPts val="0"/>
              </a:spcBef>
            </a:pPr>
            <a:r>
              <a:rPr lang="es-ES" dirty="0" smtClean="0"/>
              <a:t>San Salvador 61.9%</a:t>
            </a:r>
          </a:p>
          <a:p>
            <a:pPr lvl="1">
              <a:spcBef>
                <a:spcPts val="0"/>
              </a:spcBef>
            </a:pPr>
            <a:r>
              <a:rPr lang="es-ES" dirty="0" smtClean="0"/>
              <a:t>Plan de la Laguna 31.5%</a:t>
            </a:r>
          </a:p>
          <a:p>
            <a:pPr lvl="1">
              <a:spcBef>
                <a:spcPts val="0"/>
              </a:spcBef>
            </a:pPr>
            <a:r>
              <a:rPr lang="es-ES" dirty="0" smtClean="0"/>
              <a:t>Santa Ana 29.0%</a:t>
            </a:r>
            <a:endParaRPr lang="es-SV" dirty="0"/>
          </a:p>
        </p:txBody>
      </p:sp>
      <p:sp>
        <p:nvSpPr>
          <p:cNvPr id="8" name="7 CuadroTexto"/>
          <p:cNvSpPr txBox="1"/>
          <p:nvPr/>
        </p:nvSpPr>
        <p:spPr>
          <a:xfrm>
            <a:off x="500034" y="3929066"/>
            <a:ext cx="45040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/>
              <a:t>Tasa de variación mensual </a:t>
            </a:r>
          </a:p>
          <a:p>
            <a:r>
              <a:rPr lang="es-SV" sz="1600" dirty="0" smtClean="0"/>
              <a:t>Diciembre 2013 -Enero 2014</a:t>
            </a:r>
            <a:endParaRPr lang="es-SV" sz="1600" dirty="0"/>
          </a:p>
        </p:txBody>
      </p:sp>
      <p:sp>
        <p:nvSpPr>
          <p:cNvPr id="9" name="8 CuadroTexto"/>
          <p:cNvSpPr txBox="1"/>
          <p:nvPr/>
        </p:nvSpPr>
        <p:spPr>
          <a:xfrm>
            <a:off x="500034" y="1285860"/>
            <a:ext cx="40719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/>
              <a:t>Atenciones mensuales para Enero de 2014</a:t>
            </a:r>
            <a:endParaRPr lang="es-SV" sz="1600" dirty="0"/>
          </a:p>
        </p:txBody>
      </p:sp>
      <p:graphicFrame>
        <p:nvGraphicFramePr>
          <p:cNvPr id="11" name="5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76084072"/>
              </p:ext>
            </p:extLst>
          </p:nvPr>
        </p:nvGraphicFramePr>
        <p:xfrm>
          <a:off x="531486" y="4599569"/>
          <a:ext cx="4578751" cy="1790829"/>
        </p:xfrm>
        <a:graphic>
          <a:graphicData uri="http://schemas.openxmlformats.org/drawingml/2006/table">
            <a:tbl>
              <a:tblPr firstRow="1" firstCol="1" lastRow="1" bandRow="1" bandCol="1">
                <a:tableStyleId>{912C8C85-51F0-491E-9774-3900AFEF0FD7}</a:tableStyleId>
              </a:tblPr>
              <a:tblGrid>
                <a:gridCol w="1206038"/>
                <a:gridCol w="667875"/>
                <a:gridCol w="718675"/>
                <a:gridCol w="794875"/>
                <a:gridCol w="623425"/>
                <a:gridCol w="567863"/>
              </a:tblGrid>
              <a:tr h="34661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effectLst/>
                        </a:rPr>
                        <a:t>Oficina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Asesoría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Denuncia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Derivación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Gestión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 err="1">
                          <a:effectLst/>
                        </a:rPr>
                        <a:t>Call</a:t>
                      </a:r>
                      <a:r>
                        <a:rPr lang="es-SV" sz="1100" u="none" strike="noStrike" dirty="0">
                          <a:effectLst/>
                        </a:rPr>
                        <a:t> Center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8.7%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-8.3%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8.5%</a:t>
                      </a:r>
                    </a:p>
                  </a:txBody>
                  <a:tcPr marL="72000" marR="72000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</a:rPr>
                        <a:t>Plan de La Laguna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155.6%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31.5%</a:t>
                      </a:r>
                    </a:p>
                  </a:txBody>
                  <a:tcPr marL="72000" marR="72000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</a:rPr>
                        <a:t>San Miguel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-14.6%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-8.3%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1.9%</a:t>
                      </a:r>
                    </a:p>
                  </a:txBody>
                  <a:tcPr marL="72000" marR="72000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</a:rPr>
                        <a:t>San Salvador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67.7%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34.7%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114.3%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111.6%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61.9%</a:t>
                      </a:r>
                    </a:p>
                  </a:txBody>
                  <a:tcPr marL="72000" marR="72000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</a:rPr>
                        <a:t>Santa Ana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59.3%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8.8%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-8.3%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29.0%</a:t>
                      </a:r>
                    </a:p>
                  </a:txBody>
                  <a:tcPr marL="72000" marR="72000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</a:rPr>
                        <a:t>Total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53.4%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37.0%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26.8%</a:t>
                      </a: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Atenciones por sector para enero de 2014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467544" y="4955988"/>
            <a:ext cx="8424936" cy="18573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dirty="0"/>
              <a:t>Servicios financieros tiene el </a:t>
            </a:r>
            <a:r>
              <a:rPr lang="es-ES" dirty="0" smtClean="0"/>
              <a:t>18.78% </a:t>
            </a:r>
            <a:r>
              <a:rPr lang="es-ES" dirty="0"/>
              <a:t>de las atenciones, seguido por los sectores de; telecomunicaciones con </a:t>
            </a:r>
            <a:r>
              <a:rPr lang="es-ES" dirty="0" smtClean="0"/>
              <a:t>17.35%, </a:t>
            </a:r>
            <a:r>
              <a:rPr lang="es-ES" dirty="0"/>
              <a:t>y agua potable, con </a:t>
            </a:r>
            <a:r>
              <a:rPr lang="es-ES" dirty="0" smtClean="0"/>
              <a:t>14%.</a:t>
            </a:r>
            <a:endParaRPr lang="es-ES" dirty="0"/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dirty="0"/>
              <a:t>Las denuncias en el sector agua potable </a:t>
            </a:r>
            <a:r>
              <a:rPr lang="es-ES" dirty="0" smtClean="0"/>
              <a:t>disminuyen a 40.74% (algo más de un 5% menos que el mes pasado); </a:t>
            </a:r>
            <a:r>
              <a:rPr lang="es-ES" dirty="0"/>
              <a:t>le sigue </a:t>
            </a:r>
            <a:r>
              <a:rPr lang="es-ES" dirty="0" smtClean="0"/>
              <a:t>telecomunicaciones con </a:t>
            </a:r>
            <a:r>
              <a:rPr lang="es-ES" dirty="0"/>
              <a:t>el </a:t>
            </a:r>
            <a:r>
              <a:rPr lang="es-ES" dirty="0" smtClean="0"/>
              <a:t>16.76%,  </a:t>
            </a:r>
            <a:r>
              <a:rPr lang="es-ES" dirty="0"/>
              <a:t>y electrodomésticos con </a:t>
            </a:r>
            <a:r>
              <a:rPr lang="es-ES" dirty="0" smtClean="0"/>
              <a:t>un 15.74%.</a:t>
            </a:r>
            <a:endParaRPr lang="es-SV" dirty="0"/>
          </a:p>
        </p:txBody>
      </p:sp>
      <p:graphicFrame>
        <p:nvGraphicFramePr>
          <p:cNvPr id="8" name="1 Gráfic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66069432"/>
              </p:ext>
            </p:extLst>
          </p:nvPr>
        </p:nvGraphicFramePr>
        <p:xfrm>
          <a:off x="457200" y="1063277"/>
          <a:ext cx="4038600" cy="40219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2 Gráfic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222411205"/>
              </p:ext>
            </p:extLst>
          </p:nvPr>
        </p:nvGraphicFramePr>
        <p:xfrm>
          <a:off x="4648200" y="1063277"/>
          <a:ext cx="4038600" cy="40219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Atenciones por </a:t>
            </a:r>
            <a:r>
              <a:rPr lang="es-ES" dirty="0"/>
              <a:t>sector para </a:t>
            </a:r>
            <a:r>
              <a:rPr lang="es-ES" dirty="0" smtClean="0"/>
              <a:t>enero </a:t>
            </a:r>
            <a:r>
              <a:rPr lang="es-ES" dirty="0"/>
              <a:t>de </a:t>
            </a:r>
            <a:r>
              <a:rPr lang="es-ES" dirty="0" smtClean="0"/>
              <a:t>2014</a:t>
            </a:r>
            <a:endParaRPr lang="es-SV" dirty="0"/>
          </a:p>
        </p:txBody>
      </p:sp>
      <p:sp>
        <p:nvSpPr>
          <p:cNvPr id="7" name="6 CuadroTexto"/>
          <p:cNvSpPr txBox="1"/>
          <p:nvPr/>
        </p:nvSpPr>
        <p:spPr>
          <a:xfrm>
            <a:off x="395536" y="1772816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Atenciones por sector</a:t>
            </a:r>
            <a:endParaRPr lang="es-SV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4639072" y="1772816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Denuncias por sector</a:t>
            </a:r>
            <a:endParaRPr lang="es-SV" b="1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504742722"/>
              </p:ext>
            </p:extLst>
          </p:nvPr>
        </p:nvGraphicFramePr>
        <p:xfrm>
          <a:off x="457200" y="2348880"/>
          <a:ext cx="4038600" cy="2303145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2527300"/>
                <a:gridCol w="952500"/>
                <a:gridCol w="558800"/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 dirty="0">
                          <a:effectLst/>
                        </a:rPr>
                        <a:t>Sector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Porcentaje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Financieros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18.78%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1,175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Telecomunicaciones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17.35%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1,086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Agua Potable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876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Electrodomésticos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11.49%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719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Comercio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9.60%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601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7.51%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470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Energía Eléctrica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6.79%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425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Gobierno y Alcaldías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4.09%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256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Hidrocarburos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Muebles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Otros sectores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5.98%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374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6,258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6" name="Marcador de contenido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702359418"/>
              </p:ext>
            </p:extLst>
          </p:nvPr>
        </p:nvGraphicFramePr>
        <p:xfrm>
          <a:off x="4648200" y="2348880"/>
          <a:ext cx="4038600" cy="2303145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2527300"/>
                <a:gridCol w="952500"/>
                <a:gridCol w="558800"/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 dirty="0">
                          <a:effectLst/>
                        </a:rPr>
                        <a:t>Sector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Porcentaje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Agua Potable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40.74%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440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Telecomunicaciones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16.76%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181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Electrodomésticos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15.74%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Financieros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10.83%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Comercio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6.02%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Muebles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Turismo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Inmuebles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Vehículos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Otros sectores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1,080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4285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Atenciones por sector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1936636"/>
              </p:ext>
            </p:extLst>
          </p:nvPr>
        </p:nvGraphicFramePr>
        <p:xfrm>
          <a:off x="1187622" y="1700808"/>
          <a:ext cx="7128796" cy="4040505"/>
        </p:xfrm>
        <a:graphic>
          <a:graphicData uri="http://schemas.openxmlformats.org/drawingml/2006/table">
            <a:tbl>
              <a:tblPr firstRow="1" firstCol="1" lastRow="1" bandRow="1" bandCol="1">
                <a:tableStyleId>{72833802-FEF1-4C79-8D5D-14CF1EAF98D9}</a:tableStyleId>
              </a:tblPr>
              <a:tblGrid>
                <a:gridCol w="1778120"/>
                <a:gridCol w="1337669"/>
                <a:gridCol w="1337669"/>
                <a:gridCol w="1337669"/>
                <a:gridCol w="1337669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Enero 2013</a:t>
                      </a:r>
                      <a:endParaRPr lang="es-SV" sz="1200" b="1" i="0" u="none" strike="noStrike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Enero 2014</a:t>
                      </a:r>
                      <a:endParaRPr lang="es-SV" sz="1200" b="1" i="0" u="none" strike="noStrike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Enero 2013</a:t>
                      </a:r>
                      <a:endParaRPr lang="es-SV" sz="1200" b="1" i="0" u="none" strike="noStrike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Enero 2014</a:t>
                      </a:r>
                      <a:endParaRPr lang="es-SV" sz="1200" b="1" i="0" u="none" strike="noStrike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Vehículos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1,190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1,175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19.91%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18.78%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1,086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15.86%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17.35%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Financieros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1,173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19.63%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Electrodomésticos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10.06%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11.49%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Telecomunicaciones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7.96%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9.60%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Turismo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7.51%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Comercio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4.95%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6.79%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Energía Eléctrica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4.09%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2.56%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Hidrocarburos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Gobierno y Alcaldías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1.57%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1.33%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Publicidad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Alimentos y bebidas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1.01%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Libros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Medicamentos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0.64%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Muebles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0.45%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Agua Potable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0.38%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0.21%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Inmuebles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0.11%</a:t>
                      </a:r>
                    </a:p>
                  </a:txBody>
                  <a:tcPr marL="72000" marR="7200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5,977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6,258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3642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Denuncias por sector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8467880"/>
              </p:ext>
            </p:extLst>
          </p:nvPr>
        </p:nvGraphicFramePr>
        <p:xfrm>
          <a:off x="1187622" y="1700808"/>
          <a:ext cx="7128796" cy="4040505"/>
        </p:xfrm>
        <a:graphic>
          <a:graphicData uri="http://schemas.openxmlformats.org/drawingml/2006/table">
            <a:tbl>
              <a:tblPr firstRow="1" firstCol="1" lastRow="1" bandRow="1" bandCol="1">
                <a:tableStyleId>{72833802-FEF1-4C79-8D5D-14CF1EAF98D9}</a:tableStyleId>
              </a:tblPr>
              <a:tblGrid>
                <a:gridCol w="1778120"/>
                <a:gridCol w="1337669"/>
                <a:gridCol w="1337669"/>
                <a:gridCol w="1337669"/>
                <a:gridCol w="1337669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Enero 2013</a:t>
                      </a:r>
                      <a:endParaRPr lang="es-SV" sz="1200" b="1" i="0" u="none" strike="noStrike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Enero 2014</a:t>
                      </a:r>
                      <a:endParaRPr lang="es-SV" sz="1200" b="1" i="0" u="none" strike="noStrike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Enero 2013</a:t>
                      </a:r>
                      <a:endParaRPr lang="es-SV" sz="1200" b="1" i="0" u="none" strike="noStrike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Enero 2014</a:t>
                      </a:r>
                      <a:endParaRPr lang="es-SV" sz="1200" b="1" i="0" u="none" strike="noStrike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Agua Potable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677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51.29%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40.74%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Telecomunicaciones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181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11.89%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16.76%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Electrodomésticos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147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11.14%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15.74%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Financieros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9.70%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10.83%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Comercio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7.12%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6.02%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2.42%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2.78%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Muebles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2.27%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1.94%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Turismo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1.76%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Inmuebles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1.02%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Vehículos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1.52%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1.02%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Libros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0.38%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0.46%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Alimentos y bebidas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0.15%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0.28%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Energía Eléctrica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0.28%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Gobierno y Alcaldías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0.15%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0.19%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Publicidad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0.19%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Hidrocarburos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Medicamentos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0.15%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72000" marR="72000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1,320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1,080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72000" marR="72000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1270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Motivos para enero de 2014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642910" y="4725144"/>
            <a:ext cx="7929618" cy="1561376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El principal motivo por el que los consumidores se presentan a la Defensoría en busca de atención son los cobros, cargos y comisiones con un 33.95%. La mala calidad </a:t>
            </a:r>
            <a:r>
              <a:rPr lang="es-ES" sz="2800" dirty="0"/>
              <a:t>de los </a:t>
            </a:r>
            <a:r>
              <a:rPr lang="es-ES" sz="2800" dirty="0" smtClean="0"/>
              <a:t>productos y planes de pagos, con 19.29% y 7.97% respectivamente.</a:t>
            </a:r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Las denuncias se concentran también en cobros, cargos y comisiones, con un 46.3%, seguidas de </a:t>
            </a:r>
            <a:r>
              <a:rPr lang="es-ES" sz="2800" dirty="0"/>
              <a:t>mala calidad del producto </a:t>
            </a:r>
            <a:r>
              <a:rPr lang="es-ES" sz="2800" dirty="0" smtClean="0"/>
              <a:t>con 27.59% e incumplimiento de contrato </a:t>
            </a:r>
            <a:r>
              <a:rPr lang="es-ES" sz="2800" dirty="0"/>
              <a:t>u oferta con </a:t>
            </a:r>
            <a:r>
              <a:rPr lang="es-ES" sz="2800" dirty="0" smtClean="0"/>
              <a:t>11.57%.</a:t>
            </a:r>
            <a:endParaRPr lang="es-SV" sz="2800" dirty="0"/>
          </a:p>
        </p:txBody>
      </p:sp>
      <p:graphicFrame>
        <p:nvGraphicFramePr>
          <p:cNvPr id="11" name="3 Gráfic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625767979"/>
              </p:ext>
            </p:extLst>
          </p:nvPr>
        </p:nvGraphicFramePr>
        <p:xfrm>
          <a:off x="457200" y="1417638"/>
          <a:ext cx="4038600" cy="34515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4 Gráfic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909817288"/>
              </p:ext>
            </p:extLst>
          </p:nvPr>
        </p:nvGraphicFramePr>
        <p:xfrm>
          <a:off x="4648200" y="1417638"/>
          <a:ext cx="4038600" cy="34515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oletín Estadístico Mensual 201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Boletín Estadístico Mensual 2011</Template>
  <TotalTime>3453</TotalTime>
  <Words>1585</Words>
  <Application>Microsoft Office PowerPoint</Application>
  <PresentationFormat>Presentación en pantalla (4:3)</PresentationFormat>
  <Paragraphs>785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9" baseType="lpstr">
      <vt:lpstr>Arial</vt:lpstr>
      <vt:lpstr>Calibri</vt:lpstr>
      <vt:lpstr>Boletín Estadístico Mensual 2011</vt:lpstr>
      <vt:lpstr>Boletín Estadístico Mensual</vt:lpstr>
      <vt:lpstr>Atenciones</vt:lpstr>
      <vt:lpstr>Atenciones y asesorías  Comparación de enero 2014 con enero 2013</vt:lpstr>
      <vt:lpstr>Oficinas de atención</vt:lpstr>
      <vt:lpstr>Atenciones por sector para enero de 2014</vt:lpstr>
      <vt:lpstr>Atenciones por sector para enero de 2014</vt:lpstr>
      <vt:lpstr>Atenciones por sector</vt:lpstr>
      <vt:lpstr>Denuncias por sector</vt:lpstr>
      <vt:lpstr>Motivos para enero de 2014</vt:lpstr>
      <vt:lpstr>Atenciones por motivo para enero de 2014</vt:lpstr>
      <vt:lpstr>Atenciones por motivo</vt:lpstr>
      <vt:lpstr>Denuncias por motivo</vt:lpstr>
      <vt:lpstr>Denuncias y gestiones cerradas</vt:lpstr>
      <vt:lpstr>Montos recuperados por sector para Enero de 2014</vt:lpstr>
      <vt:lpstr>Reclamos cerrados y montos recuperados  De febrero de 2013 a enero de 2014</vt:lpstr>
      <vt:lpstr>Montos recuperados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Boletín Estadístico Mensual</dc:title>
  <dc:creator>Julio Siguenza</dc:creator>
  <cp:lastModifiedBy>Julio Siguenza</cp:lastModifiedBy>
  <cp:revision>192</cp:revision>
  <dcterms:created xsi:type="dcterms:W3CDTF">2011-12-21T16:07:31Z</dcterms:created>
  <dcterms:modified xsi:type="dcterms:W3CDTF">2015-02-26T14:22:09Z</dcterms:modified>
</cp:coreProperties>
</file>