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Enero-febrero 2013</c:v>
                  </c:pt>
                  <c:pt idx="1">
                    <c:v>Enero-febrero 2014</c:v>
                  </c:pt>
                  <c:pt idx="2">
                    <c:v>Enero-febrero 2013</c:v>
                  </c:pt>
                  <c:pt idx="3">
                    <c:v>Enero-febrero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8043</c:v>
                </c:pt>
                <c:pt idx="1">
                  <c:v>8783</c:v>
                </c:pt>
                <c:pt idx="2">
                  <c:v>11150</c:v>
                </c:pt>
                <c:pt idx="3">
                  <c:v>11664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419848632"/>
        <c:axId val="419849024"/>
      </c:barChart>
      <c:catAx>
        <c:axId val="419848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19849024"/>
        <c:crosses val="autoZero"/>
        <c:auto val="1"/>
        <c:lblAlgn val="ctr"/>
        <c:lblOffset val="100"/>
        <c:noMultiLvlLbl val="0"/>
      </c:catAx>
      <c:valAx>
        <c:axId val="419849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19848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Servicios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6.0899999999999954E-2</c:v>
                </c:pt>
                <c:pt idx="1">
                  <c:v>1.61E-2</c:v>
                </c:pt>
                <c:pt idx="2">
                  <c:v>2.8500000000000001E-2</c:v>
                </c:pt>
                <c:pt idx="3">
                  <c:v>0.03</c:v>
                </c:pt>
                <c:pt idx="4">
                  <c:v>7.0099999999999996E-2</c:v>
                </c:pt>
                <c:pt idx="5">
                  <c:v>7.0499999999999993E-2</c:v>
                </c:pt>
                <c:pt idx="6">
                  <c:v>8.7099999999999997E-2</c:v>
                </c:pt>
                <c:pt idx="7">
                  <c:v>9.4299999999999995E-2</c:v>
                </c:pt>
                <c:pt idx="8">
                  <c:v>0.15190000000000001</c:v>
                </c:pt>
                <c:pt idx="9">
                  <c:v>0.1855</c:v>
                </c:pt>
                <c:pt idx="10">
                  <c:v>0.2051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9849808"/>
        <c:axId val="369632016"/>
        <c:axId val="0"/>
      </c:bar3DChart>
      <c:catAx>
        <c:axId val="4198498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9632016"/>
        <c:crosses val="autoZero"/>
        <c:auto val="1"/>
        <c:lblAlgn val="ctr"/>
        <c:lblOffset val="100"/>
        <c:noMultiLvlLbl val="0"/>
      </c:catAx>
      <c:valAx>
        <c:axId val="369632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19849808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Turismo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Telecomunicaciones</c:v>
                </c:pt>
                <c:pt idx="9">
                  <c:v>Electrodomésticos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1.6600000000000059E-2</c:v>
                </c:pt>
                <c:pt idx="1">
                  <c:v>7.7999999999999996E-3</c:v>
                </c:pt>
                <c:pt idx="2">
                  <c:v>1.04E-2</c:v>
                </c:pt>
                <c:pt idx="3">
                  <c:v>1.04E-2</c:v>
                </c:pt>
                <c:pt idx="4">
                  <c:v>1.9099999999999999E-2</c:v>
                </c:pt>
                <c:pt idx="5">
                  <c:v>0.02</c:v>
                </c:pt>
                <c:pt idx="6">
                  <c:v>5.91E-2</c:v>
                </c:pt>
                <c:pt idx="7">
                  <c:v>9.7299999999999998E-2</c:v>
                </c:pt>
                <c:pt idx="8">
                  <c:v>0.11899999999999999</c:v>
                </c:pt>
                <c:pt idx="9">
                  <c:v>0.11990000000000001</c:v>
                </c:pt>
                <c:pt idx="10">
                  <c:v>0.52039999999999997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632800"/>
        <c:axId val="369633192"/>
        <c:axId val="0"/>
      </c:bar3DChart>
      <c:catAx>
        <c:axId val="369632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9633192"/>
        <c:crosses val="autoZero"/>
        <c:auto val="1"/>
        <c:lblAlgn val="ctr"/>
        <c:lblOffset val="100"/>
        <c:noMultiLvlLbl val="0"/>
      </c:catAx>
      <c:valAx>
        <c:axId val="369633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9632800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Plan de Pagos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0.26689999999999992</c:v>
                </c:pt>
                <c:pt idx="1">
                  <c:v>5.8999999999999999E-3</c:v>
                </c:pt>
                <c:pt idx="2">
                  <c:v>8.6999999999999994E-3</c:v>
                </c:pt>
                <c:pt idx="3">
                  <c:v>1.89E-2</c:v>
                </c:pt>
                <c:pt idx="4">
                  <c:v>2.63E-2</c:v>
                </c:pt>
                <c:pt idx="5">
                  <c:v>6.7500000000000004E-2</c:v>
                </c:pt>
                <c:pt idx="6">
                  <c:v>6.8099999999999994E-2</c:v>
                </c:pt>
                <c:pt idx="7">
                  <c:v>0.16439999999999999</c:v>
                </c:pt>
                <c:pt idx="8">
                  <c:v>0.37330000000000002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6839224"/>
        <c:axId val="256839616"/>
        <c:axId val="0"/>
      </c:bar3DChart>
      <c:catAx>
        <c:axId val="256839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6839616"/>
        <c:crosses val="autoZero"/>
        <c:auto val="1"/>
        <c:lblAlgn val="ctr"/>
        <c:lblOffset val="100"/>
        <c:noMultiLvlLbl val="0"/>
      </c:catAx>
      <c:valAx>
        <c:axId val="256839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68392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Desistimiento de compra</c:v>
                </c:pt>
                <c:pt idx="2">
                  <c:v>Documentos de Obligación y Cancelaciones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0.13200000000000001</c:v>
                </c:pt>
                <c:pt idx="1">
                  <c:v>8.6999999999999994E-3</c:v>
                </c:pt>
                <c:pt idx="2">
                  <c:v>9.5999999999999992E-3</c:v>
                </c:pt>
                <c:pt idx="3">
                  <c:v>1.1299999999999999E-2</c:v>
                </c:pt>
                <c:pt idx="4">
                  <c:v>1.1299999999999999E-2</c:v>
                </c:pt>
                <c:pt idx="5">
                  <c:v>9.8199999999999996E-2</c:v>
                </c:pt>
                <c:pt idx="6">
                  <c:v>0.2059</c:v>
                </c:pt>
                <c:pt idx="7">
                  <c:v>0.52300000000000002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6840400"/>
        <c:axId val="256840792"/>
        <c:axId val="0"/>
      </c:bar3DChart>
      <c:catAx>
        <c:axId val="256840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6840792"/>
        <c:crosses val="autoZero"/>
        <c:auto val="1"/>
        <c:lblAlgn val="ctr"/>
        <c:lblOffset val="100"/>
        <c:noMultiLvlLbl val="0"/>
      </c:catAx>
      <c:valAx>
        <c:axId val="256840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684040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Vehículos</c:v>
                </c:pt>
                <c:pt idx="2">
                  <c:v>Turismo</c:v>
                </c:pt>
                <c:pt idx="3">
                  <c:v>Servicios</c:v>
                </c:pt>
                <c:pt idx="4">
                  <c:v>Telecomunicaciones</c:v>
                </c:pt>
                <c:pt idx="5">
                  <c:v>Inmuebles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3832.6800000000003</c:v>
                </c:pt>
                <c:pt idx="1">
                  <c:v>2662.1099999999997</c:v>
                </c:pt>
                <c:pt idx="2">
                  <c:v>3031.0299999999997</c:v>
                </c:pt>
                <c:pt idx="3">
                  <c:v>14440.219999999998</c:v>
                </c:pt>
                <c:pt idx="4">
                  <c:v>18435.029999999992</c:v>
                </c:pt>
                <c:pt idx="5">
                  <c:v>25159.329999999994</c:v>
                </c:pt>
                <c:pt idx="6">
                  <c:v>25428.2</c:v>
                </c:pt>
                <c:pt idx="7">
                  <c:v>29658.450000000004</c:v>
                </c:pt>
                <c:pt idx="8">
                  <c:v>33609.039999999994</c:v>
                </c:pt>
                <c:pt idx="9">
                  <c:v>40146.299999999996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2833528"/>
        <c:axId val="292833920"/>
        <c:axId val="0"/>
      </c:bar3DChart>
      <c:catAx>
        <c:axId val="292833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2833920"/>
        <c:crosses val="autoZero"/>
        <c:auto val="1"/>
        <c:lblAlgn val="ctr"/>
        <c:lblOffset val="100"/>
        <c:noMultiLvlLbl val="0"/>
      </c:catAx>
      <c:valAx>
        <c:axId val="2928339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2833528"/>
        <c:crosses val="autoZero"/>
        <c:crossBetween val="between"/>
        <c:min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Hoja1!$B$506:$O$506</c:f>
              <c:numCache>
                <c:formatCode>mmm\-yy</c:formatCode>
                <c:ptCount val="14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</c:numCache>
            </c:numRef>
          </c:cat>
          <c:val>
            <c:numRef>
              <c:f>Hoja1!$B$507:$O$507</c:f>
              <c:numCache>
                <c:formatCode>#,##0</c:formatCode>
                <c:ptCount val="14"/>
                <c:pt idx="0">
                  <c:v>1410</c:v>
                </c:pt>
                <c:pt idx="1">
                  <c:v>1263</c:v>
                </c:pt>
                <c:pt idx="2">
                  <c:v>1104</c:v>
                </c:pt>
                <c:pt idx="3">
                  <c:v>1462</c:v>
                </c:pt>
                <c:pt idx="4">
                  <c:v>1553</c:v>
                </c:pt>
                <c:pt idx="5">
                  <c:v>1183</c:v>
                </c:pt>
                <c:pt idx="6">
                  <c:v>1499</c:v>
                </c:pt>
                <c:pt idx="7">
                  <c:v>1038</c:v>
                </c:pt>
                <c:pt idx="8">
                  <c:v>1456</c:v>
                </c:pt>
                <c:pt idx="9">
                  <c:v>1310</c:v>
                </c:pt>
                <c:pt idx="10">
                  <c:v>1124</c:v>
                </c:pt>
                <c:pt idx="11">
                  <c:v>836</c:v>
                </c:pt>
                <c:pt idx="12">
                  <c:v>1247</c:v>
                </c:pt>
                <c:pt idx="13">
                  <c:v>1115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92834704"/>
        <c:axId val="357448680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Hoja1!$B$506:$O$506</c:f>
              <c:numCache>
                <c:formatCode>mmm\-yy</c:formatCode>
                <c:ptCount val="14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</c:numCache>
            </c:numRef>
          </c:cat>
          <c:val>
            <c:numRef>
              <c:f>Hoja1!$B$508:$O$508</c:f>
              <c:numCache>
                <c:formatCode>"$"#,##0.00</c:formatCode>
                <c:ptCount val="14"/>
                <c:pt idx="0">
                  <c:v>292359.13999999966</c:v>
                </c:pt>
                <c:pt idx="1">
                  <c:v>343248.31000000029</c:v>
                </c:pt>
                <c:pt idx="2">
                  <c:v>223813.51999999993</c:v>
                </c:pt>
                <c:pt idx="3">
                  <c:v>290760.66000000009</c:v>
                </c:pt>
                <c:pt idx="4">
                  <c:v>239773.57000000004</c:v>
                </c:pt>
                <c:pt idx="5">
                  <c:v>218505.75000000006</c:v>
                </c:pt>
                <c:pt idx="6">
                  <c:v>348367.39999999997</c:v>
                </c:pt>
                <c:pt idx="7">
                  <c:v>170118.86999999988</c:v>
                </c:pt>
                <c:pt idx="8">
                  <c:v>280653.86</c:v>
                </c:pt>
                <c:pt idx="9">
                  <c:v>271974.44000000012</c:v>
                </c:pt>
                <c:pt idx="10">
                  <c:v>382139.75000000012</c:v>
                </c:pt>
                <c:pt idx="11">
                  <c:v>190616.4199999999</c:v>
                </c:pt>
                <c:pt idx="12">
                  <c:v>340721.25000000017</c:v>
                </c:pt>
                <c:pt idx="13">
                  <c:v>196402.39000000019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7449464"/>
        <c:axId val="357449072"/>
      </c:lineChart>
      <c:dateAx>
        <c:axId val="2928347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448680"/>
        <c:crosses val="autoZero"/>
        <c:auto val="1"/>
        <c:lblOffset val="100"/>
        <c:baseTimeUnit val="months"/>
      </c:dateAx>
      <c:valAx>
        <c:axId val="357448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2834704"/>
        <c:crosses val="autoZero"/>
        <c:crossBetween val="between"/>
      </c:valAx>
      <c:valAx>
        <c:axId val="357449072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449464"/>
        <c:crosses val="max"/>
        <c:crossBetween val="between"/>
      </c:valAx>
      <c:dateAx>
        <c:axId val="35744946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5744907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Febrero 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motivo </a:t>
            </a:r>
            <a:r>
              <a:rPr lang="es-ES" dirty="0"/>
              <a:t>para </a:t>
            </a:r>
            <a:r>
              <a:rPr lang="es-ES" dirty="0" smtClean="0"/>
              <a:t>febrero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0286708"/>
              </p:ext>
            </p:extLst>
          </p:nvPr>
        </p:nvGraphicFramePr>
        <p:xfrm>
          <a:off x="457200" y="2564904"/>
          <a:ext cx="3673676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376025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2,018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1,443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5,406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73487160"/>
              </p:ext>
            </p:extLst>
          </p:nvPr>
        </p:nvGraphicFramePr>
        <p:xfrm>
          <a:off x="4648200" y="2564904"/>
          <a:ext cx="392291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625263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1,151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784689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5781013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594534"/>
              </p:ext>
            </p:extLst>
          </p:nvPr>
        </p:nvGraphicFramePr>
        <p:xfrm>
          <a:off x="525458" y="1475619"/>
          <a:ext cx="7790958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42319"/>
                <a:gridCol w="1238960"/>
                <a:gridCol w="1238960"/>
                <a:gridCol w="723152"/>
                <a:gridCol w="694076"/>
                <a:gridCol w="730339"/>
                <a:gridCol w="72315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febrero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febrero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2,366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2,061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-12.9%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-13.1%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180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-10.6%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Al </a:t>
            </a:r>
            <a:r>
              <a:rPr lang="es-ES" sz="2400" dirty="0"/>
              <a:t>comparar </a:t>
            </a:r>
            <a:r>
              <a:rPr lang="es-ES" sz="2400" dirty="0" smtClean="0"/>
              <a:t>los primeros dos meses de </a:t>
            </a:r>
            <a:r>
              <a:rPr lang="es-ES" sz="2400" dirty="0"/>
              <a:t>2013 con </a:t>
            </a:r>
            <a:r>
              <a:rPr lang="es-ES" sz="2400" dirty="0" smtClean="0"/>
              <a:t>2014, los resultados indican una disminución del 11.6% en la cantidad de denuncias y gestiones cerradas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comparación entre enero con febrero de 2014, los resultados indican que la cantidad de cierres disminuye un 10.6%.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febrero de 2014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7492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>
                <a:solidFill>
                  <a:srgbClr val="000000"/>
                </a:solidFill>
                <a:latin typeface="Calibri" panose="020F0502020204030204" pitchFamily="34" charset="0"/>
              </a:rPr>
              <a:t>$</a:t>
            </a:r>
            <a:r>
              <a:rPr lang="es-SV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196,402.39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064888"/>
              </p:ext>
            </p:extLst>
          </p:nvPr>
        </p:nvGraphicFramePr>
        <p:xfrm>
          <a:off x="457200" y="1600201"/>
          <a:ext cx="8229600" cy="34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>
                <a:effectLst/>
              </a:rPr>
              <a:t>De </a:t>
            </a:r>
            <a:r>
              <a:rPr lang="es-SV" sz="2700" i="1" dirty="0" smtClean="0">
                <a:effectLst/>
              </a:rPr>
              <a:t>enero de 2013 a febrero de 2014</a:t>
            </a:r>
            <a:endParaRPr lang="es-SV" sz="2700" i="1" dirty="0">
              <a:effectLst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021613"/>
              </p:ext>
            </p:extLst>
          </p:nvPr>
        </p:nvGraphicFramePr>
        <p:xfrm>
          <a:off x="1621604" y="2132856"/>
          <a:ext cx="5900793" cy="356616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731311"/>
                <a:gridCol w="1563035"/>
                <a:gridCol w="2041380"/>
                <a:gridCol w="156506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Mes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Reclamos cerrados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Reclamos con devolución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Monto recuperado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ene-13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874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$292,359.14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feb-13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1,263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820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$343,248.31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1,104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$223,813.52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abr-13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1,462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866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$290,760.66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may-13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1,553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949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$239,773.57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jun-13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1,183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$218,505.75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jul-13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1,499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936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$348,367.40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ago-13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1,038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621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$170,118.87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sep-13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1,456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$280,653.86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oct-13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1,310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$271,974.44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nov-13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691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$382,139.75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dic-13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502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$190,616.42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ene-14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1,247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$340,721.25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feb-14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1,115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677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$196,402.39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17,600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10,910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$3,789,455.33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598376"/>
              </p:ext>
            </p:extLst>
          </p:nvPr>
        </p:nvGraphicFramePr>
        <p:xfrm>
          <a:off x="673196" y="1306827"/>
          <a:ext cx="7571211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43442"/>
                <a:gridCol w="1398349"/>
                <a:gridCol w="1398349"/>
                <a:gridCol w="736285"/>
                <a:gridCol w="998301"/>
                <a:gridCol w="1160200"/>
                <a:gridCol w="736285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febrero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febrero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Febrero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 dirty="0">
                          <a:effectLst/>
                        </a:rPr>
                        <a:t>Asesoría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-18.4%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Denuncia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Derivación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-9.0%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Gestión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-9.8%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Total 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-13.6%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febrero de 2014 se recibió </a:t>
            </a:r>
            <a:r>
              <a:rPr lang="es-SV" sz="3200" dirty="0" smtClean="0">
                <a:solidFill>
                  <a:srgbClr val="000000"/>
                </a:solidFill>
              </a:rPr>
              <a:t>5,406 </a:t>
            </a:r>
            <a:r>
              <a:rPr lang="es-ES" sz="3200" dirty="0" smtClean="0"/>
              <a:t>atenciones. La mayor parte de estas atenciones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3,946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13.6%.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enero y febrero de 2013, las atenciones se incrementan un 4.6%.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los primeros dos meses de 2014 con 2013</a:t>
            </a:r>
            <a:endParaRPr lang="es-SV" i="1" dirty="0">
              <a:effectLst/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2347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74225188"/>
              </p:ext>
            </p:extLst>
          </p:nvPr>
        </p:nvGraphicFramePr>
        <p:xfrm>
          <a:off x="500034" y="1874537"/>
          <a:ext cx="450890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1,737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5,406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Los dos centros con el mayor número de atenciones fueron el </a:t>
            </a:r>
            <a:r>
              <a:rPr lang="es-ES" dirty="0" err="1" smtClean="0"/>
              <a:t>Call</a:t>
            </a:r>
            <a:r>
              <a:rPr lang="es-ES" dirty="0" smtClean="0"/>
              <a:t> Center, que realizó </a:t>
            </a:r>
            <a:r>
              <a:rPr lang="es-SV" dirty="0" smtClean="0">
                <a:solidFill>
                  <a:srgbClr val="000000"/>
                </a:solidFill>
              </a:rPr>
              <a:t>1,830, y </a:t>
            </a:r>
            <a:r>
              <a:rPr lang="es-ES" dirty="0" smtClean="0"/>
              <a:t>el Centro </a:t>
            </a:r>
            <a:r>
              <a:rPr lang="es-ES" dirty="0"/>
              <a:t>de Solución de Controversias de San Salvador </a:t>
            </a:r>
            <a:r>
              <a:rPr lang="es-ES" dirty="0" smtClean="0"/>
              <a:t>con 1,737.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 tasa de variación mensual indica que </a:t>
            </a:r>
            <a:r>
              <a:rPr lang="es-ES" dirty="0"/>
              <a:t>las atenciones </a:t>
            </a:r>
            <a:r>
              <a:rPr lang="es-ES" dirty="0" smtClean="0"/>
              <a:t>aumentaron un 13.6%.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con mayores disminuciones son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 Salvador 20.5%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Plan de la Laguna 18.6%</a:t>
            </a:r>
          </a:p>
          <a:p>
            <a:pPr lvl="1">
              <a:spcBef>
                <a:spcPts val="0"/>
              </a:spcBef>
            </a:pPr>
            <a:r>
              <a:rPr lang="es-ES" dirty="0" err="1" smtClean="0"/>
              <a:t>Call</a:t>
            </a:r>
            <a:r>
              <a:rPr lang="es-ES" dirty="0" smtClean="0"/>
              <a:t> Center 14.8%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Enero 2014 -Febrero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/>
              <a:t>f</a:t>
            </a:r>
            <a:r>
              <a:rPr lang="es-SV" sz="1600" dirty="0" smtClean="0"/>
              <a:t>ebrero de 2014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5141824"/>
              </p:ext>
            </p:extLst>
          </p:nvPr>
        </p:nvGraphicFramePr>
        <p:xfrm>
          <a:off x="531486" y="4599569"/>
          <a:ext cx="457875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56786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-14.8%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-83.3%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-18.6%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-8.8%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-20.5%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-13.6%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sector para febrero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20.51% </a:t>
            </a:r>
            <a:r>
              <a:rPr lang="es-ES" dirty="0"/>
              <a:t>de las atenciones, seguido por los sectores de; </a:t>
            </a:r>
            <a:r>
              <a:rPr lang="es-ES" dirty="0" smtClean="0"/>
              <a:t>agua potable con 18.55%, </a:t>
            </a:r>
            <a:r>
              <a:rPr lang="es-ES" dirty="0"/>
              <a:t>y </a:t>
            </a:r>
            <a:r>
              <a:rPr lang="es-ES" dirty="0" smtClean="0"/>
              <a:t>telecomunicaciones, </a:t>
            </a:r>
            <a:r>
              <a:rPr lang="es-ES" dirty="0"/>
              <a:t>con </a:t>
            </a:r>
            <a:r>
              <a:rPr lang="es-ES" dirty="0" smtClean="0"/>
              <a:t>15.19%.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aumentan, pasando del 40.74% del mes pasado, a 52.04; </a:t>
            </a:r>
            <a:r>
              <a:rPr lang="es-ES" dirty="0"/>
              <a:t>le sigue electrodomésticos </a:t>
            </a:r>
            <a:r>
              <a:rPr lang="es-ES" dirty="0" smtClean="0"/>
              <a:t>con </a:t>
            </a:r>
            <a:r>
              <a:rPr lang="es-ES" dirty="0"/>
              <a:t>el </a:t>
            </a:r>
            <a:r>
              <a:rPr lang="es-ES" dirty="0" smtClean="0"/>
              <a:t>11.99%, y </a:t>
            </a:r>
            <a:r>
              <a:rPr lang="es-ES" dirty="0"/>
              <a:t>telecomunicaciones con </a:t>
            </a:r>
            <a:r>
              <a:rPr lang="es-ES" dirty="0" smtClean="0"/>
              <a:t>un 11.9%.</a:t>
            </a:r>
            <a:endParaRPr lang="es-SV" dirty="0"/>
          </a:p>
        </p:txBody>
      </p:sp>
      <p:graphicFrame>
        <p:nvGraphicFramePr>
          <p:cNvPr id="10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9280347"/>
              </p:ext>
            </p:extLst>
          </p:nvPr>
        </p:nvGraphicFramePr>
        <p:xfrm>
          <a:off x="457200" y="1196753"/>
          <a:ext cx="4038600" cy="375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600108"/>
              </p:ext>
            </p:extLst>
          </p:nvPr>
        </p:nvGraphicFramePr>
        <p:xfrm>
          <a:off x="4648200" y="1196753"/>
          <a:ext cx="4038600" cy="375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</a:t>
            </a:r>
            <a:r>
              <a:rPr lang="es-ES" dirty="0"/>
              <a:t>sector para </a:t>
            </a:r>
            <a:r>
              <a:rPr lang="es-ES" dirty="0" smtClean="0"/>
              <a:t>febrero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8727179"/>
              </p:ext>
            </p:extLst>
          </p:nvPr>
        </p:nvGraphicFramePr>
        <p:xfrm>
          <a:off x="457200" y="2348880"/>
          <a:ext cx="3826767" cy="250126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949318"/>
                <a:gridCol w="1156921"/>
                <a:gridCol w="720528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1,003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5,406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20922859"/>
              </p:ext>
            </p:extLst>
          </p:nvPr>
        </p:nvGraphicFramePr>
        <p:xfrm>
          <a:off x="4648200" y="2348880"/>
          <a:ext cx="3884240" cy="250126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978594"/>
                <a:gridCol w="1174296"/>
                <a:gridCol w="73135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1,151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724405"/>
              </p:ext>
            </p:extLst>
          </p:nvPr>
        </p:nvGraphicFramePr>
        <p:xfrm>
          <a:off x="1066274" y="1476727"/>
          <a:ext cx="7011453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072122"/>
              </p:ext>
            </p:extLst>
          </p:nvPr>
        </p:nvGraphicFramePr>
        <p:xfrm>
          <a:off x="1066274" y="1700808"/>
          <a:ext cx="7011453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Enero-febrero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19.13%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febrero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motivos de las atenciones son: cobros, cargos y comisiones con un 37.95%,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con 16.44% y planes de pagos con 6.81.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en: cobros, cargos y comisiones, con un 52.3%, mala </a:t>
            </a:r>
            <a:r>
              <a:rPr lang="es-ES" sz="2800" dirty="0"/>
              <a:t>calidad del producto </a:t>
            </a:r>
            <a:r>
              <a:rPr lang="es-ES" sz="2800" dirty="0" smtClean="0"/>
              <a:t>con 20.59%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9.82%.</a:t>
            </a:r>
            <a:endParaRPr lang="es-SV" sz="2800" dirty="0"/>
          </a:p>
        </p:txBody>
      </p:sp>
      <p:graphicFrame>
        <p:nvGraphicFramePr>
          <p:cNvPr id="7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2986192"/>
              </p:ext>
            </p:extLst>
          </p:nvPr>
        </p:nvGraphicFramePr>
        <p:xfrm>
          <a:off x="457200" y="1268761"/>
          <a:ext cx="403860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3215827"/>
              </p:ext>
            </p:extLst>
          </p:nvPr>
        </p:nvGraphicFramePr>
        <p:xfrm>
          <a:off x="4648200" y="1268761"/>
          <a:ext cx="403860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3512</TotalTime>
  <Words>1604</Words>
  <Application>Microsoft Office PowerPoint</Application>
  <PresentationFormat>Presentación en pantalla (4:3)</PresentationFormat>
  <Paragraphs>788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Comparación los primeros dos meses de 2014 con 2013</vt:lpstr>
      <vt:lpstr>Oficinas de atención</vt:lpstr>
      <vt:lpstr>Atenciones por sector para febrero de 2014</vt:lpstr>
      <vt:lpstr>Atenciones por sector para febrero de 2014</vt:lpstr>
      <vt:lpstr>Atenciones por sector</vt:lpstr>
      <vt:lpstr>Denuncias por sector</vt:lpstr>
      <vt:lpstr>Motivos para febrero de 2014</vt:lpstr>
      <vt:lpstr>Atenciones por motivo para febrero de 2014</vt:lpstr>
      <vt:lpstr>Atenciones por motivo</vt:lpstr>
      <vt:lpstr>Denuncias por motivo</vt:lpstr>
      <vt:lpstr>Denuncias y gestiones cerradas</vt:lpstr>
      <vt:lpstr>Montos recuperados por sector para febrero de 2014</vt:lpstr>
      <vt:lpstr>Montos recuperados</vt:lpstr>
      <vt:lpstr>Reclamos cerrados y montos recuperados  De enero de 2013 a febrero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198</cp:revision>
  <dcterms:created xsi:type="dcterms:W3CDTF">2011-12-21T16:07:31Z</dcterms:created>
  <dcterms:modified xsi:type="dcterms:W3CDTF">2015-02-26T14:25:05Z</dcterms:modified>
</cp:coreProperties>
</file>