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65" r:id="rId4"/>
    <p:sldId id="259" r:id="rId5"/>
    <p:sldId id="260" r:id="rId6"/>
    <p:sldId id="266" r:id="rId7"/>
    <p:sldId id="268" r:id="rId8"/>
    <p:sldId id="269" r:id="rId9"/>
    <p:sldId id="263" r:id="rId10"/>
    <p:sldId id="267" r:id="rId11"/>
    <p:sldId id="270" r:id="rId12"/>
    <p:sldId id="271" r:id="rId13"/>
    <p:sldId id="262" r:id="rId14"/>
    <p:sldId id="264" r:id="rId15"/>
    <p:sldId id="257" r:id="rId16"/>
    <p:sldId id="272" r:id="rId17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Hoja1!$C$30</c:f>
              <c:strCache>
                <c:ptCount val="1"/>
                <c:pt idx="0">
                  <c:v>Enero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Hoja1!$A$31:$B$34</c:f>
              <c:multiLvlStrCache>
                <c:ptCount val="4"/>
                <c:lvl>
                  <c:pt idx="0">
                    <c:v>Enero-junio 2013</c:v>
                  </c:pt>
                  <c:pt idx="1">
                    <c:v>Enero-junio 2014</c:v>
                  </c:pt>
                  <c:pt idx="2">
                    <c:v>Enero-junio 2013</c:v>
                  </c:pt>
                  <c:pt idx="3">
                    <c:v>Enero-junio 2014</c:v>
                  </c:pt>
                </c:lvl>
                <c:lvl>
                  <c:pt idx="0">
                    <c:v>Asesorías</c:v>
                  </c:pt>
                  <c:pt idx="2">
                    <c:v>Atenciones</c:v>
                  </c:pt>
                </c:lvl>
              </c:multiLvlStrCache>
            </c:multiLvlStrRef>
          </c:cat>
          <c:val>
            <c:numRef>
              <c:f>Hoja1!$C$31:$C$34</c:f>
              <c:numCache>
                <c:formatCode>#,##0</c:formatCode>
                <c:ptCount val="4"/>
                <c:pt idx="0">
                  <c:v>23076</c:v>
                </c:pt>
                <c:pt idx="1">
                  <c:v>24102</c:v>
                </c:pt>
                <c:pt idx="2">
                  <c:v>32244</c:v>
                </c:pt>
                <c:pt idx="3">
                  <c:v>32165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99"/>
        <c:axId val="448980512"/>
        <c:axId val="448980120"/>
      </c:barChart>
      <c:catAx>
        <c:axId val="448980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48980120"/>
        <c:crosses val="autoZero"/>
        <c:auto val="1"/>
        <c:lblAlgn val="ctr"/>
        <c:lblOffset val="100"/>
        <c:noMultiLvlLbl val="0"/>
      </c:catAx>
      <c:valAx>
        <c:axId val="448980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48980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Atenciones por sector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Hoja1!$H$92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Hoja1!$G$93:$G$103</c:f>
              <c:strCache>
                <c:ptCount val="11"/>
                <c:pt idx="0">
                  <c:v>Otros sectores</c:v>
                </c:pt>
                <c:pt idx="1">
                  <c:v>Muebles</c:v>
                </c:pt>
                <c:pt idx="2">
                  <c:v>Hidrocarburos</c:v>
                </c:pt>
                <c:pt idx="3">
                  <c:v>Gobierno y Alcaldías</c:v>
                </c:pt>
                <c:pt idx="4">
                  <c:v>Comercio</c:v>
                </c:pt>
                <c:pt idx="5">
                  <c:v>Energía Eléctrica</c:v>
                </c:pt>
                <c:pt idx="6">
                  <c:v>Electrodomésticos</c:v>
                </c:pt>
                <c:pt idx="7">
                  <c:v>Servicios</c:v>
                </c:pt>
                <c:pt idx="8">
                  <c:v>Agua Potable</c:v>
                </c:pt>
                <c:pt idx="9">
                  <c:v>Telecomunicaciones</c:v>
                </c:pt>
                <c:pt idx="10">
                  <c:v>Servicios Financieros</c:v>
                </c:pt>
              </c:strCache>
            </c:strRef>
          </c:cat>
          <c:val>
            <c:numRef>
              <c:f>Hoja1!$H$93:$H$103</c:f>
              <c:numCache>
                <c:formatCode>0.00%</c:formatCode>
                <c:ptCount val="11"/>
                <c:pt idx="0">
                  <c:v>4.0699999999999958E-2</c:v>
                </c:pt>
                <c:pt idx="1">
                  <c:v>1.21E-2</c:v>
                </c:pt>
                <c:pt idx="2">
                  <c:v>1.34E-2</c:v>
                </c:pt>
                <c:pt idx="3">
                  <c:v>2.9700000000000001E-2</c:v>
                </c:pt>
                <c:pt idx="4">
                  <c:v>7.51E-2</c:v>
                </c:pt>
                <c:pt idx="5">
                  <c:v>8.5000000000000006E-2</c:v>
                </c:pt>
                <c:pt idx="6">
                  <c:v>8.9200000000000002E-2</c:v>
                </c:pt>
                <c:pt idx="7">
                  <c:v>0.1174</c:v>
                </c:pt>
                <c:pt idx="8">
                  <c:v>0.15679999999999999</c:v>
                </c:pt>
                <c:pt idx="9">
                  <c:v>0.17949999999999999</c:v>
                </c:pt>
                <c:pt idx="10">
                  <c:v>0.2011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48979336"/>
        <c:axId val="448978944"/>
        <c:axId val="0"/>
      </c:bar3DChart>
      <c:catAx>
        <c:axId val="44897933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48978944"/>
        <c:crosses val="autoZero"/>
        <c:auto val="1"/>
        <c:lblAlgn val="ctr"/>
        <c:lblOffset val="100"/>
        <c:noMultiLvlLbl val="0"/>
      </c:catAx>
      <c:valAx>
        <c:axId val="448978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48979336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Denuncias por sector</a:t>
            </a:r>
            <a:endParaRPr lang="es-SV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Hoja1!$H$115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Hoja1!$G$116:$G$126</c:f>
              <c:strCache>
                <c:ptCount val="11"/>
                <c:pt idx="0">
                  <c:v>Otros sectores</c:v>
                </c:pt>
                <c:pt idx="1">
                  <c:v>Inmuebles</c:v>
                </c:pt>
                <c:pt idx="2">
                  <c:v>Turismo</c:v>
                </c:pt>
                <c:pt idx="3">
                  <c:v>Muebles</c:v>
                </c:pt>
                <c:pt idx="4">
                  <c:v>Vehículos</c:v>
                </c:pt>
                <c:pt idx="5">
                  <c:v>Servicios</c:v>
                </c:pt>
                <c:pt idx="6">
                  <c:v>Comercio</c:v>
                </c:pt>
                <c:pt idx="7">
                  <c:v>Servicios Financieros</c:v>
                </c:pt>
                <c:pt idx="8">
                  <c:v>Electrodomésticos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Hoja1!$H$116:$H$126</c:f>
              <c:numCache>
                <c:formatCode>0.00%</c:formatCode>
                <c:ptCount val="11"/>
                <c:pt idx="0">
                  <c:v>6.8000000000001393E-3</c:v>
                </c:pt>
                <c:pt idx="1">
                  <c:v>6.6E-3</c:v>
                </c:pt>
                <c:pt idx="2">
                  <c:v>7.7000000000000002E-3</c:v>
                </c:pt>
                <c:pt idx="3">
                  <c:v>1.2200000000000001E-2</c:v>
                </c:pt>
                <c:pt idx="4">
                  <c:v>1.3299999999999999E-2</c:v>
                </c:pt>
                <c:pt idx="5">
                  <c:v>2.5399999999999999E-2</c:v>
                </c:pt>
                <c:pt idx="6">
                  <c:v>6.08E-2</c:v>
                </c:pt>
                <c:pt idx="7">
                  <c:v>9.2899999999999996E-2</c:v>
                </c:pt>
                <c:pt idx="8">
                  <c:v>0.1283</c:v>
                </c:pt>
                <c:pt idx="9">
                  <c:v>0.14269999999999999</c:v>
                </c:pt>
                <c:pt idx="10">
                  <c:v>0.50329999999999997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48998152"/>
        <c:axId val="448998544"/>
        <c:axId val="0"/>
      </c:bar3DChart>
      <c:catAx>
        <c:axId val="44899815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48998544"/>
        <c:crosses val="autoZero"/>
        <c:auto val="1"/>
        <c:lblAlgn val="ctr"/>
        <c:lblOffset val="100"/>
        <c:noMultiLvlLbl val="0"/>
      </c:catAx>
      <c:valAx>
        <c:axId val="4489985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48998152"/>
        <c:crosses val="autoZero"/>
        <c:crossBetween val="between"/>
        <c:majorUnit val="0.1500000000000002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atenciones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Hoja1!$H$284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Hoja1!$G$285:$G$293</c:f>
              <c:strCache>
                <c:ptCount val="9"/>
                <c:pt idx="0">
                  <c:v>Varios</c:v>
                </c:pt>
                <c:pt idx="1">
                  <c:v>Práctica abusiva</c:v>
                </c:pt>
                <c:pt idx="2">
                  <c:v>Información crediticia</c:v>
                </c:pt>
                <c:pt idx="3">
                  <c:v>Desistimiento de compra</c:v>
                </c:pt>
                <c:pt idx="4">
                  <c:v>Gestiones de Cobro</c:v>
                </c:pt>
                <c:pt idx="5">
                  <c:v>Plan de Pagos</c:v>
                </c:pt>
                <c:pt idx="6">
                  <c:v>Incumplimiento de contrato u oferta</c:v>
                </c:pt>
                <c:pt idx="7">
                  <c:v>Mala calidad del producto o servicio</c:v>
                </c:pt>
                <c:pt idx="8">
                  <c:v>Cobros, Cargos y Comisiones Indebidas</c:v>
                </c:pt>
              </c:strCache>
            </c:strRef>
          </c:cat>
          <c:val>
            <c:numRef>
              <c:f>Hoja1!$H$285:$H$293</c:f>
              <c:numCache>
                <c:formatCode>0.00%</c:formatCode>
                <c:ptCount val="9"/>
                <c:pt idx="0">
                  <c:v>0.27429999999999999</c:v>
                </c:pt>
                <c:pt idx="1">
                  <c:v>6.7000000000000002E-3</c:v>
                </c:pt>
                <c:pt idx="2">
                  <c:v>8.5000000000000006E-3</c:v>
                </c:pt>
                <c:pt idx="3">
                  <c:v>1.7000000000000001E-2</c:v>
                </c:pt>
                <c:pt idx="4">
                  <c:v>2.47E-2</c:v>
                </c:pt>
                <c:pt idx="5">
                  <c:v>5.9299999999999999E-2</c:v>
                </c:pt>
                <c:pt idx="6">
                  <c:v>9.8299999999999998E-2</c:v>
                </c:pt>
                <c:pt idx="7">
                  <c:v>0.15970000000000001</c:v>
                </c:pt>
                <c:pt idx="8">
                  <c:v>0.35149999999999998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48998936"/>
        <c:axId val="448996976"/>
        <c:axId val="0"/>
      </c:bar3DChart>
      <c:catAx>
        <c:axId val="4489989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48996976"/>
        <c:crosses val="autoZero"/>
        <c:auto val="1"/>
        <c:lblAlgn val="ctr"/>
        <c:lblOffset val="100"/>
        <c:noMultiLvlLbl val="0"/>
      </c:catAx>
      <c:valAx>
        <c:axId val="4489969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48998936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denuncias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Hoja1!$H$309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Hoja1!$G$310:$G$317</c:f>
              <c:strCache>
                <c:ptCount val="8"/>
                <c:pt idx="0">
                  <c:v>Varios</c:v>
                </c:pt>
                <c:pt idx="1">
                  <c:v>Documentos de Obligación y Cancelaciones</c:v>
                </c:pt>
                <c:pt idx="2">
                  <c:v>Práctica abusiva</c:v>
                </c:pt>
                <c:pt idx="3">
                  <c:v>Desistimiento de compra</c:v>
                </c:pt>
                <c:pt idx="4">
                  <c:v>Gestiones de Cobro</c:v>
                </c:pt>
                <c:pt idx="5">
                  <c:v>Incumplimiento de contrato u oferta</c:v>
                </c:pt>
                <c:pt idx="6">
                  <c:v>Mala calidad del producto o servicio</c:v>
                </c:pt>
                <c:pt idx="7">
                  <c:v>Cobros, Cargos y Comisiones Indebidas</c:v>
                </c:pt>
              </c:strCache>
            </c:strRef>
          </c:cat>
          <c:val>
            <c:numRef>
              <c:f>Hoja1!$H$310:$H$317</c:f>
              <c:numCache>
                <c:formatCode>0.00%</c:formatCode>
                <c:ptCount val="8"/>
                <c:pt idx="0">
                  <c:v>0.15920000000000001</c:v>
                </c:pt>
                <c:pt idx="1">
                  <c:v>3.3E-3</c:v>
                </c:pt>
                <c:pt idx="2">
                  <c:v>6.6E-3</c:v>
                </c:pt>
                <c:pt idx="3">
                  <c:v>1.11E-2</c:v>
                </c:pt>
                <c:pt idx="4">
                  <c:v>1.2200000000000001E-2</c:v>
                </c:pt>
                <c:pt idx="5">
                  <c:v>0.1283</c:v>
                </c:pt>
                <c:pt idx="6">
                  <c:v>0.20580000000000001</c:v>
                </c:pt>
                <c:pt idx="7">
                  <c:v>0.47349999999999998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48996192"/>
        <c:axId val="448997368"/>
        <c:axId val="0"/>
      </c:bar3DChart>
      <c:catAx>
        <c:axId val="4489961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48997368"/>
        <c:crosses val="autoZero"/>
        <c:auto val="1"/>
        <c:lblAlgn val="ctr"/>
        <c:lblOffset val="100"/>
        <c:noMultiLvlLbl val="0"/>
      </c:catAx>
      <c:valAx>
        <c:axId val="4489973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4899619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Hoja1!$H$480</c:f>
              <c:strCache>
                <c:ptCount val="1"/>
                <c:pt idx="0">
                  <c:v>Montos Recuperados por Sector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Hoja1!$G$481:$G$490</c:f>
              <c:strCache>
                <c:ptCount val="10"/>
                <c:pt idx="0">
                  <c:v>Otros Sectores</c:v>
                </c:pt>
                <c:pt idx="1">
                  <c:v>Servicios</c:v>
                </c:pt>
                <c:pt idx="2">
                  <c:v>Vehículos</c:v>
                </c:pt>
                <c:pt idx="3">
                  <c:v>Hidrocarburos</c:v>
                </c:pt>
                <c:pt idx="4">
                  <c:v>Servicios Financieros</c:v>
                </c:pt>
                <c:pt idx="5">
                  <c:v>Inmuebles</c:v>
                </c:pt>
                <c:pt idx="6">
                  <c:v>Comercio</c:v>
                </c:pt>
                <c:pt idx="7">
                  <c:v>Electrodomésticos</c:v>
                </c:pt>
                <c:pt idx="8">
                  <c:v>Agua Potable</c:v>
                </c:pt>
                <c:pt idx="9">
                  <c:v>Telecomunicaciones</c:v>
                </c:pt>
              </c:strCache>
            </c:strRef>
          </c:cat>
          <c:val>
            <c:numRef>
              <c:f>Hoja1!$H$481:$H$490</c:f>
              <c:numCache>
                <c:formatCode>"$"#,##0.00</c:formatCode>
                <c:ptCount val="10"/>
                <c:pt idx="0">
                  <c:v>7464.0599999999995</c:v>
                </c:pt>
                <c:pt idx="1">
                  <c:v>6757.34</c:v>
                </c:pt>
                <c:pt idx="2">
                  <c:v>7422.83</c:v>
                </c:pt>
                <c:pt idx="3">
                  <c:v>8300</c:v>
                </c:pt>
                <c:pt idx="4">
                  <c:v>15255.710000000001</c:v>
                </c:pt>
                <c:pt idx="5">
                  <c:v>19114.97</c:v>
                </c:pt>
                <c:pt idx="6">
                  <c:v>22036.010000000002</c:v>
                </c:pt>
                <c:pt idx="7">
                  <c:v>23959.940000000006</c:v>
                </c:pt>
                <c:pt idx="8">
                  <c:v>31161.249999999985</c:v>
                </c:pt>
                <c:pt idx="9">
                  <c:v>78887.320000000007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48994624"/>
        <c:axId val="448994232"/>
        <c:axId val="0"/>
      </c:bar3DChart>
      <c:catAx>
        <c:axId val="44899462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48994232"/>
        <c:crosses val="autoZero"/>
        <c:auto val="1"/>
        <c:lblAlgn val="ctr"/>
        <c:lblOffset val="100"/>
        <c:noMultiLvlLbl val="0"/>
      </c:catAx>
      <c:valAx>
        <c:axId val="4489942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48994624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Hoja1!$A$508</c:f>
              <c:strCache>
                <c:ptCount val="1"/>
                <c:pt idx="0">
                  <c:v>Casos Cerrados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Hoja1!$B$507:$N$507</c:f>
              <c:numCache>
                <c:formatCode>mmm\-yy</c:formatCode>
                <c:ptCount val="13"/>
                <c:pt idx="0">
                  <c:v>41426</c:v>
                </c:pt>
                <c:pt idx="1">
                  <c:v>41456</c:v>
                </c:pt>
                <c:pt idx="2">
                  <c:v>41487</c:v>
                </c:pt>
                <c:pt idx="3">
                  <c:v>41518</c:v>
                </c:pt>
                <c:pt idx="4">
                  <c:v>41548</c:v>
                </c:pt>
                <c:pt idx="5">
                  <c:v>41579</c:v>
                </c:pt>
                <c:pt idx="6">
                  <c:v>41609</c:v>
                </c:pt>
                <c:pt idx="7">
                  <c:v>41640</c:v>
                </c:pt>
                <c:pt idx="8">
                  <c:v>41671</c:v>
                </c:pt>
                <c:pt idx="9">
                  <c:v>41699</c:v>
                </c:pt>
                <c:pt idx="10">
                  <c:v>41730</c:v>
                </c:pt>
                <c:pt idx="11">
                  <c:v>41760</c:v>
                </c:pt>
                <c:pt idx="12">
                  <c:v>41791</c:v>
                </c:pt>
              </c:numCache>
            </c:numRef>
          </c:cat>
          <c:val>
            <c:numRef>
              <c:f>Hoja1!$B$508:$N$508</c:f>
              <c:numCache>
                <c:formatCode>#,##0</c:formatCode>
                <c:ptCount val="13"/>
                <c:pt idx="0">
                  <c:v>1184</c:v>
                </c:pt>
                <c:pt idx="1">
                  <c:v>1498</c:v>
                </c:pt>
                <c:pt idx="2">
                  <c:v>1047</c:v>
                </c:pt>
                <c:pt idx="3">
                  <c:v>1445</c:v>
                </c:pt>
                <c:pt idx="4">
                  <c:v>1308</c:v>
                </c:pt>
                <c:pt idx="5">
                  <c:v>1121</c:v>
                </c:pt>
                <c:pt idx="6">
                  <c:v>834</c:v>
                </c:pt>
                <c:pt idx="7">
                  <c:v>1244</c:v>
                </c:pt>
                <c:pt idx="8">
                  <c:v>1106</c:v>
                </c:pt>
                <c:pt idx="9">
                  <c:v>1208</c:v>
                </c:pt>
                <c:pt idx="10">
                  <c:v>907</c:v>
                </c:pt>
                <c:pt idx="11">
                  <c:v>1150</c:v>
                </c:pt>
                <c:pt idx="12">
                  <c:v>1138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449001288"/>
        <c:axId val="448999720"/>
      </c:barChart>
      <c:lineChart>
        <c:grouping val="standard"/>
        <c:varyColors val="0"/>
        <c:ser>
          <c:idx val="1"/>
          <c:order val="1"/>
          <c:tx>
            <c:strRef>
              <c:f>Hoja1!$A$509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Hoja1!$B$507:$N$507</c:f>
              <c:numCache>
                <c:formatCode>mmm\-yy</c:formatCode>
                <c:ptCount val="13"/>
                <c:pt idx="0">
                  <c:v>41426</c:v>
                </c:pt>
                <c:pt idx="1">
                  <c:v>41456</c:v>
                </c:pt>
                <c:pt idx="2">
                  <c:v>41487</c:v>
                </c:pt>
                <c:pt idx="3">
                  <c:v>41518</c:v>
                </c:pt>
                <c:pt idx="4">
                  <c:v>41548</c:v>
                </c:pt>
                <c:pt idx="5">
                  <c:v>41579</c:v>
                </c:pt>
                <c:pt idx="6">
                  <c:v>41609</c:v>
                </c:pt>
                <c:pt idx="7">
                  <c:v>41640</c:v>
                </c:pt>
                <c:pt idx="8">
                  <c:v>41671</c:v>
                </c:pt>
                <c:pt idx="9">
                  <c:v>41699</c:v>
                </c:pt>
                <c:pt idx="10">
                  <c:v>41730</c:v>
                </c:pt>
                <c:pt idx="11">
                  <c:v>41760</c:v>
                </c:pt>
                <c:pt idx="12">
                  <c:v>41791</c:v>
                </c:pt>
              </c:numCache>
            </c:numRef>
          </c:cat>
          <c:val>
            <c:numRef>
              <c:f>Hoja1!$B$509:$N$509</c:f>
              <c:numCache>
                <c:formatCode>"$"#,##0.00</c:formatCode>
                <c:ptCount val="13"/>
                <c:pt idx="0">
                  <c:v>218505.75000000003</c:v>
                </c:pt>
                <c:pt idx="1">
                  <c:v>348317.49999999994</c:v>
                </c:pt>
                <c:pt idx="2">
                  <c:v>170118.86999999988</c:v>
                </c:pt>
                <c:pt idx="3">
                  <c:v>280703.75999999995</c:v>
                </c:pt>
                <c:pt idx="4">
                  <c:v>270760.44</c:v>
                </c:pt>
                <c:pt idx="5">
                  <c:v>381744.69000000006</c:v>
                </c:pt>
                <c:pt idx="6">
                  <c:v>188715.5199999999</c:v>
                </c:pt>
                <c:pt idx="7">
                  <c:v>329018.15000000026</c:v>
                </c:pt>
                <c:pt idx="8">
                  <c:v>186850.57000000015</c:v>
                </c:pt>
                <c:pt idx="9">
                  <c:v>207855.53000000026</c:v>
                </c:pt>
                <c:pt idx="10">
                  <c:v>190703.17999999979</c:v>
                </c:pt>
                <c:pt idx="11">
                  <c:v>209525.68000000005</c:v>
                </c:pt>
                <c:pt idx="12">
                  <c:v>220359.43000000008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8999328"/>
        <c:axId val="449000896"/>
      </c:lineChart>
      <c:dateAx>
        <c:axId val="44900128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48999720"/>
        <c:crosses val="autoZero"/>
        <c:auto val="1"/>
        <c:lblOffset val="100"/>
        <c:baseTimeUnit val="months"/>
      </c:dateAx>
      <c:valAx>
        <c:axId val="448999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49001288"/>
        <c:crosses val="autoZero"/>
        <c:crossBetween val="between"/>
      </c:valAx>
      <c:valAx>
        <c:axId val="449000896"/>
        <c:scaling>
          <c:orientation val="minMax"/>
        </c:scaling>
        <c:delete val="0"/>
        <c:axPos val="r"/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48999328"/>
        <c:crosses val="max"/>
        <c:crossBetween val="between"/>
      </c:valAx>
      <c:dateAx>
        <c:axId val="448999328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49000896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03/07/2014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13209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03/07/2014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51562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03/07/2014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57257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03/07/2014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54740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03/07/2014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08563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24387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24387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03/07/2014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1289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03/07/2014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78267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03/07/2014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37688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03/07/2014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4934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03/07/2014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91917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03/07/2014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25171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856" y="6056312"/>
            <a:ext cx="2895143" cy="801687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230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03/07/2014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0661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mtClean="0"/>
              <a:t>Boletín Estadístico Mensual</a:t>
            </a:r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smtClean="0"/>
              <a:t>Junio 2014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Atenciones por motivo para junio de 2014</a:t>
            </a:r>
            <a:endParaRPr lang="es-SV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93333585"/>
              </p:ext>
            </p:extLst>
          </p:nvPr>
        </p:nvGraphicFramePr>
        <p:xfrm>
          <a:off x="628650" y="2492896"/>
          <a:ext cx="3722889" cy="21145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425238"/>
                <a:gridCol w="799638"/>
                <a:gridCol w="498013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Motivo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Cobros, Cargos y Comisiones Indebidas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35.15%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1,737</a:t>
                      </a:r>
                    </a:p>
                  </a:txBody>
                  <a:tcPr marL="72000" marR="72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Mala calidad del producto o servicio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15.97%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789</a:t>
                      </a:r>
                    </a:p>
                  </a:txBody>
                  <a:tcPr marL="72000" marR="72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Incumplimiento de contrato u oferta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9.83%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486</a:t>
                      </a:r>
                    </a:p>
                  </a:txBody>
                  <a:tcPr marL="72000" marR="72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Plan de Pagos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5.93%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293</a:t>
                      </a:r>
                    </a:p>
                  </a:txBody>
                  <a:tcPr marL="72000" marR="72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Gestiones de Cobro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2.47%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122</a:t>
                      </a:r>
                    </a:p>
                  </a:txBody>
                  <a:tcPr marL="72000" marR="72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Desistimiento de compra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1.70%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84</a:t>
                      </a:r>
                    </a:p>
                  </a:txBody>
                  <a:tcPr marL="72000" marR="72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Información crediticia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0.85%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42</a:t>
                      </a:r>
                    </a:p>
                  </a:txBody>
                  <a:tcPr marL="72000" marR="72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Práctica abusiva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0.67%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33</a:t>
                      </a:r>
                    </a:p>
                  </a:txBody>
                  <a:tcPr marL="72000" marR="72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/>
                        <a:t>Varios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27.43%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1,356</a:t>
                      </a:r>
                    </a:p>
                  </a:txBody>
                  <a:tcPr marL="72000" marR="72000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dirty="0"/>
                        <a:t>4,942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  <p:graphicFrame>
        <p:nvGraphicFramePr>
          <p:cNvPr id="10" name="Marcador de contenido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37277193"/>
              </p:ext>
            </p:extLst>
          </p:nvPr>
        </p:nvGraphicFramePr>
        <p:xfrm>
          <a:off x="4639072" y="2492896"/>
          <a:ext cx="3954664" cy="1924050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2682413"/>
                <a:gridCol w="799638"/>
                <a:gridCol w="472613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Motivo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Cobros, Cargos y Comisiones Indebidas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53.01%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573</a:t>
                      </a:r>
                    </a:p>
                  </a:txBody>
                  <a:tcPr marL="72000" marR="72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Mala calidad del producto o servicio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20.63%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223</a:t>
                      </a:r>
                    </a:p>
                  </a:txBody>
                  <a:tcPr marL="72000" marR="72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Incumplimiento de contrato u oferta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11.75%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127</a:t>
                      </a:r>
                    </a:p>
                  </a:txBody>
                  <a:tcPr marL="72000" marR="72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Práctica abusiva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1.02%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11</a:t>
                      </a:r>
                    </a:p>
                  </a:txBody>
                  <a:tcPr marL="72000" marR="72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/>
                        <a:t>Desistimiento de compra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0.83%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9</a:t>
                      </a:r>
                    </a:p>
                  </a:txBody>
                  <a:tcPr marL="72000" marR="72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/>
                        <a:t>Documentos de Obligación y Cancelaciones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0.46%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5</a:t>
                      </a:r>
                    </a:p>
                  </a:txBody>
                  <a:tcPr marL="72000" marR="72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/>
                        <a:t>Información crediticia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0.46%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5</a:t>
                      </a:r>
                    </a:p>
                  </a:txBody>
                  <a:tcPr marL="72000" marR="72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Varios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11.84%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128</a:t>
                      </a:r>
                    </a:p>
                  </a:txBody>
                  <a:tcPr marL="72000" marR="72000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/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dirty="0"/>
                        <a:t>1,081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628649" y="1979548"/>
            <a:ext cx="3727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dirty="0" smtClean="0"/>
              <a:t>Atenciones por motivo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979548"/>
            <a:ext cx="3876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dirty="0" smtClean="0"/>
              <a:t>Denuncias por motivo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41789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mtClean="0"/>
              <a:t>Atenciones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2352940"/>
              </p:ext>
            </p:extLst>
          </p:nvPr>
        </p:nvGraphicFramePr>
        <p:xfrm>
          <a:off x="628650" y="1825625"/>
          <a:ext cx="7868775" cy="286702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3122803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dirty="0"/>
                        <a:t>Sector</a:t>
                      </a: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dirty="0" smtClean="0"/>
                        <a:t>Total</a:t>
                      </a:r>
                      <a:endParaRPr lang="es-SV" sz="1200" dirty="0"/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dirty="0" smtClean="0"/>
                        <a:t>Porcentaje</a:t>
                      </a:r>
                      <a:endParaRPr lang="es-SV" sz="1200" dirty="0"/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dirty="0" smtClean="0">
                          <a:solidFill>
                            <a:schemeClr val="bg1"/>
                          </a:solidFill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dirty="0">
                        <a:solidFill>
                          <a:schemeClr val="bg1"/>
                        </a:solidFill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dirty="0" smtClean="0">
                          <a:solidFill>
                            <a:schemeClr val="bg1"/>
                          </a:solidFill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dirty="0">
                        <a:solidFill>
                          <a:schemeClr val="bg1"/>
                        </a:solidFill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dirty="0" smtClean="0">
                          <a:solidFill>
                            <a:schemeClr val="bg1"/>
                          </a:solidFill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dirty="0">
                        <a:solidFill>
                          <a:schemeClr val="bg1"/>
                        </a:solidFill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dirty="0" smtClean="0">
                          <a:solidFill>
                            <a:schemeClr val="bg1"/>
                          </a:solidFill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dirty="0">
                        <a:solidFill>
                          <a:schemeClr val="bg1"/>
                        </a:solidFill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12,820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11,547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39.76%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35.90%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4,582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5,427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14.21%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16.87%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2,844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2,595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8.82%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8.07%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2,278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2,087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7.06%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6.49%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836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811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2.59%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2.52%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773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596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2.40%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1.85%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528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260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1.64%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0.81%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306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236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0.95%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0.73%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Documentos de Obligación y Cancelaciones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172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130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0.53%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0.40%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Derecho de Retracto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37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110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0.11%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0.34%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7,068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8,366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21.92%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26.01%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/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32,244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32,165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dirty="0"/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45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mtClean="0"/>
              <a:t>Denuncias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1398400"/>
              </p:ext>
            </p:extLst>
          </p:nvPr>
        </p:nvGraphicFramePr>
        <p:xfrm>
          <a:off x="628650" y="1825625"/>
          <a:ext cx="7662636" cy="286702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2916664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4,136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3,051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12.83%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9.49%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1,138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1,310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3.53%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4.07%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716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711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2.22%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2.21%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46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64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0.14%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0.20%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101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59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0.31%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0.18%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66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57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0.20%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0.18%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Documentos de Obligación y Cancelaciones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24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32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0.07%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0.10%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Derecho de Retracto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24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0.03%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0.07%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30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13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0.09%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0.04%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0.02%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0.01%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625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759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1.94%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2.36%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dirty="0"/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6,897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6,084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/>
                        <a:t>21.39%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dirty="0"/>
                        <a:t>18.91%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0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Denuncias y gestiones cerradas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708626"/>
              </p:ext>
            </p:extLst>
          </p:nvPr>
        </p:nvGraphicFramePr>
        <p:xfrm>
          <a:off x="628650" y="2123691"/>
          <a:ext cx="7790958" cy="216940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2442319"/>
                <a:gridCol w="1238960"/>
                <a:gridCol w="1238960"/>
                <a:gridCol w="723152"/>
                <a:gridCol w="694076"/>
                <a:gridCol w="730339"/>
                <a:gridCol w="723152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Mayo 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Junio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7,081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5,917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-16.4%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996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1,013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Avenimiento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4,975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3,914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-21.3%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659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-6.5%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Cerrado por razones de oficio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350.0</a:t>
                      </a:r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Conciliación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1,299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-15.1%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-28.0%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-20.6%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Falta de Ratificación y Prevención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57.9%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13.3%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Tribunal Sancionador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13.3%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84.0%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894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836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-6.5%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-18.8%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7,975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6,753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-15.3%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1,150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1,138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-1.0%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628650" y="4604935"/>
            <a:ext cx="7886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/>
              <a:t>Al comparar los primeros cinco meses de 2013 con 2014, los resultados indican una disminución del </a:t>
            </a:r>
            <a:r>
              <a:rPr lang="es-SV" dirty="0" smtClean="0"/>
              <a:t>15.3% </a:t>
            </a:r>
            <a:r>
              <a:rPr lang="es-SV" dirty="0"/>
              <a:t>en la cantidad de denuncias y gestiones cerradas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/>
              <a:t>La comparación entre mayo con junio de 2014, los resultados indican que la cantidad de cierres </a:t>
            </a:r>
            <a:r>
              <a:rPr lang="es-SV" dirty="0" smtClean="0"/>
              <a:t>disminuye un 1%. 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Montos recuperados por sector para junio de 2014</a:t>
            </a:r>
            <a:endParaRPr lang="es-SV" dirty="0"/>
          </a:p>
        </p:txBody>
      </p:sp>
      <p:graphicFrame>
        <p:nvGraphicFramePr>
          <p:cNvPr id="8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9093028"/>
              </p:ext>
            </p:extLst>
          </p:nvPr>
        </p:nvGraphicFramePr>
        <p:xfrm>
          <a:off x="628650" y="1825625"/>
          <a:ext cx="7886700" cy="4230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Montos recuperados</a:t>
            </a:r>
            <a:endParaRPr lang="es-SV" dirty="0"/>
          </a:p>
        </p:txBody>
      </p:sp>
      <p:graphicFrame>
        <p:nvGraphicFramePr>
          <p:cNvPr id="8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6510193"/>
              </p:ext>
            </p:extLst>
          </p:nvPr>
        </p:nvGraphicFramePr>
        <p:xfrm>
          <a:off x="628650" y="1825625"/>
          <a:ext cx="7886700" cy="3547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628650" y="5445224"/>
            <a:ext cx="76877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000" dirty="0" smtClean="0"/>
              <a:t>Este mes </a:t>
            </a:r>
            <a:r>
              <a:rPr lang="es-SV" sz="2000" dirty="0"/>
              <a:t>se recuperó </a:t>
            </a:r>
            <a:r>
              <a:rPr lang="es-SV" sz="2000" b="1" dirty="0"/>
              <a:t>$</a:t>
            </a:r>
            <a:r>
              <a:rPr lang="es-SV" sz="2000" b="1" dirty="0" smtClean="0"/>
              <a:t>220,359.43 </a:t>
            </a:r>
            <a:r>
              <a:rPr lang="es-SV" sz="2000" dirty="0" smtClean="0"/>
              <a:t>en favor de los consumidores</a:t>
            </a:r>
            <a:endParaRPr lang="es-SV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mtClean="0"/>
              <a:t>Reclamos cerrados y montos recuperados </a:t>
            </a:r>
            <a:br>
              <a:rPr lang="es-SV" smtClean="0"/>
            </a:br>
            <a:r>
              <a:rPr lang="es-SV" smtClean="0"/>
              <a:t>De enero de 2013 a junio de 2014</a:t>
            </a:r>
            <a:endParaRPr lang="es-SV" dirty="0"/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9652458"/>
              </p:ext>
            </p:extLst>
          </p:nvPr>
        </p:nvGraphicFramePr>
        <p:xfrm>
          <a:off x="1233650" y="1988840"/>
          <a:ext cx="6676700" cy="3800475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816592"/>
                <a:gridCol w="1768521"/>
                <a:gridCol w="2316716"/>
                <a:gridCol w="1774871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Mes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Reclamos cerrados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Reclamos con devolución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Monto recuperado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jun-13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1,184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743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$218,505.75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jul-13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1,498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935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$348,317.50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ago-13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1,047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621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$170,118.87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sep-13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1,445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836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$280,703.76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oct-13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1,308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830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$270,760.44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nov-13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1,121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688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$381,744.69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dic-13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834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501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$188,715.52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ene-14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1,244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822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$329,018.15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feb-14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1,106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672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$186,850.57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mar-14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1,208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736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$207,855.53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abr-14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907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532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$190,703.18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may-14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1,150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673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$209,525.68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jun-14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1,138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626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$220,359.43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Total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15,190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9,215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 dirty="0">
                          <a:effectLst/>
                        </a:rPr>
                        <a:t>$3,203,179.07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1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0611818"/>
              </p:ext>
            </p:extLst>
          </p:nvPr>
        </p:nvGraphicFramePr>
        <p:xfrm>
          <a:off x="827584" y="1988840"/>
          <a:ext cx="7571211" cy="1541145"/>
        </p:xfrm>
        <a:graphic>
          <a:graphicData uri="http://schemas.openxmlformats.org/drawingml/2006/table">
            <a:tbl>
              <a:tblPr firstRow="1" lastRow="1" bandRow="1" bandCol="1">
                <a:tableStyleId>{69012ECD-51FC-41F1-AA8D-1B2483CD663E}</a:tableStyleId>
              </a:tblPr>
              <a:tblGrid>
                <a:gridCol w="1143442"/>
                <a:gridCol w="1398349"/>
                <a:gridCol w="1398349"/>
                <a:gridCol w="736285"/>
                <a:gridCol w="998301"/>
                <a:gridCol w="1160200"/>
                <a:gridCol w="736285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/>
                        <a:t>Tipo de caso 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smtClean="0"/>
                        <a:t>Enero a junio </a:t>
                      </a:r>
                    </a:p>
                    <a:p>
                      <a:pPr algn="ctr" fontAlgn="b"/>
                      <a:r>
                        <a:rPr lang="es-SV" sz="1400" u="none" strike="noStrike" dirty="0" smtClean="0"/>
                        <a:t>2013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smtClean="0"/>
                        <a:t>Enero a junio </a:t>
                      </a:r>
                    </a:p>
                    <a:p>
                      <a:pPr algn="ctr" fontAlgn="b"/>
                      <a:r>
                        <a:rPr lang="es-SV" sz="1400" u="none" strike="noStrike" dirty="0" smtClean="0"/>
                        <a:t>2014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smtClean="0"/>
                        <a:t>Cambio 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smtClean="0"/>
                        <a:t>Mayo 2014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smtClean="0"/>
                        <a:t>Junio 2014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smtClean="0"/>
                        <a:t>Cambio 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Asesoría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23,076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24,102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3,687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3,716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72000" marR="72000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6,897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6,084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-11.8%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1,080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-16.3%</a:t>
                      </a:r>
                    </a:p>
                  </a:txBody>
                  <a:tcPr marL="72000" marR="72000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Derivación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1,389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1,135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-25.9%</a:t>
                      </a:r>
                    </a:p>
                  </a:txBody>
                  <a:tcPr marL="72000" marR="72000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-22.4%</a:t>
                      </a:r>
                    </a:p>
                  </a:txBody>
                  <a:tcPr marL="72000" marR="72000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32,244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32,165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5,194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4,942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-4.9%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  <p:sp>
        <p:nvSpPr>
          <p:cNvPr id="8" name="CuadroTexto 7"/>
          <p:cNvSpPr txBox="1"/>
          <p:nvPr/>
        </p:nvSpPr>
        <p:spPr>
          <a:xfrm>
            <a:off x="628650" y="3989963"/>
            <a:ext cx="78867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/>
              <a:t>En junio de 2014 se recibió 4,942 atenciones. La </a:t>
            </a:r>
            <a:r>
              <a:rPr lang="es-SV" dirty="0" smtClean="0"/>
              <a:t>mayor </a:t>
            </a:r>
            <a:r>
              <a:rPr lang="es-SV" dirty="0"/>
              <a:t>parte de estas atenciones fueron asesorías, sumando 3,716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/>
              <a:t>Comparando este mes con el anterior, el total de atenciones disminuyo un 4.9%.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/>
              <a:t>En comparación con los primeros </a:t>
            </a:r>
            <a:r>
              <a:rPr lang="es-SV" dirty="0" smtClean="0"/>
              <a:t>seis meses </a:t>
            </a:r>
            <a:r>
              <a:rPr lang="es-SV" dirty="0"/>
              <a:t>de 2013, las atenciones disminuyeron un 0.2%.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dirty="0" smtClean="0"/>
              <a:t>Atenciones y asesorías </a:t>
            </a:r>
            <a:br>
              <a:rPr lang="es-SV" dirty="0" smtClean="0"/>
            </a:br>
            <a:r>
              <a:rPr lang="es-SV" sz="2700" i="1" dirty="0" smtClean="0">
                <a:effectLst/>
              </a:rPr>
              <a:t>Comparación los primeros cinco meses de 2014 con 2013</a:t>
            </a:r>
            <a:endParaRPr lang="es-SV" i="1" dirty="0">
              <a:effectLst/>
            </a:endParaRPr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4724876"/>
              </p:ext>
            </p:extLst>
          </p:nvPr>
        </p:nvGraphicFramePr>
        <p:xfrm>
          <a:off x="628650" y="1825625"/>
          <a:ext cx="7886700" cy="4230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0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Oficinas de atención</a:t>
            </a:r>
            <a:endParaRPr lang="es-SV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82927618"/>
              </p:ext>
            </p:extLst>
          </p:nvPr>
        </p:nvGraphicFramePr>
        <p:xfrm>
          <a:off x="639163" y="2121759"/>
          <a:ext cx="4508901" cy="123523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{912C8C85-51F0-491E-9774-3900AFEF0FD7}</a:tableStyleId>
              </a:tblPr>
              <a:tblGrid>
                <a:gridCol w="1206038"/>
                <a:gridCol w="667875"/>
                <a:gridCol w="718675"/>
                <a:gridCol w="794875"/>
                <a:gridCol w="623425"/>
                <a:gridCol w="498013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u="none" strike="noStrike" dirty="0">
                          <a:effectLst/>
                        </a:rPr>
                        <a:t>Asesoría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u="none" strike="noStrike" dirty="0">
                          <a:effectLst/>
                        </a:rPr>
                        <a:t>Denuncia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u="none" strike="noStrike" dirty="0">
                          <a:effectLst/>
                        </a:rPr>
                        <a:t>Derivación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u="none" strike="noStrike" dirty="0">
                          <a:effectLst/>
                        </a:rPr>
                        <a:t>Gestión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u="none" strike="noStrike" dirty="0">
                          <a:effectLst/>
                        </a:rPr>
                        <a:t>Total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Call Center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1,846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1,862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Plan de La Laguna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446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San Miguel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421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San Salvador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1,017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1,490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Santa Ana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461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723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3,716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904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4,942</a:t>
                      </a:r>
                    </a:p>
                  </a:txBody>
                  <a:tcPr marL="36000" marR="36000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5220072" y="1825625"/>
            <a:ext cx="3295278" cy="4243871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/>
              <a:t>Los dos centros con el mayor número de atenciones fueron el </a:t>
            </a:r>
            <a:r>
              <a:rPr lang="es-ES" dirty="0" err="1" smtClean="0"/>
              <a:t>Call</a:t>
            </a:r>
            <a:r>
              <a:rPr lang="es-ES" dirty="0" smtClean="0"/>
              <a:t> Center con 1,862</a:t>
            </a:r>
            <a:r>
              <a:rPr lang="es-SV" dirty="0" smtClean="0"/>
              <a:t>, y </a:t>
            </a:r>
            <a:r>
              <a:rPr lang="es-ES" dirty="0" smtClean="0"/>
              <a:t>el Centro de Solución de Controversias de San Salvador, que realizó </a:t>
            </a:r>
            <a:r>
              <a:rPr lang="es-SV" dirty="0" smtClean="0"/>
              <a:t>1,490</a:t>
            </a:r>
            <a:r>
              <a:rPr lang="es-ES" dirty="0" smtClean="0"/>
              <a:t>.</a:t>
            </a:r>
          </a:p>
          <a:p>
            <a:r>
              <a:rPr lang="es-ES" dirty="0" smtClean="0"/>
              <a:t>La tasa de variación mensual indica que las atenciones disminuyeron un 4.9% respecto al mes pasado.</a:t>
            </a:r>
          </a:p>
          <a:p>
            <a:r>
              <a:rPr lang="es-ES" dirty="0" smtClean="0"/>
              <a:t>Las oficinas con las mayores disminuciones son</a:t>
            </a:r>
          </a:p>
          <a:p>
            <a:pPr lvl="1"/>
            <a:r>
              <a:rPr lang="es-ES" dirty="0" smtClean="0"/>
              <a:t>Plan de la Laguna 17.3%</a:t>
            </a:r>
          </a:p>
          <a:p>
            <a:pPr lvl="1"/>
            <a:r>
              <a:rPr lang="es-ES" dirty="0" smtClean="0"/>
              <a:t>San Miguel 14.8</a:t>
            </a:r>
            <a:r>
              <a:rPr lang="es-ES" dirty="0" smtClean="0"/>
              <a:t>%</a:t>
            </a:r>
          </a:p>
          <a:p>
            <a:pPr lvl="1"/>
            <a:r>
              <a:rPr lang="es-ES" dirty="0" smtClean="0"/>
              <a:t>Santa Ana </a:t>
            </a:r>
            <a:r>
              <a:rPr lang="es-ES" dirty="0" smtClean="0"/>
              <a:t>10.5%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644050" y="3780329"/>
            <a:ext cx="4504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</a:t>
            </a:r>
          </a:p>
          <a:p>
            <a:r>
              <a:rPr lang="es-SV" sz="1600" dirty="0" smtClean="0"/>
              <a:t>Mayo 2014 -Junio 2014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644050" y="1722294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junio de 2014</a:t>
            </a:r>
            <a:endParaRPr lang="es-SV" sz="1600" dirty="0"/>
          </a:p>
        </p:txBody>
      </p:sp>
      <p:graphicFrame>
        <p:nvGraphicFramePr>
          <p:cNvPr id="10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7727571"/>
              </p:ext>
            </p:extLst>
          </p:nvPr>
        </p:nvGraphicFramePr>
        <p:xfrm>
          <a:off x="639163" y="4426015"/>
          <a:ext cx="4508901" cy="123523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{72833802-FEF1-4C79-8D5D-14CF1EAF98D9}</a:tableStyleId>
              </a:tblPr>
              <a:tblGrid>
                <a:gridCol w="1206038"/>
                <a:gridCol w="667875"/>
                <a:gridCol w="718675"/>
                <a:gridCol w="794875"/>
                <a:gridCol w="623425"/>
                <a:gridCol w="498013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Asesoría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Denuncia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Call Center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-61.9%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Plan de La Laguna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-17.9%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-8.7%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-45.7%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-38.5%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-17.3%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San Miguel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-8.7%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-29.1%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-1.1%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16.7%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-14.8%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San Salvador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-4.1%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-3.6%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-29.3%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-4.6%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Santa Ana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-30.2%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-38.9%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-31.3%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-10.5%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-16.3%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-25.9%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-22.4%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-4.9%</a:t>
                      </a:r>
                    </a:p>
                  </a:txBody>
                  <a:tcPr marL="36000" marR="36000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Atenciones por sector para junio de 2014</a:t>
            </a:r>
            <a:endParaRPr lang="es-SV" dirty="0"/>
          </a:p>
        </p:txBody>
      </p:sp>
      <p:graphicFrame>
        <p:nvGraphicFramePr>
          <p:cNvPr id="10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50152672"/>
              </p:ext>
            </p:extLst>
          </p:nvPr>
        </p:nvGraphicFramePr>
        <p:xfrm>
          <a:off x="457200" y="1690691"/>
          <a:ext cx="4038600" cy="3610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66140792"/>
              </p:ext>
            </p:extLst>
          </p:nvPr>
        </p:nvGraphicFramePr>
        <p:xfrm>
          <a:off x="4648200" y="1690691"/>
          <a:ext cx="4038600" cy="3610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67544" y="5301208"/>
            <a:ext cx="8424936" cy="15121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/>
              <a:t>Servicios financieros tiene el </a:t>
            </a:r>
            <a:r>
              <a:rPr lang="es-ES" dirty="0" smtClean="0"/>
              <a:t>20.11% </a:t>
            </a:r>
            <a:r>
              <a:rPr lang="es-ES" dirty="0"/>
              <a:t>de las atenciones, seguido por los sectores de; </a:t>
            </a:r>
            <a:r>
              <a:rPr lang="es-ES" dirty="0" smtClean="0"/>
              <a:t>Telecomunicaciones con 17.95, </a:t>
            </a:r>
            <a:r>
              <a:rPr lang="es-ES" dirty="0" smtClean="0"/>
              <a:t>y </a:t>
            </a:r>
            <a:r>
              <a:rPr lang="es-ES" dirty="0" smtClean="0"/>
              <a:t>agua potable con </a:t>
            </a:r>
            <a:r>
              <a:rPr lang="es-ES" dirty="0" smtClean="0"/>
              <a:t>15.68%.</a:t>
            </a:r>
            <a:endParaRPr lang="es-ES" dirty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/>
              <a:t>Las denuncias en el sector agua potable </a:t>
            </a:r>
            <a:r>
              <a:rPr lang="es-ES" dirty="0" smtClean="0"/>
              <a:t>se mantienen con el 50.33%, le </a:t>
            </a:r>
            <a:r>
              <a:rPr lang="es-ES" dirty="0"/>
              <a:t>sigue telecomunicaciones con el </a:t>
            </a:r>
            <a:r>
              <a:rPr lang="es-ES" dirty="0" smtClean="0"/>
              <a:t>14.27%, y electrodomésticos con un 12.83%.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Atenciones por sector para junio de 2014</a:t>
            </a:r>
            <a:endParaRPr lang="es-SV" dirty="0"/>
          </a:p>
        </p:txBody>
      </p:sp>
      <p:graphicFrame>
        <p:nvGraphicFramePr>
          <p:cNvPr id="13" name="Marcador de contenido 12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41031774"/>
              </p:ext>
            </p:extLst>
          </p:nvPr>
        </p:nvGraphicFramePr>
        <p:xfrm>
          <a:off x="628650" y="2714552"/>
          <a:ext cx="3727326" cy="2298478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030317"/>
                <a:gridCol w="1093107"/>
                <a:gridCol w="603902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Sector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 Financieros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20.11%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994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Telecomunicaciones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17.95%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887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Agua Potable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15.68%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775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11.74%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580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Electrodomésticos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8.92%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441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Energía Eléctrica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8.50%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420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Comercio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7.51%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371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Gobierno y Alcaldías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2.97%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147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Hidrocarburos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1.34%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Muebles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1.21%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Otros sectores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4.07%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201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4,942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</a:tbl>
          </a:graphicData>
        </a:graphic>
      </p:graphicFrame>
      <p:graphicFrame>
        <p:nvGraphicFramePr>
          <p:cNvPr id="15" name="Marcador de contenido 1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75201691"/>
              </p:ext>
            </p:extLst>
          </p:nvPr>
        </p:nvGraphicFramePr>
        <p:xfrm>
          <a:off x="5220073" y="2708920"/>
          <a:ext cx="3302694" cy="2392209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1819120"/>
                <a:gridCol w="979400"/>
                <a:gridCol w="504174"/>
              </a:tblGrid>
              <a:tr h="192477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Sector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Agua Potable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50.33%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455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Telecomunicaciones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14.27%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129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Electrodomésticos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12.83%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 Financieros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9.29%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Comercio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6.08%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2.54%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Vehículos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1.33%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Muebles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1.22%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Turismo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0.77%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Inmuebles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0.66%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Otros sectores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0.68%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904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611560" y="212356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sector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5220072" y="2123564"/>
            <a:ext cx="3295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sector</a:t>
            </a: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153428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mtClean="0"/>
              <a:t>Atenciones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4763340"/>
              </p:ext>
            </p:extLst>
          </p:nvPr>
        </p:nvGraphicFramePr>
        <p:xfrm>
          <a:off x="1066274" y="1825625"/>
          <a:ext cx="7011453" cy="421386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462133"/>
                <a:gridCol w="1387330"/>
                <a:gridCol w="1387330"/>
                <a:gridCol w="1387330"/>
                <a:gridCol w="1387330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7,005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6,366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21.72%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19.79%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5,100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5,340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15.82%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16.60%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5,215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19.29%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16.21%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2,676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2,934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2,389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2,884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2,246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2,773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2,059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2,580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32,244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32,165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64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mtClean="0"/>
              <a:t>Denuncias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9719379"/>
              </p:ext>
            </p:extLst>
          </p:nvPr>
        </p:nvGraphicFramePr>
        <p:xfrm>
          <a:off x="1066274" y="1825625"/>
          <a:ext cx="7011453" cy="421386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462133"/>
                <a:gridCol w="1387330"/>
                <a:gridCol w="1387330"/>
                <a:gridCol w="1387330"/>
                <a:gridCol w="1387330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3,810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2,975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55.24%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48.90%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9.99%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6,897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6,084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27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Motivos para junio de 2014</a:t>
            </a:r>
            <a:endParaRPr lang="es-SV" dirty="0"/>
          </a:p>
        </p:txBody>
      </p:sp>
      <p:graphicFrame>
        <p:nvGraphicFramePr>
          <p:cNvPr id="11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7153507"/>
              </p:ext>
            </p:extLst>
          </p:nvPr>
        </p:nvGraphicFramePr>
        <p:xfrm>
          <a:off x="628650" y="1700808"/>
          <a:ext cx="3886200" cy="3479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08587402"/>
              </p:ext>
            </p:extLst>
          </p:nvPr>
        </p:nvGraphicFramePr>
        <p:xfrm>
          <a:off x="4629150" y="1700808"/>
          <a:ext cx="3886200" cy="3479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628650" y="5131058"/>
            <a:ext cx="78867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600" dirty="0"/>
              <a:t>Los principales motivos de las atenciones son: cobros, cargos y comisiones con un </a:t>
            </a:r>
            <a:r>
              <a:rPr lang="es-SV" sz="1600" dirty="0" smtClean="0"/>
              <a:t>35.15%, </a:t>
            </a:r>
            <a:r>
              <a:rPr lang="es-SV" sz="1600" dirty="0"/>
              <a:t>mala calidad de los productos con </a:t>
            </a:r>
            <a:r>
              <a:rPr lang="es-SV" sz="1600" dirty="0" smtClean="0"/>
              <a:t>15.97% </a:t>
            </a:r>
            <a:r>
              <a:rPr lang="es-SV" sz="1600" dirty="0"/>
              <a:t>y el incumplimiento de contrato u oferta con </a:t>
            </a:r>
            <a:r>
              <a:rPr lang="es-SV" sz="1600" dirty="0" smtClean="0"/>
              <a:t>9.83%.</a:t>
            </a:r>
            <a:endParaRPr lang="es-SV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600" dirty="0"/>
              <a:t>Las denuncias se concentran en: cobros, cargos y comisiones, con un </a:t>
            </a:r>
            <a:r>
              <a:rPr lang="es-SV" sz="1600" dirty="0" smtClean="0"/>
              <a:t>47.35%, </a:t>
            </a:r>
            <a:r>
              <a:rPr lang="es-SV" sz="1600" dirty="0"/>
              <a:t>mala calidad del producto con </a:t>
            </a:r>
            <a:r>
              <a:rPr lang="es-SV" sz="1600" dirty="0" smtClean="0"/>
              <a:t>20.58% </a:t>
            </a:r>
            <a:r>
              <a:rPr lang="es-SV" sz="1600" dirty="0"/>
              <a:t>e incumplimiento de contrato u oferta con </a:t>
            </a:r>
            <a:r>
              <a:rPr lang="es-SV" sz="1600" dirty="0" smtClean="0"/>
              <a:t>12.83%.</a:t>
            </a:r>
            <a:endParaRPr lang="es-SV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ensoría">
  <a:themeElements>
    <a:clrScheme name="Personalizado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92D050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fensoría" id="{DD55A284-BA65-4799-8867-C86197AAC629}" vid="{2A82ED91-6B65-47C6-B949-81F9135180D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Defensoría</Template>
  <TotalTime>4372</TotalTime>
  <Words>1635</Words>
  <Application>Microsoft Office PowerPoint</Application>
  <PresentationFormat>Presentación en pantalla (4:3)</PresentationFormat>
  <Paragraphs>800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Defensoría</vt:lpstr>
      <vt:lpstr>Boletín Estadístico Mensual</vt:lpstr>
      <vt:lpstr>Atenciones</vt:lpstr>
      <vt:lpstr>Atenciones y asesorías  Comparación los primeros cinco meses de 2014 con 2013</vt:lpstr>
      <vt:lpstr>Oficinas de atención</vt:lpstr>
      <vt:lpstr>Atenciones por sector para junio de 2014</vt:lpstr>
      <vt:lpstr>Atenciones por sector para junio de 2014</vt:lpstr>
      <vt:lpstr>Atenciones por sector</vt:lpstr>
      <vt:lpstr>Denuncias por sector</vt:lpstr>
      <vt:lpstr>Motivos para junio de 2014</vt:lpstr>
      <vt:lpstr>Atenciones por motivo para junio de 2014</vt:lpstr>
      <vt:lpstr>Atenciones por motivo</vt:lpstr>
      <vt:lpstr>Denuncias por motivo</vt:lpstr>
      <vt:lpstr>Denuncias y gestiones cerradas</vt:lpstr>
      <vt:lpstr>Montos recuperados por sector para junio de 2014</vt:lpstr>
      <vt:lpstr>Montos recuperados</vt:lpstr>
      <vt:lpstr>Reclamos cerrados y montos recuperados  De enero de 2013 a junio de 2014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227</cp:revision>
  <dcterms:created xsi:type="dcterms:W3CDTF">2011-12-21T16:07:31Z</dcterms:created>
  <dcterms:modified xsi:type="dcterms:W3CDTF">2014-07-03T21:36:04Z</dcterms:modified>
</cp:coreProperties>
</file>