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57" r:id="rId16"/>
    <p:sldId id="272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Enero-agosto 2013</c:v>
                  </c:pt>
                  <c:pt idx="1">
                    <c:v>Enero-agosto 2014</c:v>
                  </c:pt>
                  <c:pt idx="2">
                    <c:v>Enero-agosto 2013</c:v>
                  </c:pt>
                  <c:pt idx="3">
                    <c:v>Enero-agosto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30504</c:v>
                </c:pt>
                <c:pt idx="1">
                  <c:v>31383</c:v>
                </c:pt>
                <c:pt idx="2">
                  <c:v>42481</c:v>
                </c:pt>
                <c:pt idx="3">
                  <c:v>42030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375440280"/>
        <c:axId val="375441064"/>
      </c:barChart>
      <c:catAx>
        <c:axId val="375440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5441064"/>
        <c:crosses val="autoZero"/>
        <c:auto val="1"/>
        <c:lblAlgn val="ctr"/>
        <c:lblOffset val="100"/>
        <c:noMultiLvlLbl val="0"/>
      </c:catAx>
      <c:valAx>
        <c:axId val="375441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5440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Electrodomésticos</c:v>
                </c:pt>
                <c:pt idx="6">
                  <c:v>Energía Eléctrica</c:v>
                </c:pt>
                <c:pt idx="7">
                  <c:v>Servicios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4.4199999999999906E-2</c:v>
                </c:pt>
                <c:pt idx="1">
                  <c:v>1.29E-2</c:v>
                </c:pt>
                <c:pt idx="2">
                  <c:v>1.83E-2</c:v>
                </c:pt>
                <c:pt idx="3">
                  <c:v>2.4199999999999999E-2</c:v>
                </c:pt>
                <c:pt idx="4">
                  <c:v>7.8600000000000003E-2</c:v>
                </c:pt>
                <c:pt idx="5">
                  <c:v>8.3299999999999999E-2</c:v>
                </c:pt>
                <c:pt idx="6">
                  <c:v>9.4E-2</c:v>
                </c:pt>
                <c:pt idx="7">
                  <c:v>0.13270000000000001</c:v>
                </c:pt>
                <c:pt idx="8">
                  <c:v>0.16139999999999999</c:v>
                </c:pt>
                <c:pt idx="9">
                  <c:v>0.16589999999999999</c:v>
                </c:pt>
                <c:pt idx="10">
                  <c:v>0.1845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79649200"/>
        <c:axId val="379651552"/>
        <c:axId val="0"/>
      </c:bar3DChart>
      <c:catAx>
        <c:axId val="3796492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51552"/>
        <c:crosses val="autoZero"/>
        <c:auto val="1"/>
        <c:lblAlgn val="ctr"/>
        <c:lblOffset val="100"/>
        <c:noMultiLvlLbl val="0"/>
      </c:catAx>
      <c:valAx>
        <c:axId val="379651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964920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Denuncias por sector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Inmuebles</c:v>
                </c:pt>
                <c:pt idx="3">
                  <c:v>Muebles</c:v>
                </c:pt>
                <c:pt idx="4">
                  <c:v>Turismo</c:v>
                </c:pt>
                <c:pt idx="5">
                  <c:v>Comercio</c:v>
                </c:pt>
                <c:pt idx="6">
                  <c:v>Servicios Financieros</c:v>
                </c:pt>
                <c:pt idx="7">
                  <c:v>Telecomunicaciones</c:v>
                </c:pt>
                <c:pt idx="8">
                  <c:v>Electrodomésticos</c:v>
                </c:pt>
                <c:pt idx="9">
                  <c:v>Servicios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1.0099999999999998E-2</c:v>
                </c:pt>
                <c:pt idx="1">
                  <c:v>7.9000000000000008E-3</c:v>
                </c:pt>
                <c:pt idx="2">
                  <c:v>8.9999999999999993E-3</c:v>
                </c:pt>
                <c:pt idx="3">
                  <c:v>8.9999999999999993E-3</c:v>
                </c:pt>
                <c:pt idx="4">
                  <c:v>1.01E-2</c:v>
                </c:pt>
                <c:pt idx="5">
                  <c:v>4.4999999999999998E-2</c:v>
                </c:pt>
                <c:pt idx="6">
                  <c:v>8.2100000000000006E-2</c:v>
                </c:pt>
                <c:pt idx="7">
                  <c:v>0.1057</c:v>
                </c:pt>
                <c:pt idx="8">
                  <c:v>0.1159</c:v>
                </c:pt>
                <c:pt idx="9">
                  <c:v>0.126</c:v>
                </c:pt>
                <c:pt idx="10">
                  <c:v>0.47920000000000001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8601792"/>
        <c:axId val="258600224"/>
        <c:axId val="0"/>
      </c:bar3DChart>
      <c:catAx>
        <c:axId val="2586017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600224"/>
        <c:crosses val="autoZero"/>
        <c:auto val="1"/>
        <c:lblAlgn val="ctr"/>
        <c:lblOffset val="100"/>
        <c:noMultiLvlLbl val="0"/>
      </c:catAx>
      <c:valAx>
        <c:axId val="2586002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601792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Práctica abusiva</c:v>
                </c:pt>
                <c:pt idx="2">
                  <c:v>Información crediticia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0.26579999999999993</c:v>
                </c:pt>
                <c:pt idx="1">
                  <c:v>5.8999999999999999E-3</c:v>
                </c:pt>
                <c:pt idx="2">
                  <c:v>6.1000000000000004E-3</c:v>
                </c:pt>
                <c:pt idx="3">
                  <c:v>1.72E-2</c:v>
                </c:pt>
                <c:pt idx="4">
                  <c:v>2.63E-2</c:v>
                </c:pt>
                <c:pt idx="5">
                  <c:v>5.0700000000000002E-2</c:v>
                </c:pt>
                <c:pt idx="6">
                  <c:v>0.10780000000000001</c:v>
                </c:pt>
                <c:pt idx="7">
                  <c:v>0.1605</c:v>
                </c:pt>
                <c:pt idx="8">
                  <c:v>0.35970000000000002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1910448"/>
        <c:axId val="381910056"/>
        <c:axId val="0"/>
      </c:bar3DChart>
      <c:catAx>
        <c:axId val="381910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1910056"/>
        <c:crosses val="autoZero"/>
        <c:auto val="1"/>
        <c:lblAlgn val="ctr"/>
        <c:lblOffset val="100"/>
        <c:noMultiLvlLbl val="0"/>
      </c:catAx>
      <c:valAx>
        <c:axId val="3819100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191044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Gestiones de Cobro</c:v>
                </c:pt>
                <c:pt idx="2">
                  <c:v>Derecho de Retracto</c:v>
                </c:pt>
                <c:pt idx="3">
                  <c:v>Práctica abusiva</c:v>
                </c:pt>
                <c:pt idx="4">
                  <c:v>Desistimiento de compra</c:v>
                </c:pt>
                <c:pt idx="5">
                  <c:v>Mala calidad del producto o servicio</c:v>
                </c:pt>
                <c:pt idx="6">
                  <c:v>Incumplimiento de contrato u oferta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0.14170000000000005</c:v>
                </c:pt>
                <c:pt idx="1">
                  <c:v>4.4999999999999997E-3</c:v>
                </c:pt>
                <c:pt idx="2">
                  <c:v>4.4999999999999997E-3</c:v>
                </c:pt>
                <c:pt idx="3">
                  <c:v>7.9000000000000008E-3</c:v>
                </c:pt>
                <c:pt idx="4">
                  <c:v>1.01E-2</c:v>
                </c:pt>
                <c:pt idx="5">
                  <c:v>0.18559999999999999</c:v>
                </c:pt>
                <c:pt idx="6">
                  <c:v>0.19009999999999999</c:v>
                </c:pt>
                <c:pt idx="7">
                  <c:v>0.4556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80054552"/>
        <c:axId val="262290568"/>
        <c:axId val="0"/>
      </c:bar3DChart>
      <c:catAx>
        <c:axId val="380054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290568"/>
        <c:crosses val="autoZero"/>
        <c:auto val="1"/>
        <c:lblAlgn val="ctr"/>
        <c:lblOffset val="100"/>
        <c:noMultiLvlLbl val="0"/>
      </c:catAx>
      <c:valAx>
        <c:axId val="262290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8005455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Hoja1!$H$480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Hoja1!$G$481:$G$490</c:f>
              <c:strCache>
                <c:ptCount val="10"/>
                <c:pt idx="0">
                  <c:v>Otros Sectores</c:v>
                </c:pt>
                <c:pt idx="1">
                  <c:v>Turismo</c:v>
                </c:pt>
                <c:pt idx="2">
                  <c:v>Vehículos</c:v>
                </c:pt>
                <c:pt idx="3">
                  <c:v>Servicios</c:v>
                </c:pt>
                <c:pt idx="4">
                  <c:v>Telecomunicaciones</c:v>
                </c:pt>
                <c:pt idx="5">
                  <c:v>Comercio</c:v>
                </c:pt>
                <c:pt idx="6">
                  <c:v>Electrodomésticos</c:v>
                </c:pt>
                <c:pt idx="7">
                  <c:v>Agua Potable</c:v>
                </c:pt>
                <c:pt idx="8">
                  <c:v>Servicios Financieros</c:v>
                </c:pt>
                <c:pt idx="9">
                  <c:v>Inmuebles</c:v>
                </c:pt>
              </c:strCache>
            </c:strRef>
          </c:cat>
          <c:val>
            <c:numRef>
              <c:f>Hoja1!$H$481:$H$490</c:f>
              <c:numCache>
                <c:formatCode>"$"#,##0.00</c:formatCode>
                <c:ptCount val="10"/>
                <c:pt idx="0">
                  <c:v>2794.6800000000003</c:v>
                </c:pt>
                <c:pt idx="1">
                  <c:v>3700.25</c:v>
                </c:pt>
                <c:pt idx="2">
                  <c:v>4131.33</c:v>
                </c:pt>
                <c:pt idx="3">
                  <c:v>14377.48</c:v>
                </c:pt>
                <c:pt idx="4">
                  <c:v>18839.95</c:v>
                </c:pt>
                <c:pt idx="5">
                  <c:v>20911.27</c:v>
                </c:pt>
                <c:pt idx="6">
                  <c:v>26467.500000000015</c:v>
                </c:pt>
                <c:pt idx="7">
                  <c:v>40199.120000000017</c:v>
                </c:pt>
                <c:pt idx="8">
                  <c:v>59911.889999999992</c:v>
                </c:pt>
                <c:pt idx="9">
                  <c:v>162170.56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1661928"/>
        <c:axId val="301664672"/>
        <c:axId val="0"/>
      </c:bar3DChart>
      <c:catAx>
        <c:axId val="3016619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1664672"/>
        <c:crosses val="autoZero"/>
        <c:auto val="1"/>
        <c:lblAlgn val="ctr"/>
        <c:lblOffset val="100"/>
        <c:noMultiLvlLbl val="0"/>
      </c:catAx>
      <c:valAx>
        <c:axId val="301664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01661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Hoja1!$A$508</c:f>
              <c:strCache>
                <c:ptCount val="1"/>
                <c:pt idx="0">
                  <c:v>Casos Cerrados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Hoja1!$B$507:$N$507</c:f>
              <c:numCache>
                <c:formatCode>mmm\-yy</c:formatCode>
                <c:ptCount val="13"/>
                <c:pt idx="0">
                  <c:v>41487</c:v>
                </c:pt>
                <c:pt idx="1">
                  <c:v>41518</c:v>
                </c:pt>
                <c:pt idx="2">
                  <c:v>41548</c:v>
                </c:pt>
                <c:pt idx="3">
                  <c:v>41579</c:v>
                </c:pt>
                <c:pt idx="4">
                  <c:v>41609</c:v>
                </c:pt>
                <c:pt idx="5">
                  <c:v>41640</c:v>
                </c:pt>
                <c:pt idx="6">
                  <c:v>41671</c:v>
                </c:pt>
                <c:pt idx="7">
                  <c:v>41699</c:v>
                </c:pt>
                <c:pt idx="8">
                  <c:v>41730</c:v>
                </c:pt>
                <c:pt idx="9">
                  <c:v>41760</c:v>
                </c:pt>
                <c:pt idx="10">
                  <c:v>41791</c:v>
                </c:pt>
                <c:pt idx="11">
                  <c:v>41821</c:v>
                </c:pt>
                <c:pt idx="12">
                  <c:v>41852</c:v>
                </c:pt>
              </c:numCache>
            </c:numRef>
          </c:cat>
          <c:val>
            <c:numRef>
              <c:f>Hoja1!$B$508:$N$508</c:f>
              <c:numCache>
                <c:formatCode>#,##0</c:formatCode>
                <c:ptCount val="13"/>
                <c:pt idx="0">
                  <c:v>1047</c:v>
                </c:pt>
                <c:pt idx="1">
                  <c:v>1445</c:v>
                </c:pt>
                <c:pt idx="2">
                  <c:v>1307</c:v>
                </c:pt>
                <c:pt idx="3">
                  <c:v>1120</c:v>
                </c:pt>
                <c:pt idx="4">
                  <c:v>832</c:v>
                </c:pt>
                <c:pt idx="5">
                  <c:v>1244</c:v>
                </c:pt>
                <c:pt idx="6">
                  <c:v>1105</c:v>
                </c:pt>
                <c:pt idx="7">
                  <c:v>1205</c:v>
                </c:pt>
                <c:pt idx="8">
                  <c:v>904</c:v>
                </c:pt>
                <c:pt idx="9">
                  <c:v>1147</c:v>
                </c:pt>
                <c:pt idx="10">
                  <c:v>1134</c:v>
                </c:pt>
                <c:pt idx="11">
                  <c:v>1294</c:v>
                </c:pt>
                <c:pt idx="12">
                  <c:v>923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583448"/>
        <c:axId val="376581488"/>
      </c:lineChart>
      <c:lineChart>
        <c:grouping val="standard"/>
        <c:varyColors val="0"/>
        <c:ser>
          <c:idx val="1"/>
          <c:order val="1"/>
          <c:tx>
            <c:strRef>
              <c:f>Hoja1!$A$509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1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5"/>
              </a:solidFill>
              <a:ln w="12700" cap="flat" cmpd="sng" algn="ctr">
                <a:solidFill>
                  <a:schemeClr val="accent5">
                    <a:shade val="50000"/>
                  </a:schemeClr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Hoja1!$B$507:$N$507</c:f>
              <c:numCache>
                <c:formatCode>mmm\-yy</c:formatCode>
                <c:ptCount val="13"/>
                <c:pt idx="0">
                  <c:v>41487</c:v>
                </c:pt>
                <c:pt idx="1">
                  <c:v>41518</c:v>
                </c:pt>
                <c:pt idx="2">
                  <c:v>41548</c:v>
                </c:pt>
                <c:pt idx="3">
                  <c:v>41579</c:v>
                </c:pt>
                <c:pt idx="4">
                  <c:v>41609</c:v>
                </c:pt>
                <c:pt idx="5">
                  <c:v>41640</c:v>
                </c:pt>
                <c:pt idx="6">
                  <c:v>41671</c:v>
                </c:pt>
                <c:pt idx="7">
                  <c:v>41699</c:v>
                </c:pt>
                <c:pt idx="8">
                  <c:v>41730</c:v>
                </c:pt>
                <c:pt idx="9">
                  <c:v>41760</c:v>
                </c:pt>
                <c:pt idx="10">
                  <c:v>41791</c:v>
                </c:pt>
                <c:pt idx="11">
                  <c:v>41821</c:v>
                </c:pt>
                <c:pt idx="12">
                  <c:v>41852</c:v>
                </c:pt>
              </c:numCache>
            </c:numRef>
          </c:cat>
          <c:val>
            <c:numRef>
              <c:f>Hoja1!$B$509:$N$509</c:f>
              <c:numCache>
                <c:formatCode>"$"#,##0.00</c:formatCode>
                <c:ptCount val="13"/>
                <c:pt idx="0">
                  <c:v>170118.86999999988</c:v>
                </c:pt>
                <c:pt idx="1">
                  <c:v>280703.75999999995</c:v>
                </c:pt>
                <c:pt idx="2">
                  <c:v>270760.44</c:v>
                </c:pt>
                <c:pt idx="3">
                  <c:v>377744.69000000006</c:v>
                </c:pt>
                <c:pt idx="4">
                  <c:v>187602.5199999999</c:v>
                </c:pt>
                <c:pt idx="5">
                  <c:v>329018.15000000026</c:v>
                </c:pt>
                <c:pt idx="6">
                  <c:v>185915.50000000015</c:v>
                </c:pt>
                <c:pt idx="7">
                  <c:v>207275.90000000026</c:v>
                </c:pt>
                <c:pt idx="8">
                  <c:v>186503.17999999979</c:v>
                </c:pt>
                <c:pt idx="9">
                  <c:v>208665.68000000008</c:v>
                </c:pt>
                <c:pt idx="10">
                  <c:v>220223.43000000008</c:v>
                </c:pt>
                <c:pt idx="11">
                  <c:v>278915.99</c:v>
                </c:pt>
                <c:pt idx="12">
                  <c:v>347689.81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582272"/>
        <c:axId val="376579920"/>
      </c:lineChart>
      <c:dateAx>
        <c:axId val="37658344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1488"/>
        <c:crosses val="autoZero"/>
        <c:auto val="1"/>
        <c:lblOffset val="100"/>
        <c:baseTimeUnit val="months"/>
      </c:dateAx>
      <c:valAx>
        <c:axId val="376581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3448"/>
        <c:crosses val="autoZero"/>
        <c:crossBetween val="between"/>
      </c:valAx>
      <c:valAx>
        <c:axId val="376579920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76582272"/>
        <c:crosses val="max"/>
        <c:crossBetween val="between"/>
      </c:valAx>
      <c:dateAx>
        <c:axId val="37658227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376579920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8146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0815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088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4540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654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24387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4662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62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1887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62573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8686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323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23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03/09/2014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856" y="6056313"/>
            <a:ext cx="2895144" cy="80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62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Agosto </a:t>
            </a:r>
            <a:r>
              <a:rPr lang="es-ES" dirty="0" smtClean="0"/>
              <a:t>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motivo para </a:t>
            </a:r>
            <a:r>
              <a:rPr lang="es-ES" dirty="0" smtClean="0"/>
              <a:t>agosto </a:t>
            </a:r>
            <a:r>
              <a:rPr lang="es-ES" dirty="0" smtClean="0"/>
              <a:t>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86913200"/>
              </p:ext>
            </p:extLst>
          </p:nvPr>
        </p:nvGraphicFramePr>
        <p:xfrm>
          <a:off x="628650" y="2754610"/>
          <a:ext cx="3722889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425238"/>
                <a:gridCol w="799638"/>
                <a:gridCol w="4980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1,174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4,417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1952438"/>
              </p:ext>
            </p:extLst>
          </p:nvPr>
        </p:nvGraphicFramePr>
        <p:xfrm>
          <a:off x="4629150" y="2754610"/>
          <a:ext cx="3954664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2682413"/>
                <a:gridCol w="799638"/>
                <a:gridCol w="472613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Motivo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Porcentaje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45.56%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18.56%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14.17%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408531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219557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495554"/>
              </p:ext>
            </p:extLst>
          </p:nvPr>
        </p:nvGraphicFramePr>
        <p:xfrm>
          <a:off x="628650" y="1825625"/>
          <a:ext cx="7886699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40.08%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3,657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3,597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25.96%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42,481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373661"/>
              </p:ext>
            </p:extLst>
          </p:nvPr>
        </p:nvGraphicFramePr>
        <p:xfrm>
          <a:off x="628650" y="1825625"/>
          <a:ext cx="7886699" cy="286702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3028719"/>
                <a:gridCol w="1214495"/>
                <a:gridCol w="1214495"/>
                <a:gridCol w="1214495"/>
                <a:gridCol w="1214495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49.70%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16.93%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12.71%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336880"/>
              </p:ext>
            </p:extLst>
          </p:nvPr>
        </p:nvGraphicFramePr>
        <p:xfrm>
          <a:off x="628650" y="1825625"/>
          <a:ext cx="7886699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472332"/>
                <a:gridCol w="1254185"/>
                <a:gridCol w="1254185"/>
                <a:gridCol w="732039"/>
                <a:gridCol w="702605"/>
                <a:gridCol w="739314"/>
                <a:gridCol w="73203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Julio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Agosto </a:t>
                      </a:r>
                      <a:endParaRPr lang="es-SV" sz="1200" b="1" i="0" u="none" strike="noStrike" dirty="0" smtClean="0">
                        <a:solidFill>
                          <a:schemeClr val="bg1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7,823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-28.0%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6,509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180.0%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-15.2%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-35.3%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-52.2%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 y Prevención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56.7%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-60.5%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1,194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1,133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-5.1%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-33.1%</a:t>
                      </a:r>
                    </a:p>
                  </a:txBody>
                  <a:tcPr marL="72000" marR="72000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10,518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8,956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-14.9%</a:t>
                      </a:r>
                    </a:p>
                  </a:txBody>
                  <a:tcPr marL="72000" marR="72000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1,294</a:t>
                      </a:r>
                    </a:p>
                  </a:txBody>
                  <a:tcPr marL="72000" marR="72000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-28.7%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628650" y="4221088"/>
            <a:ext cx="7886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Al comparar los primeros </a:t>
            </a:r>
            <a:r>
              <a:rPr lang="es-SV" sz="2000" dirty="0" smtClean="0"/>
              <a:t>siete meses </a:t>
            </a:r>
            <a:r>
              <a:rPr lang="es-SV" sz="2000" dirty="0"/>
              <a:t>de 2013 con 2014, los resultados indican una disminución del </a:t>
            </a:r>
            <a:r>
              <a:rPr lang="es-SV" sz="2000" dirty="0" smtClean="0"/>
              <a:t>14.9% </a:t>
            </a:r>
            <a:r>
              <a:rPr lang="es-SV" sz="2000" dirty="0"/>
              <a:t>en la cantidad de denuncias y gestiones </a:t>
            </a:r>
            <a:r>
              <a:rPr lang="es-SV" sz="2000" dirty="0" smtClean="0"/>
              <a:t>cerradas.</a:t>
            </a:r>
            <a:endParaRPr lang="es-SV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2000" dirty="0"/>
              <a:t>La comparación entre </a:t>
            </a:r>
            <a:r>
              <a:rPr lang="es-SV" sz="2000" dirty="0" smtClean="0"/>
              <a:t>julio </a:t>
            </a:r>
            <a:r>
              <a:rPr lang="es-SV" sz="2000" dirty="0"/>
              <a:t>con </a:t>
            </a:r>
            <a:r>
              <a:rPr lang="es-SV" sz="2000" dirty="0" smtClean="0"/>
              <a:t>agosto </a:t>
            </a:r>
            <a:r>
              <a:rPr lang="es-SV" sz="2000" dirty="0"/>
              <a:t>de 2014, los resultados indican que la cantidad de cierres </a:t>
            </a:r>
            <a:r>
              <a:rPr lang="es-SV" sz="2000" dirty="0" smtClean="0"/>
              <a:t>disminuye </a:t>
            </a:r>
            <a:r>
              <a:rPr lang="es-SV" sz="2000" dirty="0"/>
              <a:t>un </a:t>
            </a:r>
            <a:r>
              <a:rPr lang="es-SV" sz="2000" dirty="0" smtClean="0"/>
              <a:t>28.7%.</a:t>
            </a:r>
            <a:endParaRPr lang="es-SV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 por sector para agosto de 2014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3895128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Montos recuperados</a:t>
            </a:r>
            <a:endParaRPr lang="es-SV" dirty="0"/>
          </a:p>
        </p:txBody>
      </p:sp>
      <p:sp>
        <p:nvSpPr>
          <p:cNvPr id="4" name="CuadroTexto 3"/>
          <p:cNvSpPr txBox="1"/>
          <p:nvPr/>
        </p:nvSpPr>
        <p:spPr>
          <a:xfrm>
            <a:off x="628650" y="5661248"/>
            <a:ext cx="788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Durante el mes de </a:t>
            </a:r>
            <a:r>
              <a:rPr lang="es-SV" dirty="0" smtClean="0"/>
              <a:t>agosto </a:t>
            </a:r>
            <a:r>
              <a:rPr lang="es-SV" dirty="0"/>
              <a:t>se recuperó </a:t>
            </a:r>
            <a:r>
              <a:rPr lang="es-SV" dirty="0" smtClean="0"/>
              <a:t>$347,689.81 </a:t>
            </a:r>
            <a:r>
              <a:rPr lang="es-SV" dirty="0" smtClean="0"/>
              <a:t>a favor de los consumidores</a:t>
            </a:r>
            <a:endParaRPr lang="es-SV" dirty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127236"/>
              </p:ext>
            </p:extLst>
          </p:nvPr>
        </p:nvGraphicFramePr>
        <p:xfrm>
          <a:off x="628650" y="1825625"/>
          <a:ext cx="7886700" cy="3682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Reclamos cerrados y montos recuperados </a:t>
            </a:r>
            <a:br>
              <a:rPr lang="es-SV" smtClean="0"/>
            </a:br>
            <a:r>
              <a:rPr lang="es-SV" smtClean="0"/>
              <a:t>De agosto de 2013 a agosto de 2014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438859"/>
              </p:ext>
            </p:extLst>
          </p:nvPr>
        </p:nvGraphicFramePr>
        <p:xfrm>
          <a:off x="628650" y="1825625"/>
          <a:ext cx="7886700" cy="354711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007386"/>
                <a:gridCol w="2083619"/>
                <a:gridCol w="2706839"/>
                <a:gridCol w="208885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Mes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cerrados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Reclamos con devolución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Monto recuperado</a:t>
                      </a:r>
                      <a:endParaRPr lang="es-SV" sz="16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1,445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$280,703.76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1,307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$270,760.44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nov-13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$377,744.69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dic-13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499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$187,602.52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$329,018.15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$185,915.50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$207,275.90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904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$186,503.18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1,147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672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$208,665.68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$220,223.43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1,294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769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$278,915.99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923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601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$347,689.81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13,660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8,276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$3,081,019.05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3315662"/>
              </p:ext>
            </p:extLst>
          </p:nvPr>
        </p:nvGraphicFramePr>
        <p:xfrm>
          <a:off x="628650" y="1825625"/>
          <a:ext cx="7886699" cy="154114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221486"/>
                <a:gridCol w="1405510"/>
                <a:gridCol w="1405510"/>
                <a:gridCol w="842179"/>
                <a:gridCol w="992291"/>
                <a:gridCol w="1177544"/>
                <a:gridCol w="842179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/>
                        <a:t>Tipo de caso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</a:t>
                      </a:r>
                      <a:r>
                        <a:rPr lang="es-SV" sz="1400" u="none" strike="noStrike" dirty="0" smtClean="0"/>
                        <a:t>agosto </a:t>
                      </a:r>
                      <a:endParaRPr lang="es-SV" sz="1400" u="none" strike="noStrike" dirty="0" smtClean="0"/>
                    </a:p>
                    <a:p>
                      <a:pPr algn="ctr" fontAlgn="b"/>
                      <a:r>
                        <a:rPr lang="es-SV" sz="1400" u="none" strike="noStrike" dirty="0" smtClean="0"/>
                        <a:t>2013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Enero a </a:t>
                      </a:r>
                      <a:r>
                        <a:rPr lang="es-SV" sz="1400" u="none" strike="noStrike" dirty="0" smtClean="0"/>
                        <a:t>agosto </a:t>
                      </a:r>
                      <a:endParaRPr lang="es-SV" sz="1400" u="none" strike="noStrike" dirty="0" smtClean="0"/>
                    </a:p>
                    <a:p>
                      <a:pPr algn="ctr" fontAlgn="b"/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Julio </a:t>
                      </a:r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Agosto </a:t>
                      </a:r>
                      <a:r>
                        <a:rPr lang="es-SV" sz="1400" u="none" strike="noStrike" dirty="0" smtClean="0"/>
                        <a:t>2014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u="none" strike="noStrike" dirty="0" smtClean="0"/>
                        <a:t>Cambio </a:t>
                      </a:r>
                      <a:endParaRPr lang="es-SV" sz="14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Asesoría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30,504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31,383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-21.1%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-12.7%</a:t>
                      </a:r>
                    </a:p>
                  </a:txBody>
                  <a:tcPr marL="72000" marR="72000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Derivación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72000" marR="72000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-28.7%</a:t>
                      </a:r>
                    </a:p>
                  </a:txBody>
                  <a:tcPr marL="72000" marR="72000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42,481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-18.9%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28650" y="3618890"/>
            <a:ext cx="7886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</a:t>
            </a:r>
            <a:r>
              <a:rPr lang="es-SV" dirty="0" smtClean="0"/>
              <a:t>agosto </a:t>
            </a:r>
            <a:r>
              <a:rPr lang="es-SV" dirty="0"/>
              <a:t>de 2014 se recibió </a:t>
            </a:r>
            <a:r>
              <a:rPr lang="es-SV" dirty="0" smtClean="0"/>
              <a:t>4</a:t>
            </a:r>
            <a:r>
              <a:rPr lang="es-SV" dirty="0" smtClean="0"/>
              <a:t>,417 </a:t>
            </a:r>
            <a:r>
              <a:rPr lang="es-SV" dirty="0"/>
              <a:t>atenciones. La mayor parte de estas atenciones fueron asesorías, sumando </a:t>
            </a:r>
            <a:r>
              <a:rPr lang="es-SV" dirty="0" smtClean="0"/>
              <a:t>3,2012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Comparando este mes con el anterior, el total de atenciones </a:t>
            </a:r>
            <a:r>
              <a:rPr lang="es-SV" dirty="0" smtClean="0"/>
              <a:t>disminuyó </a:t>
            </a:r>
            <a:r>
              <a:rPr lang="es-SV" dirty="0"/>
              <a:t>un </a:t>
            </a:r>
            <a:r>
              <a:rPr lang="es-SV" dirty="0" smtClean="0"/>
              <a:t>18.9</a:t>
            </a:r>
            <a:r>
              <a:rPr lang="es-SV" dirty="0" smtClean="0"/>
              <a:t>% debido al periodo vacacional por las Fiestas </a:t>
            </a:r>
            <a:r>
              <a:rPr lang="es-SV" dirty="0" err="1" smtClean="0"/>
              <a:t>Agostinas</a:t>
            </a:r>
            <a:r>
              <a:rPr lang="es-SV" dirty="0" smtClean="0"/>
              <a:t>.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En comparación con los primeros </a:t>
            </a:r>
            <a:r>
              <a:rPr lang="es-SV" dirty="0" smtClean="0"/>
              <a:t>ocho </a:t>
            </a:r>
            <a:r>
              <a:rPr lang="es-SV" dirty="0"/>
              <a:t>meses de 2013, las atenciones se </a:t>
            </a:r>
            <a:r>
              <a:rPr lang="es-SV" dirty="0" smtClean="0"/>
              <a:t>disminuyen </a:t>
            </a:r>
            <a:r>
              <a:rPr lang="es-SV" dirty="0"/>
              <a:t>un </a:t>
            </a:r>
            <a:r>
              <a:rPr lang="es-SV" dirty="0" smtClean="0"/>
              <a:t>1.1%.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dirty="0" smtClean="0"/>
              <a:t>Comparación los primeros meses de 2014 con 2013</a:t>
            </a:r>
            <a:endParaRPr lang="es-SV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296895"/>
              </p:ext>
            </p:extLst>
          </p:nvPr>
        </p:nvGraphicFramePr>
        <p:xfrm>
          <a:off x="628650" y="1825625"/>
          <a:ext cx="7886700" cy="4230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Oficinas de atención</a:t>
            </a:r>
            <a:endParaRPr lang="es-SV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31429505"/>
              </p:ext>
            </p:extLst>
          </p:nvPr>
        </p:nvGraphicFramePr>
        <p:xfrm>
          <a:off x="651545" y="2132856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1,583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381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1,359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3,212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4,417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436096" y="1825625"/>
            <a:ext cx="3079254" cy="4243871"/>
          </a:xfrm>
        </p:spPr>
        <p:txBody>
          <a:bodyPr>
            <a:normAutofit fontScale="62500" lnSpcReduction="20000"/>
          </a:bodyPr>
          <a:lstStyle/>
          <a:p>
            <a:r>
              <a:rPr lang="es-ES" dirty="0" smtClean="0"/>
              <a:t>Los dos centros con el mayor número de atenciones fueron el Call Center con </a:t>
            </a:r>
            <a:r>
              <a:rPr lang="es-ES" dirty="0" smtClean="0"/>
              <a:t>1,583</a:t>
            </a:r>
            <a:r>
              <a:rPr lang="es-SV" dirty="0" smtClean="0"/>
              <a:t>, </a:t>
            </a:r>
            <a:r>
              <a:rPr lang="es-SV" dirty="0" smtClean="0"/>
              <a:t>y </a:t>
            </a:r>
            <a:r>
              <a:rPr lang="es-ES" dirty="0" smtClean="0"/>
              <a:t>el Centro de Solución de Controversias de San Salvador, que realizó </a:t>
            </a:r>
            <a:r>
              <a:rPr lang="es-SV" dirty="0" smtClean="0"/>
              <a:t>1,359</a:t>
            </a:r>
            <a:r>
              <a:rPr lang="es-ES" dirty="0" smtClean="0"/>
              <a:t>.</a:t>
            </a:r>
            <a:endParaRPr lang="es-ES" dirty="0" smtClean="0"/>
          </a:p>
          <a:p>
            <a:r>
              <a:rPr lang="es-ES" dirty="0" smtClean="0"/>
              <a:t>La tasa de variación mensual indica que las atenciones </a:t>
            </a:r>
            <a:r>
              <a:rPr lang="es-ES" dirty="0" smtClean="0"/>
              <a:t>disminuyeron un 18.9% </a:t>
            </a:r>
            <a:r>
              <a:rPr lang="es-ES" dirty="0" smtClean="0"/>
              <a:t>respecto al mes pasado.</a:t>
            </a:r>
          </a:p>
          <a:p>
            <a:r>
              <a:rPr lang="es-ES" dirty="0" smtClean="0"/>
              <a:t>Las oficinas con los mayores </a:t>
            </a:r>
            <a:r>
              <a:rPr lang="es-ES" dirty="0" smtClean="0"/>
              <a:t>disminuciones son</a:t>
            </a:r>
            <a:endParaRPr lang="es-ES" dirty="0" smtClean="0"/>
          </a:p>
          <a:p>
            <a:pPr lvl="1"/>
            <a:r>
              <a:rPr lang="es-ES" dirty="0" smtClean="0"/>
              <a:t>San Salvador </a:t>
            </a:r>
            <a:r>
              <a:rPr lang="es-ES" dirty="0" smtClean="0"/>
              <a:t>26.7%</a:t>
            </a:r>
            <a:endParaRPr lang="es-ES" dirty="0" smtClean="0"/>
          </a:p>
          <a:p>
            <a:pPr lvl="1"/>
            <a:r>
              <a:rPr lang="es-ES" dirty="0" smtClean="0"/>
              <a:t>Call Center 19.8%</a:t>
            </a:r>
            <a:endParaRPr lang="es-ES" dirty="0" smtClean="0"/>
          </a:p>
          <a:p>
            <a:pPr lvl="1"/>
            <a:r>
              <a:rPr lang="es-ES" dirty="0" smtClean="0"/>
              <a:t>Plan de la Laguna 17.6%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628650" y="3780329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Julio </a:t>
            </a:r>
            <a:r>
              <a:rPr lang="es-SV" sz="1600" dirty="0" smtClean="0"/>
              <a:t>2014 </a:t>
            </a:r>
            <a:r>
              <a:rPr lang="es-SV" sz="1600" dirty="0" smtClean="0"/>
              <a:t>-Agosto </a:t>
            </a:r>
            <a:r>
              <a:rPr lang="es-SV" sz="1600" dirty="0" smtClean="0"/>
              <a:t>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28650" y="1794302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agosto </a:t>
            </a:r>
            <a:r>
              <a:rPr lang="es-SV" sz="1600" dirty="0" smtClean="0"/>
              <a:t>de 2014</a:t>
            </a:r>
            <a:endParaRPr lang="es-SV" sz="1600" dirty="0"/>
          </a:p>
        </p:txBody>
      </p:sp>
      <p:graphicFrame>
        <p:nvGraphicFramePr>
          <p:cNvPr id="10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164068"/>
              </p:ext>
            </p:extLst>
          </p:nvPr>
        </p:nvGraphicFramePr>
        <p:xfrm>
          <a:off x="628650" y="4365104"/>
          <a:ext cx="4508901" cy="12352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4603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Call Center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-19.6%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-19.8%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Plan de La Laguna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-17.6%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Miguel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-8.6%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 Salvador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-32.4%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-8.9%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-38.0%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-26.7%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Santa Ana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-3.2%</a:t>
                      </a:r>
                    </a:p>
                  </a:txBody>
                  <a:tcPr marL="36000" marR="36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-21.1%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-28.7%</a:t>
                      </a:r>
                    </a:p>
                  </a:txBody>
                  <a:tcPr marL="36000" marR="36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-18.9%</a:t>
                      </a:r>
                    </a:p>
                  </a:txBody>
                  <a:tcPr marL="36000" marR="36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agosto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13" name="CuadroTexto 12"/>
          <p:cNvSpPr txBox="1"/>
          <p:nvPr/>
        </p:nvSpPr>
        <p:spPr>
          <a:xfrm>
            <a:off x="628650" y="5301208"/>
            <a:ext cx="78867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Servicios financieros tiene el </a:t>
            </a:r>
            <a:r>
              <a:rPr lang="es-SV" dirty="0" smtClean="0"/>
              <a:t>18.45% </a:t>
            </a:r>
            <a:r>
              <a:rPr lang="es-SV" dirty="0"/>
              <a:t>de las atenciones, seguido por telecomunicaciones con </a:t>
            </a:r>
            <a:r>
              <a:rPr lang="es-SV" dirty="0" smtClean="0"/>
              <a:t>16.59</a:t>
            </a:r>
            <a:r>
              <a:rPr lang="es-SV" dirty="0" smtClean="0"/>
              <a:t>%, y agua </a:t>
            </a:r>
            <a:r>
              <a:rPr lang="es-SV" dirty="0"/>
              <a:t>potable con </a:t>
            </a:r>
            <a:r>
              <a:rPr lang="es-SV" dirty="0" smtClean="0"/>
              <a:t>16.14.</a:t>
            </a: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/>
              <a:t>Las denuncias en el sector agua potable </a:t>
            </a:r>
            <a:r>
              <a:rPr lang="es-SV" dirty="0" smtClean="0"/>
              <a:t>disminuye levemente, pasando de 51.82% en julio, a 47.92% en agosto, </a:t>
            </a:r>
            <a:r>
              <a:rPr lang="es-SV" dirty="0"/>
              <a:t>le sigue </a:t>
            </a:r>
            <a:r>
              <a:rPr lang="es-SV" dirty="0" smtClean="0"/>
              <a:t>servicios con </a:t>
            </a:r>
            <a:r>
              <a:rPr lang="es-SV" dirty="0"/>
              <a:t>el </a:t>
            </a:r>
            <a:r>
              <a:rPr lang="es-SV" dirty="0" smtClean="0"/>
              <a:t>12.6%, </a:t>
            </a:r>
            <a:r>
              <a:rPr lang="es-SV" dirty="0"/>
              <a:t>y electrodomésticos con un </a:t>
            </a:r>
            <a:r>
              <a:rPr lang="es-SV" dirty="0" smtClean="0"/>
              <a:t>11.59%.</a:t>
            </a:r>
            <a:endParaRPr lang="es-SV" dirty="0"/>
          </a:p>
        </p:txBody>
      </p:sp>
      <p:graphicFrame>
        <p:nvGraphicFramePr>
          <p:cNvPr id="7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45223591"/>
              </p:ext>
            </p:extLst>
          </p:nvPr>
        </p:nvGraphicFramePr>
        <p:xfrm>
          <a:off x="628650" y="1633884"/>
          <a:ext cx="3886200" cy="3667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40493234"/>
              </p:ext>
            </p:extLst>
          </p:nvPr>
        </p:nvGraphicFramePr>
        <p:xfrm>
          <a:off x="4629150" y="1633884"/>
          <a:ext cx="3886200" cy="3667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 por sector para </a:t>
            </a:r>
            <a:r>
              <a:rPr lang="es-ES" dirty="0" smtClean="0"/>
              <a:t>agosto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618381" y="1985080"/>
            <a:ext cx="3233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5220072" y="1989098"/>
            <a:ext cx="3295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2212676"/>
              </p:ext>
            </p:extLst>
          </p:nvPr>
        </p:nvGraphicFramePr>
        <p:xfrm>
          <a:off x="628650" y="2492896"/>
          <a:ext cx="3278579" cy="2897146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1715054"/>
                <a:gridCol w="971850"/>
                <a:gridCol w="591675"/>
              </a:tblGrid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Porcentaje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815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733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4,417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4675755"/>
              </p:ext>
            </p:extLst>
          </p:nvPr>
        </p:nvGraphicFramePr>
        <p:xfrm>
          <a:off x="5229329" y="2492896"/>
          <a:ext cx="3278579" cy="2897146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715054"/>
                <a:gridCol w="971850"/>
                <a:gridCol w="591675"/>
              </a:tblGrid>
              <a:tr h="192477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 dirty="0">
                          <a:effectLst/>
                        </a:rPr>
                        <a:t>Sector</a:t>
                      </a:r>
                      <a:endParaRPr lang="es-SV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Porcentaje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u="none" strike="noStrike">
                          <a:effectLst/>
                        </a:rPr>
                        <a:t>Total</a:t>
                      </a:r>
                      <a:endParaRPr lang="es-SV" sz="14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166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47.92%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9525" marB="0" anchor="b"/>
                </a:tc>
              </a:tr>
              <a:tr h="183311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6552472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8,215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6,761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6,860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3,969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9.44%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3,646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42,481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611296"/>
              </p:ext>
            </p:extLst>
          </p:nvPr>
        </p:nvGraphicFramePr>
        <p:xfrm>
          <a:off x="628650" y="1825625"/>
          <a:ext cx="7886701" cy="421386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644653"/>
                <a:gridCol w="1560512"/>
                <a:gridCol w="1560512"/>
                <a:gridCol w="1560512"/>
                <a:gridCol w="1560512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Enero a </a:t>
                      </a:r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agosto </a:t>
                      </a:r>
                      <a:endParaRPr lang="es-SV" sz="1200" u="none" strike="noStrike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0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3,931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11.69%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</a:t>
            </a:r>
            <a:r>
              <a:rPr lang="es-ES" dirty="0" smtClean="0"/>
              <a:t>agosto </a:t>
            </a:r>
            <a:r>
              <a:rPr lang="es-ES" dirty="0" smtClean="0"/>
              <a:t>de 2014</a:t>
            </a:r>
            <a:endParaRPr lang="es-SV" dirty="0"/>
          </a:p>
        </p:txBody>
      </p:sp>
      <p:sp>
        <p:nvSpPr>
          <p:cNvPr id="6" name="CuadroTexto 5"/>
          <p:cNvSpPr txBox="1"/>
          <p:nvPr/>
        </p:nvSpPr>
        <p:spPr>
          <a:xfrm>
            <a:off x="628650" y="5201905"/>
            <a:ext cx="7886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Los principales motivos de las atenciones son: cobros, cargos y comisiones con un </a:t>
            </a:r>
            <a:r>
              <a:rPr lang="es-SV" sz="1600" dirty="0" smtClean="0"/>
              <a:t>35.97</a:t>
            </a:r>
            <a:r>
              <a:rPr lang="es-SV" sz="1600" dirty="0" smtClean="0"/>
              <a:t>%, </a:t>
            </a:r>
            <a:r>
              <a:rPr lang="es-SV" sz="1600" dirty="0"/>
              <a:t>mala calidad de los productos con </a:t>
            </a:r>
            <a:r>
              <a:rPr lang="es-SV" sz="1600" dirty="0" smtClean="0"/>
              <a:t>16.05% </a:t>
            </a:r>
            <a:r>
              <a:rPr lang="es-SV" sz="1600" dirty="0"/>
              <a:t>y el incumplimiento de contrato u oferta con </a:t>
            </a:r>
            <a:r>
              <a:rPr lang="es-SV" sz="1600" dirty="0" smtClean="0"/>
              <a:t>10.78%.</a:t>
            </a:r>
            <a:endParaRPr lang="es-S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sz="1600" dirty="0"/>
              <a:t>Las denuncias se concentran en: cobros, cargos y comisiones, con un </a:t>
            </a:r>
            <a:r>
              <a:rPr lang="es-SV" sz="1600" dirty="0" smtClean="0"/>
              <a:t>45.56%, </a:t>
            </a:r>
            <a:r>
              <a:rPr lang="es-SV" sz="1600" dirty="0"/>
              <a:t>mala calidad del producto con </a:t>
            </a:r>
            <a:r>
              <a:rPr lang="es-SV" sz="1600" dirty="0" smtClean="0"/>
              <a:t>19.01% </a:t>
            </a:r>
            <a:r>
              <a:rPr lang="es-SV" sz="1600" dirty="0"/>
              <a:t>e incumplimiento de contrato u oferta con </a:t>
            </a:r>
            <a:r>
              <a:rPr lang="es-SV" sz="1600" dirty="0" smtClean="0"/>
              <a:t>18.56%.</a:t>
            </a:r>
            <a:endParaRPr lang="es-SV" sz="16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9540457"/>
              </p:ext>
            </p:extLst>
          </p:nvPr>
        </p:nvGraphicFramePr>
        <p:xfrm>
          <a:off x="628650" y="1633884"/>
          <a:ext cx="3886200" cy="3667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7113458"/>
              </p:ext>
            </p:extLst>
          </p:nvPr>
        </p:nvGraphicFramePr>
        <p:xfrm>
          <a:off x="4629150" y="1633884"/>
          <a:ext cx="3886200" cy="3667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ensorí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ensoría" id="{C65EAB4A-E9F6-4D7A-B1DA-BDC82FBC0644}" vid="{53D6DB9D-7676-488C-979A-0C2BF47F352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Defensoría</Template>
  <TotalTime>4879</TotalTime>
  <Words>1651</Words>
  <Application>Microsoft Office PowerPoint</Application>
  <PresentationFormat>Presentación en pantalla (4:3)</PresentationFormat>
  <Paragraphs>797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Defensoría</vt:lpstr>
      <vt:lpstr>Boletín Estadístico Mensual</vt:lpstr>
      <vt:lpstr>Atenciones</vt:lpstr>
      <vt:lpstr>Atenciones y asesorías  Comparación los primeros meses de 2014 con 2013</vt:lpstr>
      <vt:lpstr>Oficinas de atención</vt:lpstr>
      <vt:lpstr>Atenciones por sector para agosto de 2014</vt:lpstr>
      <vt:lpstr>Atenciones por sector para agosto de 2014</vt:lpstr>
      <vt:lpstr>Atenciones por sector</vt:lpstr>
      <vt:lpstr>Denuncias por sector</vt:lpstr>
      <vt:lpstr>Motivos para agosto de 2014</vt:lpstr>
      <vt:lpstr>Atenciones por motivo para agosto de 2014</vt:lpstr>
      <vt:lpstr>Atenciones por motivo</vt:lpstr>
      <vt:lpstr>Denuncias por motivo</vt:lpstr>
      <vt:lpstr>Denuncias y gestiones cerradas</vt:lpstr>
      <vt:lpstr>Montos recuperados por sector para agosto de 2014</vt:lpstr>
      <vt:lpstr>Montos recuperados</vt:lpstr>
      <vt:lpstr>Reclamos cerrados y montos recuperados  De agosto de 2013 a agosto de 2014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233</cp:revision>
  <dcterms:created xsi:type="dcterms:W3CDTF">2011-12-21T16:07:31Z</dcterms:created>
  <dcterms:modified xsi:type="dcterms:W3CDTF">2014-09-03T21:57:17Z</dcterms:modified>
</cp:coreProperties>
</file>