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5" r:id="rId4"/>
    <p:sldId id="259" r:id="rId5"/>
    <p:sldId id="260" r:id="rId6"/>
    <p:sldId id="266" r:id="rId7"/>
    <p:sldId id="268" r:id="rId8"/>
    <p:sldId id="269" r:id="rId9"/>
    <p:sldId id="263" r:id="rId10"/>
    <p:sldId id="267" r:id="rId11"/>
    <p:sldId id="270" r:id="rId12"/>
    <p:sldId id="271" r:id="rId13"/>
    <p:sldId id="262" r:id="rId14"/>
    <p:sldId id="264" r:id="rId15"/>
    <p:sldId id="257" r:id="rId16"/>
    <p:sldId id="272" r:id="rId17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Hoja1!$C$30</c:f>
              <c:strCache>
                <c:ptCount val="1"/>
                <c:pt idx="0">
                  <c:v>Enero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Hoja1!$A$31:$B$34</c:f>
              <c:multiLvlStrCache>
                <c:ptCount val="4"/>
                <c:lvl>
                  <c:pt idx="0">
                    <c:v>Enero-septiembre 2013</c:v>
                  </c:pt>
                  <c:pt idx="1">
                    <c:v>Enero-septiembre 2014</c:v>
                  </c:pt>
                  <c:pt idx="2">
                    <c:v>Enero-septiembre 2013</c:v>
                  </c:pt>
                  <c:pt idx="3">
                    <c:v>Enero-septiembre 2014</c:v>
                  </c:pt>
                </c:lvl>
                <c:lvl>
                  <c:pt idx="0">
                    <c:v>Asesorías</c:v>
                  </c:pt>
                  <c:pt idx="2">
                    <c:v>Atenciones</c:v>
                  </c:pt>
                </c:lvl>
              </c:multiLvlStrCache>
            </c:multiLvlStrRef>
          </c:cat>
          <c:val>
            <c:numRef>
              <c:f>Hoja1!$C$31:$C$34</c:f>
              <c:numCache>
                <c:formatCode>#,##0</c:formatCode>
                <c:ptCount val="4"/>
                <c:pt idx="0">
                  <c:v>34192</c:v>
                </c:pt>
                <c:pt idx="1">
                  <c:v>35120</c:v>
                </c:pt>
                <c:pt idx="2">
                  <c:v>47480</c:v>
                </c:pt>
                <c:pt idx="3">
                  <c:v>46982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99"/>
        <c:axId val="378284040"/>
        <c:axId val="378284824"/>
      </c:barChart>
      <c:catAx>
        <c:axId val="378284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8284824"/>
        <c:crosses val="autoZero"/>
        <c:auto val="1"/>
        <c:lblAlgn val="ctr"/>
        <c:lblOffset val="100"/>
        <c:noMultiLvlLbl val="0"/>
      </c:catAx>
      <c:valAx>
        <c:axId val="378284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8284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Atenciones por sector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Hoja1!$H$92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Hoja1!$G$93:$G$103</c:f>
              <c:strCache>
                <c:ptCount val="11"/>
                <c:pt idx="0">
                  <c:v>Otros sectores</c:v>
                </c:pt>
                <c:pt idx="1">
                  <c:v>Muebles</c:v>
                </c:pt>
                <c:pt idx="2">
                  <c:v>Hidrocarburos</c:v>
                </c:pt>
                <c:pt idx="3">
                  <c:v>Gobierno y Alcaldías</c:v>
                </c:pt>
                <c:pt idx="4">
                  <c:v>Energía Eléctrica</c:v>
                </c:pt>
                <c:pt idx="5">
                  <c:v>Comercio</c:v>
                </c:pt>
                <c:pt idx="6">
                  <c:v>Electrodomésticos</c:v>
                </c:pt>
                <c:pt idx="7">
                  <c:v>Servicios</c:v>
                </c:pt>
                <c:pt idx="8">
                  <c:v>Agua Potable</c:v>
                </c:pt>
                <c:pt idx="9">
                  <c:v>Telecomunicaciones</c:v>
                </c:pt>
                <c:pt idx="10">
                  <c:v>Servicios Financieros</c:v>
                </c:pt>
              </c:strCache>
            </c:strRef>
          </c:cat>
          <c:val>
            <c:numRef>
              <c:f>Hoja1!$H$93:$H$103</c:f>
              <c:numCache>
                <c:formatCode>0.00%</c:formatCode>
                <c:ptCount val="11"/>
                <c:pt idx="0">
                  <c:v>5.3299999999999903E-2</c:v>
                </c:pt>
                <c:pt idx="1">
                  <c:v>1.41E-2</c:v>
                </c:pt>
                <c:pt idx="2">
                  <c:v>1.43E-2</c:v>
                </c:pt>
                <c:pt idx="3">
                  <c:v>3.4700000000000002E-2</c:v>
                </c:pt>
                <c:pt idx="4">
                  <c:v>6.88E-2</c:v>
                </c:pt>
                <c:pt idx="5">
                  <c:v>7.1900000000000006E-2</c:v>
                </c:pt>
                <c:pt idx="6">
                  <c:v>8.6400000000000005E-2</c:v>
                </c:pt>
                <c:pt idx="7">
                  <c:v>0.128</c:v>
                </c:pt>
                <c:pt idx="8">
                  <c:v>0.1389</c:v>
                </c:pt>
                <c:pt idx="9">
                  <c:v>0.18229999999999999</c:v>
                </c:pt>
                <c:pt idx="10">
                  <c:v>0.20730000000000001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78312264"/>
        <c:axId val="378306776"/>
        <c:axId val="0"/>
      </c:bar3DChart>
      <c:catAx>
        <c:axId val="37831226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8306776"/>
        <c:crosses val="autoZero"/>
        <c:auto val="1"/>
        <c:lblAlgn val="ctr"/>
        <c:lblOffset val="100"/>
        <c:noMultiLvlLbl val="0"/>
      </c:catAx>
      <c:valAx>
        <c:axId val="3783067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8312264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Denuncias por sector</a:t>
            </a:r>
            <a:endParaRPr lang="es-SV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Hoja1!$H$115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Hoja1!$G$116:$G$126</c:f>
              <c:strCache>
                <c:ptCount val="11"/>
                <c:pt idx="0">
                  <c:v>Otros sectores</c:v>
                </c:pt>
                <c:pt idx="1">
                  <c:v>Inmuebles</c:v>
                </c:pt>
                <c:pt idx="2">
                  <c:v>Muebles</c:v>
                </c:pt>
                <c:pt idx="3">
                  <c:v>Turismo</c:v>
                </c:pt>
                <c:pt idx="4">
                  <c:v>Vehículos</c:v>
                </c:pt>
                <c:pt idx="5">
                  <c:v>Comercio</c:v>
                </c:pt>
                <c:pt idx="6">
                  <c:v>Servicios Financieros</c:v>
                </c:pt>
                <c:pt idx="7">
                  <c:v>Servicios</c:v>
                </c:pt>
                <c:pt idx="8">
                  <c:v>Electrodomésticos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Hoja1!$H$116:$H$126</c:f>
              <c:numCache>
                <c:formatCode>0.00%</c:formatCode>
                <c:ptCount val="11"/>
                <c:pt idx="0">
                  <c:v>1.100000000000001E-2</c:v>
                </c:pt>
                <c:pt idx="1">
                  <c:v>7.7999999999999996E-3</c:v>
                </c:pt>
                <c:pt idx="2">
                  <c:v>8.8999999999999999E-3</c:v>
                </c:pt>
                <c:pt idx="3">
                  <c:v>1.5599999999999999E-2</c:v>
                </c:pt>
                <c:pt idx="4">
                  <c:v>1.67E-2</c:v>
                </c:pt>
                <c:pt idx="5">
                  <c:v>6.1100000000000002E-2</c:v>
                </c:pt>
                <c:pt idx="6">
                  <c:v>9.4399999999999998E-2</c:v>
                </c:pt>
                <c:pt idx="7">
                  <c:v>0.10780000000000001</c:v>
                </c:pt>
                <c:pt idx="8">
                  <c:v>0.12670000000000001</c:v>
                </c:pt>
                <c:pt idx="9">
                  <c:v>0.1356</c:v>
                </c:pt>
                <c:pt idx="10">
                  <c:v>0.41439999999999999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80776160"/>
        <c:axId val="380776552"/>
        <c:axId val="0"/>
      </c:bar3DChart>
      <c:catAx>
        <c:axId val="38077616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80776552"/>
        <c:crosses val="autoZero"/>
        <c:auto val="1"/>
        <c:lblAlgn val="ctr"/>
        <c:lblOffset val="100"/>
        <c:noMultiLvlLbl val="0"/>
      </c:catAx>
      <c:valAx>
        <c:axId val="380776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80776160"/>
        <c:crosses val="autoZero"/>
        <c:crossBetween val="between"/>
        <c:majorUnit val="0.1500000000000002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atenciones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Hoja1!$H$284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Hoja1!$G$285:$G$293</c:f>
              <c:strCache>
                <c:ptCount val="9"/>
                <c:pt idx="0">
                  <c:v>Varios</c:v>
                </c:pt>
                <c:pt idx="1">
                  <c:v>Documentos de Obligación y Cancelaciones</c:v>
                </c:pt>
                <c:pt idx="2">
                  <c:v>Información crediticia</c:v>
                </c:pt>
                <c:pt idx="3">
                  <c:v>Desistimiento de compra</c:v>
                </c:pt>
                <c:pt idx="4">
                  <c:v>Gestiones de Cobro</c:v>
                </c:pt>
                <c:pt idx="5">
                  <c:v>Plan de Pagos</c:v>
                </c:pt>
                <c:pt idx="6">
                  <c:v>Incumplimiento de contrato u oferta</c:v>
                </c:pt>
                <c:pt idx="7">
                  <c:v>Mala calidad del producto o servicio</c:v>
                </c:pt>
                <c:pt idx="8">
                  <c:v>Cobros, Cargos y Comisiones Indebidas</c:v>
                </c:pt>
              </c:strCache>
            </c:strRef>
          </c:cat>
          <c:val>
            <c:numRef>
              <c:f>Hoja1!$H$285:$H$293</c:f>
              <c:numCache>
                <c:formatCode>0.00%</c:formatCode>
                <c:ptCount val="9"/>
                <c:pt idx="0">
                  <c:v>0.27899999999999991</c:v>
                </c:pt>
                <c:pt idx="1">
                  <c:v>4.0000000000000001E-3</c:v>
                </c:pt>
                <c:pt idx="2">
                  <c:v>7.9000000000000008E-3</c:v>
                </c:pt>
                <c:pt idx="3">
                  <c:v>1.8599999999999998E-2</c:v>
                </c:pt>
                <c:pt idx="4">
                  <c:v>2.0799999999999999E-2</c:v>
                </c:pt>
                <c:pt idx="5">
                  <c:v>6.5199999999999994E-2</c:v>
                </c:pt>
                <c:pt idx="6">
                  <c:v>0.1022</c:v>
                </c:pt>
                <c:pt idx="7">
                  <c:v>0.17519999999999999</c:v>
                </c:pt>
                <c:pt idx="8">
                  <c:v>0.3271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80200912"/>
        <c:axId val="380205616"/>
        <c:axId val="0"/>
      </c:bar3DChart>
      <c:catAx>
        <c:axId val="3802009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80205616"/>
        <c:crosses val="autoZero"/>
        <c:auto val="1"/>
        <c:lblAlgn val="ctr"/>
        <c:lblOffset val="100"/>
        <c:noMultiLvlLbl val="0"/>
      </c:catAx>
      <c:valAx>
        <c:axId val="3802056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8020091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denuncias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Hoja1!$H$309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Hoja1!$G$310:$G$317</c:f>
              <c:strCache>
                <c:ptCount val="8"/>
                <c:pt idx="0">
                  <c:v>Varios</c:v>
                </c:pt>
                <c:pt idx="1">
                  <c:v>Documentos de Obligación y Cancelaciones</c:v>
                </c:pt>
                <c:pt idx="2">
                  <c:v>Práctica abusiva</c:v>
                </c:pt>
                <c:pt idx="3">
                  <c:v>Gestiones de Cobro</c:v>
                </c:pt>
                <c:pt idx="4">
                  <c:v>Desistimiento de compra</c:v>
                </c:pt>
                <c:pt idx="5">
                  <c:v>Incumplimiento de contrato u oferta</c:v>
                </c:pt>
                <c:pt idx="6">
                  <c:v>Mala calidad del producto o servicio</c:v>
                </c:pt>
                <c:pt idx="7">
                  <c:v>Cobros, Cargos y Comisiones Indebidas</c:v>
                </c:pt>
              </c:strCache>
            </c:strRef>
          </c:cat>
          <c:val>
            <c:numRef>
              <c:f>Hoja1!$H$310:$H$317</c:f>
              <c:numCache>
                <c:formatCode>0.00%</c:formatCode>
                <c:ptCount val="8"/>
                <c:pt idx="0">
                  <c:v>0.1522</c:v>
                </c:pt>
                <c:pt idx="1">
                  <c:v>3.3E-3</c:v>
                </c:pt>
                <c:pt idx="2">
                  <c:v>4.4000000000000003E-3</c:v>
                </c:pt>
                <c:pt idx="3">
                  <c:v>5.5999999999999999E-3</c:v>
                </c:pt>
                <c:pt idx="4">
                  <c:v>1.5599999999999999E-2</c:v>
                </c:pt>
                <c:pt idx="5">
                  <c:v>0.1933</c:v>
                </c:pt>
                <c:pt idx="6">
                  <c:v>0.22889999999999999</c:v>
                </c:pt>
                <c:pt idx="7">
                  <c:v>0.3967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80201304"/>
        <c:axId val="380201696"/>
        <c:axId val="0"/>
      </c:bar3DChart>
      <c:catAx>
        <c:axId val="380201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80201696"/>
        <c:crosses val="autoZero"/>
        <c:auto val="1"/>
        <c:lblAlgn val="ctr"/>
        <c:lblOffset val="100"/>
        <c:noMultiLvlLbl val="0"/>
      </c:catAx>
      <c:valAx>
        <c:axId val="3802016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8020130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Hoja1!$H$480</c:f>
              <c:strCache>
                <c:ptCount val="1"/>
                <c:pt idx="0">
                  <c:v>Montos Recuperados por Sector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Hoja1!$G$481:$G$490</c:f>
              <c:strCache>
                <c:ptCount val="10"/>
                <c:pt idx="0">
                  <c:v>Otros Sectores</c:v>
                </c:pt>
                <c:pt idx="1">
                  <c:v>Turismo</c:v>
                </c:pt>
                <c:pt idx="2">
                  <c:v>Servicios</c:v>
                </c:pt>
                <c:pt idx="3">
                  <c:v>Comercio</c:v>
                </c:pt>
                <c:pt idx="4">
                  <c:v>Vehículos</c:v>
                </c:pt>
                <c:pt idx="5">
                  <c:v>Telecomunicaciones</c:v>
                </c:pt>
                <c:pt idx="6">
                  <c:v>Electrodomésticos</c:v>
                </c:pt>
                <c:pt idx="7">
                  <c:v>Servicios Financieros</c:v>
                </c:pt>
                <c:pt idx="8">
                  <c:v>Inmuebles</c:v>
                </c:pt>
                <c:pt idx="9">
                  <c:v>Agua Potable</c:v>
                </c:pt>
              </c:strCache>
            </c:strRef>
          </c:cat>
          <c:val>
            <c:numRef>
              <c:f>Hoja1!$H$481:$H$490</c:f>
              <c:numCache>
                <c:formatCode>"$"#,##0.00</c:formatCode>
                <c:ptCount val="10"/>
                <c:pt idx="0">
                  <c:v>3480.0299999999997</c:v>
                </c:pt>
                <c:pt idx="1">
                  <c:v>2779.77</c:v>
                </c:pt>
                <c:pt idx="2">
                  <c:v>5875.73</c:v>
                </c:pt>
                <c:pt idx="3">
                  <c:v>8914.1299999999974</c:v>
                </c:pt>
                <c:pt idx="4">
                  <c:v>10876.34</c:v>
                </c:pt>
                <c:pt idx="5">
                  <c:v>13642.5</c:v>
                </c:pt>
                <c:pt idx="6">
                  <c:v>27788.809999999998</c:v>
                </c:pt>
                <c:pt idx="7">
                  <c:v>28717.400000000005</c:v>
                </c:pt>
                <c:pt idx="8">
                  <c:v>43925.87</c:v>
                </c:pt>
                <c:pt idx="9">
                  <c:v>57340.219999999994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79638584"/>
        <c:axId val="379643680"/>
        <c:axId val="0"/>
      </c:bar3DChart>
      <c:catAx>
        <c:axId val="37963858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9643680"/>
        <c:crosses val="autoZero"/>
        <c:auto val="1"/>
        <c:lblAlgn val="ctr"/>
        <c:lblOffset val="100"/>
        <c:noMultiLvlLbl val="0"/>
      </c:catAx>
      <c:valAx>
        <c:axId val="3796436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9638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Hoja1!$A$508</c:f>
              <c:strCache>
                <c:ptCount val="1"/>
                <c:pt idx="0">
                  <c:v>Casos Cerrados</c:v>
                </c:pt>
              </c:strCache>
            </c:strRef>
          </c:tx>
          <c:spPr>
            <a:ln w="3810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Hoja1!$B$507:$N$507</c:f>
              <c:numCache>
                <c:formatCode>mmm\-yy</c:formatCode>
                <c:ptCount val="13"/>
                <c:pt idx="0">
                  <c:v>41518</c:v>
                </c:pt>
                <c:pt idx="1">
                  <c:v>41548</c:v>
                </c:pt>
                <c:pt idx="2">
                  <c:v>41579</c:v>
                </c:pt>
                <c:pt idx="3">
                  <c:v>41609</c:v>
                </c:pt>
                <c:pt idx="4">
                  <c:v>41640</c:v>
                </c:pt>
                <c:pt idx="5">
                  <c:v>41671</c:v>
                </c:pt>
                <c:pt idx="6">
                  <c:v>41699</c:v>
                </c:pt>
                <c:pt idx="7">
                  <c:v>41730</c:v>
                </c:pt>
                <c:pt idx="8">
                  <c:v>41760</c:v>
                </c:pt>
                <c:pt idx="9">
                  <c:v>41791</c:v>
                </c:pt>
                <c:pt idx="10">
                  <c:v>41821</c:v>
                </c:pt>
                <c:pt idx="11">
                  <c:v>41852</c:v>
                </c:pt>
                <c:pt idx="12">
                  <c:v>41883</c:v>
                </c:pt>
              </c:numCache>
            </c:numRef>
          </c:cat>
          <c:val>
            <c:numRef>
              <c:f>Hoja1!$B$508:$N$508</c:f>
              <c:numCache>
                <c:formatCode>#,##0</c:formatCode>
                <c:ptCount val="13"/>
                <c:pt idx="0">
                  <c:v>1445</c:v>
                </c:pt>
                <c:pt idx="1">
                  <c:v>1307</c:v>
                </c:pt>
                <c:pt idx="2">
                  <c:v>1120</c:v>
                </c:pt>
                <c:pt idx="3">
                  <c:v>832</c:v>
                </c:pt>
                <c:pt idx="4">
                  <c:v>1244</c:v>
                </c:pt>
                <c:pt idx="5">
                  <c:v>1105</c:v>
                </c:pt>
                <c:pt idx="6">
                  <c:v>1205</c:v>
                </c:pt>
                <c:pt idx="7">
                  <c:v>904</c:v>
                </c:pt>
                <c:pt idx="8">
                  <c:v>1147</c:v>
                </c:pt>
                <c:pt idx="9">
                  <c:v>1132</c:v>
                </c:pt>
                <c:pt idx="10">
                  <c:v>1292</c:v>
                </c:pt>
                <c:pt idx="11">
                  <c:v>919</c:v>
                </c:pt>
                <c:pt idx="12">
                  <c:v>1140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9642112"/>
        <c:axId val="379646424"/>
      </c:lineChart>
      <c:lineChart>
        <c:grouping val="standard"/>
        <c:varyColors val="0"/>
        <c:ser>
          <c:idx val="1"/>
          <c:order val="1"/>
          <c:tx>
            <c:strRef>
              <c:f>Hoja1!$A$509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12"/>
              <c:layout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Hoja1!$B$507:$N$507</c:f>
              <c:numCache>
                <c:formatCode>mmm\-yy</c:formatCode>
                <c:ptCount val="13"/>
                <c:pt idx="0">
                  <c:v>41518</c:v>
                </c:pt>
                <c:pt idx="1">
                  <c:v>41548</c:v>
                </c:pt>
                <c:pt idx="2">
                  <c:v>41579</c:v>
                </c:pt>
                <c:pt idx="3">
                  <c:v>41609</c:v>
                </c:pt>
                <c:pt idx="4">
                  <c:v>41640</c:v>
                </c:pt>
                <c:pt idx="5">
                  <c:v>41671</c:v>
                </c:pt>
                <c:pt idx="6">
                  <c:v>41699</c:v>
                </c:pt>
                <c:pt idx="7">
                  <c:v>41730</c:v>
                </c:pt>
                <c:pt idx="8">
                  <c:v>41760</c:v>
                </c:pt>
                <c:pt idx="9">
                  <c:v>41791</c:v>
                </c:pt>
                <c:pt idx="10">
                  <c:v>41821</c:v>
                </c:pt>
                <c:pt idx="11">
                  <c:v>41852</c:v>
                </c:pt>
                <c:pt idx="12">
                  <c:v>41883</c:v>
                </c:pt>
              </c:numCache>
            </c:numRef>
          </c:cat>
          <c:val>
            <c:numRef>
              <c:f>Hoja1!$B$509:$N$509</c:f>
              <c:numCache>
                <c:formatCode>"$"#,##0.00</c:formatCode>
                <c:ptCount val="13"/>
                <c:pt idx="0">
                  <c:v>280703.75999999995</c:v>
                </c:pt>
                <c:pt idx="1">
                  <c:v>270760.44</c:v>
                </c:pt>
                <c:pt idx="2">
                  <c:v>377744.69000000006</c:v>
                </c:pt>
                <c:pt idx="3">
                  <c:v>187602.5199999999</c:v>
                </c:pt>
                <c:pt idx="4">
                  <c:v>329018.15000000026</c:v>
                </c:pt>
                <c:pt idx="5">
                  <c:v>185915.50000000015</c:v>
                </c:pt>
                <c:pt idx="6">
                  <c:v>207275.90000000026</c:v>
                </c:pt>
                <c:pt idx="7">
                  <c:v>186503.17999999979</c:v>
                </c:pt>
                <c:pt idx="8">
                  <c:v>208665.68000000008</c:v>
                </c:pt>
                <c:pt idx="9">
                  <c:v>218797.58000000007</c:v>
                </c:pt>
                <c:pt idx="10">
                  <c:v>211166.47000000003</c:v>
                </c:pt>
                <c:pt idx="11">
                  <c:v>347250.15</c:v>
                </c:pt>
                <c:pt idx="12">
                  <c:v>203340.80000000002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9642896"/>
        <c:axId val="379646032"/>
      </c:lineChart>
      <c:dateAx>
        <c:axId val="37964211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9646424"/>
        <c:crosses val="autoZero"/>
        <c:auto val="1"/>
        <c:lblOffset val="100"/>
        <c:baseTimeUnit val="months"/>
      </c:dateAx>
      <c:valAx>
        <c:axId val="379646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9642112"/>
        <c:crosses val="autoZero"/>
        <c:crossBetween val="between"/>
      </c:valAx>
      <c:valAx>
        <c:axId val="379646032"/>
        <c:scaling>
          <c:orientation val="minMax"/>
        </c:scaling>
        <c:delete val="0"/>
        <c:axPos val="r"/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9642896"/>
        <c:crosses val="max"/>
        <c:crossBetween val="between"/>
      </c:valAx>
      <c:dateAx>
        <c:axId val="379642896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379646032"/>
        <c:crosses val="autoZero"/>
        <c:auto val="1"/>
        <c:lblOffset val="100"/>
        <c:baseTimeUnit val="months"/>
        <c:majorUnit val="1"/>
        <c:minorUnit val="1"/>
      </c:date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07/10/2014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48146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07/10/2014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08159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07/10/2014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08843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07/10/2014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45406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07/10/2014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65466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24387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24387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07/10/2014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46625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07/10/2014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462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07/10/2014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18874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07/10/2014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62573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07/10/2014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8686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07/10/2014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33238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230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07/10/2014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856" y="6056313"/>
            <a:ext cx="2895144" cy="80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62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mtClean="0"/>
              <a:t>Boletín Estadístico Mensual</a:t>
            </a:r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Septiembre </a:t>
            </a:r>
            <a:r>
              <a:rPr lang="es-ES" dirty="0" smtClean="0"/>
              <a:t>2014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Atenciones por motivo para septiembre de 2014</a:t>
            </a:r>
            <a:endParaRPr lang="es-SV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53484986"/>
              </p:ext>
            </p:extLst>
          </p:nvPr>
        </p:nvGraphicFramePr>
        <p:xfrm>
          <a:off x="628650" y="2682602"/>
          <a:ext cx="3922914" cy="21145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625263"/>
                <a:gridCol w="799638"/>
                <a:gridCol w="498013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Motivo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Porcentaje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32.71%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1,620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17.52%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868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10.22%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506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2.08%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1.86%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27.90%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1,382</a:t>
                      </a:r>
                    </a:p>
                  </a:txBody>
                  <a:tcPr marL="72000" marR="72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4,953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graphicFrame>
        <p:nvGraphicFramePr>
          <p:cNvPr id="10" name="Marcador de contenido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39362028"/>
              </p:ext>
            </p:extLst>
          </p:nvPr>
        </p:nvGraphicFramePr>
        <p:xfrm>
          <a:off x="4629150" y="2682602"/>
          <a:ext cx="3897514" cy="1924050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2625263"/>
                <a:gridCol w="799638"/>
                <a:gridCol w="472613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Motivo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Porcentaje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39.67%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357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22.89%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19.33%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1.56%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15.22%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72000" marR="72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408531" y="2195572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motivo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2195572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motivo</a:t>
            </a: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141789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mtClean="0"/>
              <a:t>Atenciones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9237770"/>
              </p:ext>
            </p:extLst>
          </p:nvPr>
        </p:nvGraphicFramePr>
        <p:xfrm>
          <a:off x="628650" y="1825625"/>
          <a:ext cx="7886699" cy="304990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3028719"/>
                <a:gridCol w="1214495"/>
                <a:gridCol w="1214495"/>
                <a:gridCol w="1214495"/>
                <a:gridCol w="1214495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septiembre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septiembre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septiembre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septiembre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19,020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16,711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40.06%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35.57%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6,984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7,942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14.71%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16.90%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4,077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4,102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3,380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2,951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1,266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1,147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1,160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10,037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12,270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21.14%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26.12%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47,480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46,982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45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mtClean="0"/>
              <a:t>Denuncias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0231053"/>
              </p:ext>
            </p:extLst>
          </p:nvPr>
        </p:nvGraphicFramePr>
        <p:xfrm>
          <a:off x="628650" y="1825625"/>
          <a:ext cx="7886699" cy="304990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3028719"/>
                <a:gridCol w="1214495"/>
                <a:gridCol w="1214495"/>
                <a:gridCol w="1214495"/>
                <a:gridCol w="1214495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septiembre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septiembre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septiembre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septiembre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5,874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4,330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59.61%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48.69%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1,687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1,893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17.12%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21.29%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1,164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12.93%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9,854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8,893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0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Denuncias y gestiones cerradas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0451175"/>
              </p:ext>
            </p:extLst>
          </p:nvPr>
        </p:nvGraphicFramePr>
        <p:xfrm>
          <a:off x="628650" y="1825625"/>
          <a:ext cx="7886699" cy="235228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2472332"/>
                <a:gridCol w="1254185"/>
                <a:gridCol w="1254185"/>
                <a:gridCol w="732039"/>
                <a:gridCol w="702605"/>
                <a:gridCol w="739314"/>
                <a:gridCol w="732039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septiembre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septiembre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Agosto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Septiembre </a:t>
                      </a:r>
                      <a:endParaRPr lang="es-SV" sz="1200" b="1" i="0" u="none" strike="noStrike" dirty="0" smtClean="0">
                        <a:solidFill>
                          <a:schemeClr val="bg1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10,584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8,808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-16.8%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993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24.1%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Avenimiento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7,377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5,843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-20.8%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546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18.3%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Cerrado por razones de oficio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-74.5%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Conciliación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1,928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-15.2%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-27.5%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310.0%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Falta de Ratificación y Prevención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47.4%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-17.0%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Tribunal Sancionador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226.7%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1,379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1,280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-7.2%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23.5%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11,963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10,088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-15.7%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919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1,140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24.0%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628650" y="4221088"/>
            <a:ext cx="7886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2000" dirty="0"/>
              <a:t>Al comparar los primeros </a:t>
            </a:r>
            <a:r>
              <a:rPr lang="es-SV" sz="2000" dirty="0" smtClean="0"/>
              <a:t>siete meses </a:t>
            </a:r>
            <a:r>
              <a:rPr lang="es-SV" sz="2000" dirty="0"/>
              <a:t>de 2013 con 2014, los resultados indican una disminución del </a:t>
            </a:r>
            <a:r>
              <a:rPr lang="es-SV" sz="2000" dirty="0" smtClean="0"/>
              <a:t>15.7% </a:t>
            </a:r>
            <a:r>
              <a:rPr lang="es-SV" sz="2000" dirty="0"/>
              <a:t>en la cantidad de denuncias y gestiones </a:t>
            </a:r>
            <a:r>
              <a:rPr lang="es-SV" sz="2000" dirty="0" smtClean="0"/>
              <a:t>cerradas.</a:t>
            </a:r>
            <a:endParaRPr lang="es-SV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2000" dirty="0"/>
              <a:t>La comparación entre </a:t>
            </a:r>
            <a:r>
              <a:rPr lang="es-SV" sz="2000" dirty="0" smtClean="0"/>
              <a:t>agosto </a:t>
            </a:r>
            <a:r>
              <a:rPr lang="es-SV" sz="2000" dirty="0"/>
              <a:t>con </a:t>
            </a:r>
            <a:r>
              <a:rPr lang="es-SV" sz="2000" dirty="0" smtClean="0"/>
              <a:t>septiembre </a:t>
            </a:r>
            <a:r>
              <a:rPr lang="es-SV" sz="2000" dirty="0"/>
              <a:t>de 2014, los resultados indican que la cantidad de cierres </a:t>
            </a:r>
            <a:r>
              <a:rPr lang="es-SV" sz="2000" dirty="0" smtClean="0"/>
              <a:t>aumenta un 24%.</a:t>
            </a:r>
            <a:endParaRPr lang="es-SV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 por sector para </a:t>
            </a:r>
            <a:r>
              <a:rPr lang="es-ES" dirty="0" smtClean="0"/>
              <a:t>septiembre </a:t>
            </a:r>
            <a:r>
              <a:rPr lang="es-ES" dirty="0" smtClean="0"/>
              <a:t>de 2014</a:t>
            </a:r>
            <a:endParaRPr lang="es-SV" dirty="0"/>
          </a:p>
        </p:txBody>
      </p:sp>
      <p:graphicFrame>
        <p:nvGraphicFramePr>
          <p:cNvPr id="7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1628479"/>
              </p:ext>
            </p:extLst>
          </p:nvPr>
        </p:nvGraphicFramePr>
        <p:xfrm>
          <a:off x="628650" y="1825625"/>
          <a:ext cx="7886700" cy="4230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Montos recuperados</a:t>
            </a:r>
            <a:endParaRPr lang="es-SV" dirty="0"/>
          </a:p>
        </p:txBody>
      </p:sp>
      <p:sp>
        <p:nvSpPr>
          <p:cNvPr id="4" name="CuadroTexto 3"/>
          <p:cNvSpPr txBox="1"/>
          <p:nvPr/>
        </p:nvSpPr>
        <p:spPr>
          <a:xfrm>
            <a:off x="628650" y="5661248"/>
            <a:ext cx="7886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/>
              <a:t>Durante el mes de </a:t>
            </a:r>
            <a:r>
              <a:rPr lang="es-SV" dirty="0" smtClean="0"/>
              <a:t>septiembre </a:t>
            </a:r>
            <a:r>
              <a:rPr lang="es-SV" dirty="0"/>
              <a:t>se recuperó </a:t>
            </a:r>
            <a:r>
              <a:rPr lang="es-SV" dirty="0" smtClean="0"/>
              <a:t>$203,340.80 </a:t>
            </a:r>
            <a:r>
              <a:rPr lang="es-SV" dirty="0" smtClean="0"/>
              <a:t>a favor de los consumidores</a:t>
            </a:r>
            <a:endParaRPr lang="es-SV" dirty="0"/>
          </a:p>
        </p:txBody>
      </p:sp>
      <p:graphicFrame>
        <p:nvGraphicFramePr>
          <p:cNvPr id="6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7688420"/>
              </p:ext>
            </p:extLst>
          </p:nvPr>
        </p:nvGraphicFramePr>
        <p:xfrm>
          <a:off x="628650" y="1825625"/>
          <a:ext cx="7886700" cy="3835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Reclamos cerrados y montos recuperados </a:t>
            </a:r>
            <a:br>
              <a:rPr lang="es-SV" dirty="0" smtClean="0"/>
            </a:br>
            <a:r>
              <a:rPr lang="es-SV" dirty="0" smtClean="0"/>
              <a:t>De </a:t>
            </a:r>
            <a:r>
              <a:rPr lang="es-SV" dirty="0" smtClean="0"/>
              <a:t>octubre de </a:t>
            </a:r>
            <a:r>
              <a:rPr lang="es-SV" dirty="0" smtClean="0"/>
              <a:t>2013 a </a:t>
            </a:r>
            <a:r>
              <a:rPr lang="es-SV" dirty="0" smtClean="0"/>
              <a:t>septiembre </a:t>
            </a:r>
            <a:r>
              <a:rPr lang="es-SV" dirty="0" smtClean="0"/>
              <a:t>de 2014</a:t>
            </a:r>
            <a:endParaRPr lang="es-SV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8799901"/>
              </p:ext>
            </p:extLst>
          </p:nvPr>
        </p:nvGraphicFramePr>
        <p:xfrm>
          <a:off x="628650" y="1825625"/>
          <a:ext cx="7886700" cy="397383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957817"/>
                <a:gridCol w="2089952"/>
                <a:gridCol w="2742561"/>
                <a:gridCol w="209637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u="none" strike="noStrike">
                          <a:effectLst/>
                        </a:rPr>
                        <a:t>Mes</a:t>
                      </a:r>
                      <a:endParaRPr lang="es-SV" sz="1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u="none" strike="noStrike">
                          <a:effectLst/>
                        </a:rPr>
                        <a:t>Reclamos cerrados</a:t>
                      </a:r>
                      <a:endParaRPr lang="es-SV" sz="1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u="none" strike="noStrike">
                          <a:effectLst/>
                        </a:rPr>
                        <a:t>Reclamos con devolución</a:t>
                      </a:r>
                      <a:endParaRPr lang="es-SV" sz="1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u="none" strike="noStrike">
                          <a:effectLst/>
                        </a:rPr>
                        <a:t>Monto recuperado</a:t>
                      </a:r>
                      <a:endParaRPr lang="es-SV" sz="1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oct-13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1,307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830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$270,760.44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nov-13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1,120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687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$377,744.69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dic-13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832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499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$187,602.52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ene-14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1,244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822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$329,018.15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feb-14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1,105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671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$185,915.50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mar-14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1,205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733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$207,275.90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abr-14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904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531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$186,503.18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may-14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1,147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672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$208,665.68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jun-14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1,132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623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$218,797.58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jul-14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1,292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767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$211,166.47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ago-14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919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598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$347,250.15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sep-14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1,140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671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$203,340.80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u="none" strike="noStrike">
                          <a:effectLst/>
                        </a:rPr>
                        <a:t>Total</a:t>
                      </a:r>
                      <a:endParaRPr lang="es-SV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13,347</a:t>
                      </a:r>
                      <a:endParaRPr lang="es-SV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>
                          <a:effectLst/>
                        </a:rPr>
                        <a:t>8,104</a:t>
                      </a:r>
                      <a:endParaRPr lang="es-SV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u="none" strike="noStrike" dirty="0">
                          <a:effectLst/>
                        </a:rPr>
                        <a:t>$2,934,041.06</a:t>
                      </a:r>
                      <a:endParaRPr lang="es-SV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1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1816446"/>
              </p:ext>
            </p:extLst>
          </p:nvPr>
        </p:nvGraphicFramePr>
        <p:xfrm>
          <a:off x="628650" y="1825625"/>
          <a:ext cx="7886699" cy="1754505"/>
        </p:xfrm>
        <a:graphic>
          <a:graphicData uri="http://schemas.openxmlformats.org/drawingml/2006/table">
            <a:tbl>
              <a:tblPr firstRow="1" lastRow="1" bandRow="1" bandCol="1">
                <a:tableStyleId>{69012ECD-51FC-41F1-AA8D-1B2483CD663E}</a:tableStyleId>
              </a:tblPr>
              <a:tblGrid>
                <a:gridCol w="1221486"/>
                <a:gridCol w="1405510"/>
                <a:gridCol w="1405510"/>
                <a:gridCol w="842179"/>
                <a:gridCol w="992291"/>
                <a:gridCol w="1177544"/>
                <a:gridCol w="842179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/>
                        <a:t>Tipo de caso 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smtClean="0"/>
                        <a:t>Enero a </a:t>
                      </a:r>
                      <a:r>
                        <a:rPr lang="es-SV" sz="1400" u="none" strike="noStrike" dirty="0" smtClean="0"/>
                        <a:t>septiembre </a:t>
                      </a:r>
                      <a:endParaRPr lang="es-SV" sz="1400" u="none" strike="noStrike" dirty="0" smtClean="0"/>
                    </a:p>
                    <a:p>
                      <a:pPr algn="ctr" fontAlgn="b"/>
                      <a:r>
                        <a:rPr lang="es-SV" sz="1400" u="none" strike="noStrike" dirty="0" smtClean="0"/>
                        <a:t>2013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smtClean="0"/>
                        <a:t>Enero a </a:t>
                      </a:r>
                      <a:r>
                        <a:rPr lang="es-SV" sz="1400" u="none" strike="noStrike" dirty="0" smtClean="0"/>
                        <a:t>septiembre </a:t>
                      </a:r>
                      <a:endParaRPr lang="es-SV" sz="1400" u="none" strike="noStrike" dirty="0" smtClean="0"/>
                    </a:p>
                    <a:p>
                      <a:pPr algn="ctr" fontAlgn="b"/>
                      <a:r>
                        <a:rPr lang="es-SV" sz="1400" u="none" strike="noStrike" dirty="0" smtClean="0"/>
                        <a:t>2014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smtClean="0"/>
                        <a:t>Cambio 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smtClean="0"/>
                        <a:t>Agosto </a:t>
                      </a:r>
                      <a:r>
                        <a:rPr lang="es-SV" sz="1400" u="none" strike="noStrike" dirty="0" smtClean="0"/>
                        <a:t>2014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smtClean="0"/>
                        <a:t>Septiembre </a:t>
                      </a:r>
                      <a:r>
                        <a:rPr lang="es-SV" sz="1400" u="none" strike="noStrike" dirty="0" smtClean="0"/>
                        <a:t>2014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smtClean="0"/>
                        <a:t>Cambio 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Asesoría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34,192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35,120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3,212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3,737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16.3%</a:t>
                      </a:r>
                    </a:p>
                  </a:txBody>
                  <a:tcPr marL="72000" marR="72000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9,854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8,893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72000" marR="72000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Derivación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2,087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-18.5%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-2.6%</a:t>
                      </a:r>
                    </a:p>
                  </a:txBody>
                  <a:tcPr marL="72000" marR="72000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1,347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1,269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72000" marR="72000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47,480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46,982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4,416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4,953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12.2%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628650" y="3618890"/>
            <a:ext cx="78867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/>
              <a:t>En </a:t>
            </a:r>
            <a:r>
              <a:rPr lang="es-SV" dirty="0" smtClean="0"/>
              <a:t>septiembre </a:t>
            </a:r>
            <a:r>
              <a:rPr lang="es-SV" dirty="0"/>
              <a:t>de 2014 se recibió </a:t>
            </a:r>
            <a:r>
              <a:rPr lang="es-SV" dirty="0" smtClean="0"/>
              <a:t>4,953 </a:t>
            </a:r>
            <a:r>
              <a:rPr lang="es-SV" dirty="0"/>
              <a:t>atenciones. La mayor parte de estas atenciones fueron asesorías, sumando </a:t>
            </a:r>
            <a:r>
              <a:rPr lang="es-SV" dirty="0" smtClean="0"/>
              <a:t>3,737</a:t>
            </a:r>
            <a:endParaRPr lang="es-SV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/>
              <a:t>Comparando este mes con el anterior, el total de atenciones </a:t>
            </a:r>
            <a:r>
              <a:rPr lang="es-SV" dirty="0" smtClean="0"/>
              <a:t>aumentó un 12.2% </a:t>
            </a:r>
            <a:r>
              <a:rPr lang="es-SV" dirty="0" smtClean="0"/>
              <a:t>debido al periodo vacacional por las Fiestas </a:t>
            </a:r>
            <a:r>
              <a:rPr lang="es-SV" dirty="0" err="1" smtClean="0"/>
              <a:t>Agostinas</a:t>
            </a:r>
            <a:r>
              <a:rPr lang="es-SV" dirty="0" smtClean="0"/>
              <a:t>.</a:t>
            </a:r>
            <a:endParaRPr lang="es-SV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/>
              <a:t>En comparación con los primeros </a:t>
            </a:r>
            <a:r>
              <a:rPr lang="es-SV" dirty="0" smtClean="0"/>
              <a:t>ocho </a:t>
            </a:r>
            <a:r>
              <a:rPr lang="es-SV" dirty="0"/>
              <a:t>meses de 2013, las atenciones se </a:t>
            </a:r>
            <a:r>
              <a:rPr lang="es-SV" dirty="0" smtClean="0"/>
              <a:t>disminuyen </a:t>
            </a:r>
            <a:r>
              <a:rPr lang="es-SV" dirty="0"/>
              <a:t>un </a:t>
            </a:r>
            <a:r>
              <a:rPr lang="es-SV" dirty="0" smtClean="0"/>
              <a:t>1%.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Atenciones y asesorías </a:t>
            </a:r>
            <a:br>
              <a:rPr lang="es-SV" dirty="0" smtClean="0"/>
            </a:br>
            <a:r>
              <a:rPr lang="es-SV" dirty="0" smtClean="0"/>
              <a:t>Comparación los primeros meses de 2014 con 2013</a:t>
            </a:r>
            <a:endParaRPr lang="es-SV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2352517"/>
              </p:ext>
            </p:extLst>
          </p:nvPr>
        </p:nvGraphicFramePr>
        <p:xfrm>
          <a:off x="628650" y="1825625"/>
          <a:ext cx="7886700" cy="4230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0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Oficinas de atención</a:t>
            </a:r>
            <a:endParaRPr lang="es-SV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22856706"/>
              </p:ext>
            </p:extLst>
          </p:nvPr>
        </p:nvGraphicFramePr>
        <p:xfrm>
          <a:off x="628650" y="2132856"/>
          <a:ext cx="4508901" cy="123523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{912C8C85-51F0-491E-9774-3900AFEF0FD7}</a:tableStyleId>
              </a:tblPr>
              <a:tblGrid>
                <a:gridCol w="1206038"/>
                <a:gridCol w="667875"/>
                <a:gridCol w="718675"/>
                <a:gridCol w="794875"/>
                <a:gridCol w="623425"/>
                <a:gridCol w="498013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Asesoría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Denuncia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Call Center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1,796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1,825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Plan de La Laguna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405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San Miguel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San Salvador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1,125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411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1,627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Santa Ana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676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3,737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4,953</a:t>
                      </a:r>
                    </a:p>
                  </a:txBody>
                  <a:tcPr marL="36000" marR="36000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5436096" y="1825625"/>
            <a:ext cx="3079254" cy="4243871"/>
          </a:xfrm>
        </p:spPr>
        <p:txBody>
          <a:bodyPr>
            <a:normAutofit fontScale="70000" lnSpcReduction="20000"/>
          </a:bodyPr>
          <a:lstStyle/>
          <a:p>
            <a:r>
              <a:rPr lang="es-ES" dirty="0" smtClean="0"/>
              <a:t>Los dos centros con el mayor número de atenciones fueron el Call Center con </a:t>
            </a:r>
            <a:r>
              <a:rPr lang="es-ES" dirty="0" smtClean="0"/>
              <a:t>1,825</a:t>
            </a:r>
            <a:r>
              <a:rPr lang="es-SV" dirty="0" smtClean="0"/>
              <a:t>, </a:t>
            </a:r>
            <a:r>
              <a:rPr lang="es-SV" dirty="0" smtClean="0"/>
              <a:t>y </a:t>
            </a:r>
            <a:r>
              <a:rPr lang="es-ES" dirty="0" smtClean="0"/>
              <a:t>el Centro de Solución de Controversias de San Salvador, que realizó </a:t>
            </a:r>
            <a:r>
              <a:rPr lang="es-SV" dirty="0" smtClean="0"/>
              <a:t>1,627</a:t>
            </a:r>
            <a:r>
              <a:rPr lang="es-ES" dirty="0" smtClean="0"/>
              <a:t>.</a:t>
            </a:r>
            <a:endParaRPr lang="es-ES" dirty="0" smtClean="0"/>
          </a:p>
          <a:p>
            <a:r>
              <a:rPr lang="es-ES" dirty="0" smtClean="0"/>
              <a:t>La tasa de variación mensual indica que las atenciones </a:t>
            </a:r>
            <a:r>
              <a:rPr lang="es-ES" dirty="0" smtClean="0"/>
              <a:t>aumentaron un 12.2% </a:t>
            </a:r>
            <a:r>
              <a:rPr lang="es-ES" dirty="0" smtClean="0"/>
              <a:t>respecto al mes pasado.</a:t>
            </a:r>
          </a:p>
          <a:p>
            <a:r>
              <a:rPr lang="es-ES" dirty="0" smtClean="0"/>
              <a:t>Las oficinas con los mayores </a:t>
            </a:r>
            <a:r>
              <a:rPr lang="es-ES" dirty="0" smtClean="0"/>
              <a:t>aumentos son</a:t>
            </a:r>
            <a:endParaRPr lang="es-ES" dirty="0" smtClean="0"/>
          </a:p>
          <a:p>
            <a:pPr lvl="1"/>
            <a:r>
              <a:rPr lang="es-ES" dirty="0" smtClean="0"/>
              <a:t>San Salvador </a:t>
            </a:r>
            <a:r>
              <a:rPr lang="es-ES" dirty="0" smtClean="0"/>
              <a:t>19.6%</a:t>
            </a:r>
            <a:endParaRPr lang="es-ES" dirty="0" smtClean="0"/>
          </a:p>
          <a:p>
            <a:pPr lvl="1"/>
            <a:r>
              <a:rPr lang="es-ES" dirty="0" smtClean="0"/>
              <a:t>Call Center </a:t>
            </a:r>
            <a:r>
              <a:rPr lang="es-ES" dirty="0" smtClean="0"/>
              <a:t>15.3%</a:t>
            </a:r>
            <a:endParaRPr lang="es-ES" dirty="0" smtClean="0"/>
          </a:p>
          <a:p>
            <a:pPr lvl="1"/>
            <a:r>
              <a:rPr lang="es-ES" dirty="0" smtClean="0"/>
              <a:t>San Miguel 10.2%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628650" y="3780329"/>
            <a:ext cx="4504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</a:t>
            </a:r>
            <a:endParaRPr lang="es-SV" sz="1600" dirty="0" smtClean="0"/>
          </a:p>
          <a:p>
            <a:r>
              <a:rPr lang="es-SV" sz="1600" dirty="0" smtClean="0"/>
              <a:t>Agosto 2014 -Septiembre 2014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628650" y="1794302"/>
            <a:ext cx="45040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</a:t>
            </a:r>
            <a:r>
              <a:rPr lang="es-SV" sz="1600" dirty="0" smtClean="0"/>
              <a:t>septiembre </a:t>
            </a:r>
            <a:r>
              <a:rPr lang="es-SV" sz="1600" dirty="0" smtClean="0"/>
              <a:t>de 2014</a:t>
            </a:r>
            <a:endParaRPr lang="es-SV" sz="1600" dirty="0"/>
          </a:p>
        </p:txBody>
      </p:sp>
      <p:graphicFrame>
        <p:nvGraphicFramePr>
          <p:cNvPr id="10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4330213"/>
              </p:ext>
            </p:extLst>
          </p:nvPr>
        </p:nvGraphicFramePr>
        <p:xfrm>
          <a:off x="628650" y="4365104"/>
          <a:ext cx="4508901" cy="123523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{69012ECD-51FC-41F1-AA8D-1B2483CD663E}</a:tableStyleId>
              </a:tblPr>
              <a:tblGrid>
                <a:gridCol w="1206038"/>
                <a:gridCol w="667875"/>
                <a:gridCol w="718675"/>
                <a:gridCol w="794875"/>
                <a:gridCol w="623425"/>
                <a:gridCol w="498013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Asesoría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Denuncia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Call Center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15.5%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15.3%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Plan de La Laguna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-2.5%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29.2%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-60.0%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San Miguel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20.8%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-4.9%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30.8%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10.2%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San Salvador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32.7%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-2.4%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-8.8%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19.6%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Santa Ana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-5.6%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12.0%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-9.6%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-50.0%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-1.7%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16.3%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-2.6%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12.2%</a:t>
                      </a:r>
                    </a:p>
                  </a:txBody>
                  <a:tcPr marL="36000" marR="36000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 por sector para </a:t>
            </a:r>
            <a:r>
              <a:rPr lang="es-ES" dirty="0" smtClean="0"/>
              <a:t>septiembre </a:t>
            </a:r>
            <a:r>
              <a:rPr lang="es-ES" dirty="0" smtClean="0"/>
              <a:t>de 2014</a:t>
            </a:r>
            <a:endParaRPr lang="es-SV" dirty="0"/>
          </a:p>
        </p:txBody>
      </p:sp>
      <p:sp>
        <p:nvSpPr>
          <p:cNvPr id="13" name="CuadroTexto 12"/>
          <p:cNvSpPr txBox="1"/>
          <p:nvPr/>
        </p:nvSpPr>
        <p:spPr>
          <a:xfrm>
            <a:off x="628650" y="5301208"/>
            <a:ext cx="78867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600" dirty="0"/>
              <a:t>Servicios financieros tiene el </a:t>
            </a:r>
            <a:r>
              <a:rPr lang="es-SV" sz="1600" dirty="0" smtClean="0"/>
              <a:t>20.73% </a:t>
            </a:r>
            <a:r>
              <a:rPr lang="es-SV" sz="1600" dirty="0"/>
              <a:t>de las atenciones, seguido por telecomunicaciones con </a:t>
            </a:r>
            <a:r>
              <a:rPr lang="es-SV" sz="1600" dirty="0" smtClean="0"/>
              <a:t>18.23%, </a:t>
            </a:r>
            <a:r>
              <a:rPr lang="es-SV" sz="1600" dirty="0" smtClean="0"/>
              <a:t>y agua </a:t>
            </a:r>
            <a:r>
              <a:rPr lang="es-SV" sz="1600" dirty="0"/>
              <a:t>potable con </a:t>
            </a:r>
            <a:r>
              <a:rPr lang="es-SV" sz="1600" dirty="0" smtClean="0"/>
              <a:t>13.89%.</a:t>
            </a:r>
            <a:endParaRPr lang="es-SV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600" dirty="0"/>
              <a:t>Las denuncias en el sector agua potable </a:t>
            </a:r>
            <a:r>
              <a:rPr lang="es-SV" sz="1600" dirty="0" smtClean="0"/>
              <a:t>disminuyen, </a:t>
            </a:r>
            <a:r>
              <a:rPr lang="es-SV" sz="1600" dirty="0" smtClean="0"/>
              <a:t>pasando de </a:t>
            </a:r>
            <a:r>
              <a:rPr lang="es-SV" sz="1600" dirty="0"/>
              <a:t>47.92 % </a:t>
            </a:r>
            <a:r>
              <a:rPr lang="es-SV" sz="1600" dirty="0" smtClean="0"/>
              <a:t>en </a:t>
            </a:r>
            <a:r>
              <a:rPr lang="es-SV" sz="1600" dirty="0" smtClean="0"/>
              <a:t>agosto, </a:t>
            </a:r>
            <a:r>
              <a:rPr lang="es-SV" sz="1600" dirty="0" smtClean="0"/>
              <a:t>a </a:t>
            </a:r>
            <a:r>
              <a:rPr lang="es-SV" sz="1600" dirty="0" smtClean="0"/>
              <a:t>41.44% </a:t>
            </a:r>
            <a:r>
              <a:rPr lang="es-SV" sz="1600" dirty="0" smtClean="0"/>
              <a:t>en </a:t>
            </a:r>
            <a:r>
              <a:rPr lang="es-SV" sz="1600" dirty="0" smtClean="0"/>
              <a:t>septiembre, </a:t>
            </a:r>
            <a:r>
              <a:rPr lang="es-SV" sz="1600" dirty="0"/>
              <a:t>le sigue </a:t>
            </a:r>
            <a:r>
              <a:rPr lang="es-SV" sz="1600" dirty="0" smtClean="0"/>
              <a:t>servicios con </a:t>
            </a:r>
            <a:r>
              <a:rPr lang="es-SV" sz="1600" dirty="0"/>
              <a:t>el </a:t>
            </a:r>
            <a:r>
              <a:rPr lang="es-SV" sz="1600" dirty="0" smtClean="0"/>
              <a:t>12.6%, </a:t>
            </a:r>
            <a:r>
              <a:rPr lang="es-SV" sz="1600" dirty="0"/>
              <a:t>y electrodomésticos con un </a:t>
            </a:r>
            <a:r>
              <a:rPr lang="es-SV" sz="1600" dirty="0" smtClean="0"/>
              <a:t>11.59%.</a:t>
            </a:r>
            <a:endParaRPr lang="es-SV" sz="1600" dirty="0"/>
          </a:p>
        </p:txBody>
      </p:sp>
      <p:graphicFrame>
        <p:nvGraphicFramePr>
          <p:cNvPr id="8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74313136"/>
              </p:ext>
            </p:extLst>
          </p:nvPr>
        </p:nvGraphicFramePr>
        <p:xfrm>
          <a:off x="628650" y="1556792"/>
          <a:ext cx="3886200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52736431"/>
              </p:ext>
            </p:extLst>
          </p:nvPr>
        </p:nvGraphicFramePr>
        <p:xfrm>
          <a:off x="4629150" y="1556792"/>
          <a:ext cx="3886200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 por sector para </a:t>
            </a:r>
            <a:r>
              <a:rPr lang="es-ES" dirty="0" smtClean="0"/>
              <a:t>septiembre </a:t>
            </a:r>
            <a:r>
              <a:rPr lang="es-ES" dirty="0" smtClean="0"/>
              <a:t>de 2014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618381" y="1985080"/>
            <a:ext cx="3233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sector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5220072" y="1989098"/>
            <a:ext cx="3295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sector</a:t>
            </a:r>
            <a:endParaRPr lang="es-SV" b="1" dirty="0"/>
          </a:p>
        </p:txBody>
      </p:sp>
      <p:graphicFrame>
        <p:nvGraphicFramePr>
          <p:cNvPr id="11" name="Marcador de contenido 1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38621894"/>
              </p:ext>
            </p:extLst>
          </p:nvPr>
        </p:nvGraphicFramePr>
        <p:xfrm>
          <a:off x="628650" y="2492896"/>
          <a:ext cx="3278579" cy="289750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715054"/>
                <a:gridCol w="971850"/>
                <a:gridCol w="591675"/>
              </a:tblGrid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</a:rPr>
                        <a:t>Sector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Porcentaje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Total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Servicios Financieros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20.73%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1,027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Telecomunicaciones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18.23%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903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Agua Potable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13.89%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688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Servicios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12.80%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634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Electrodomésticos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8.64%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428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</a:rPr>
                        <a:t>Comercio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7.19%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356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Energía Eléctrica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6.88%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341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Gobierno y Alcaldías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3.47%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172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Hidrocarburos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1.43%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71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Muebles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1.41%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70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Otros sectores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5.33%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263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Total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100.00%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 dirty="0">
                          <a:effectLst/>
                        </a:rPr>
                        <a:t>4,953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graphicFrame>
        <p:nvGraphicFramePr>
          <p:cNvPr id="13" name="Marcador de contenido 1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7311628"/>
              </p:ext>
            </p:extLst>
          </p:nvPr>
        </p:nvGraphicFramePr>
        <p:xfrm>
          <a:off x="5229329" y="2492896"/>
          <a:ext cx="3278579" cy="2897505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1715054"/>
                <a:gridCol w="971850"/>
                <a:gridCol w="591675"/>
              </a:tblGrid>
              <a:tr h="192477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Sector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Porcentaje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Total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Agua Potable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41.44%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373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Telecomunicaciones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13.56%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122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Electrodomésticos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12.67%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114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Servicios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10.78%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97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Servicios Financieros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9.44%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Comercio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6.11%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55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Vehículos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1.67%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Turismo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1.56%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Muebles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0.89%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Inmuebles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0.78%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7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Otros sectores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1.10%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Total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100.00%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 dirty="0">
                          <a:effectLst/>
                        </a:rPr>
                        <a:t>900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28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mtClean="0"/>
              <a:t>Atenciones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000395"/>
              </p:ext>
            </p:extLst>
          </p:nvPr>
        </p:nvGraphicFramePr>
        <p:xfrm>
          <a:off x="628650" y="1825625"/>
          <a:ext cx="7886701" cy="421386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644653"/>
                <a:gridCol w="1560512"/>
                <a:gridCol w="1560512"/>
                <a:gridCol w="1560512"/>
                <a:gridCol w="1560512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septiembre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septiembre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septiembre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septiembre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10,561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9,247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22.24%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19.68%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7,682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7,970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16.96%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8,783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7,548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18.50%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2,970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4,604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4,011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4,222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3,695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3,993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3,168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3,724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1,249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47,480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46,982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64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mtClean="0"/>
              <a:t>Denuncias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6277075"/>
              </p:ext>
            </p:extLst>
          </p:nvPr>
        </p:nvGraphicFramePr>
        <p:xfrm>
          <a:off x="628650" y="1825625"/>
          <a:ext cx="7886701" cy="421386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644653"/>
                <a:gridCol w="1560512"/>
                <a:gridCol w="1560512"/>
                <a:gridCol w="1560512"/>
                <a:gridCol w="1560512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septiembre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septiembre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septiembre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septiembre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5,300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4,304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53.79%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48.40%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1,187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12.05%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13.77%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9.92%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9,854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8,893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27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Motivos para </a:t>
            </a:r>
            <a:r>
              <a:rPr lang="es-ES" dirty="0" smtClean="0"/>
              <a:t>septiembre </a:t>
            </a:r>
            <a:r>
              <a:rPr lang="es-ES" dirty="0" smtClean="0"/>
              <a:t>de 2014</a:t>
            </a:r>
            <a:endParaRPr lang="es-SV" dirty="0"/>
          </a:p>
        </p:txBody>
      </p:sp>
      <p:sp>
        <p:nvSpPr>
          <p:cNvPr id="6" name="CuadroTexto 5"/>
          <p:cNvSpPr txBox="1"/>
          <p:nvPr/>
        </p:nvSpPr>
        <p:spPr>
          <a:xfrm>
            <a:off x="628650" y="5201905"/>
            <a:ext cx="78867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600" dirty="0"/>
              <a:t>Los principales motivos de las atenciones son: cobros, cargos y comisiones con un </a:t>
            </a:r>
            <a:r>
              <a:rPr lang="es-SV" sz="1600" dirty="0" smtClean="0"/>
              <a:t>32.71%, </a:t>
            </a:r>
            <a:r>
              <a:rPr lang="es-SV" sz="1600" dirty="0"/>
              <a:t>mala calidad de los productos con </a:t>
            </a:r>
            <a:r>
              <a:rPr lang="es-SV" sz="1600" dirty="0" smtClean="0"/>
              <a:t>17.52% </a:t>
            </a:r>
            <a:r>
              <a:rPr lang="es-SV" sz="1600" dirty="0"/>
              <a:t>y el incumplimiento de contrato u oferta con </a:t>
            </a:r>
            <a:r>
              <a:rPr lang="es-SV" sz="1600" dirty="0" smtClean="0"/>
              <a:t>10.22%.</a:t>
            </a:r>
            <a:endParaRPr lang="es-SV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600" dirty="0"/>
              <a:t>Las denuncias se concentran en: cobros, cargos y comisiones, con un </a:t>
            </a:r>
            <a:r>
              <a:rPr lang="es-SV" sz="1600" dirty="0" smtClean="0"/>
              <a:t>39.67%, </a:t>
            </a:r>
            <a:r>
              <a:rPr lang="es-SV" sz="1600" dirty="0"/>
              <a:t>mala calidad del producto con </a:t>
            </a:r>
            <a:r>
              <a:rPr lang="es-SV" sz="1600" dirty="0" smtClean="0"/>
              <a:t>22.89% </a:t>
            </a:r>
            <a:r>
              <a:rPr lang="es-SV" sz="1600" dirty="0"/>
              <a:t>e incumplimiento de contrato u oferta con </a:t>
            </a:r>
            <a:r>
              <a:rPr lang="es-SV" sz="1600" dirty="0" smtClean="0"/>
              <a:t>19.33%.</a:t>
            </a:r>
            <a:endParaRPr lang="es-SV" sz="1600" dirty="0"/>
          </a:p>
        </p:txBody>
      </p:sp>
      <p:graphicFrame>
        <p:nvGraphicFramePr>
          <p:cNvPr id="8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45859907"/>
              </p:ext>
            </p:extLst>
          </p:nvPr>
        </p:nvGraphicFramePr>
        <p:xfrm>
          <a:off x="628650" y="1628800"/>
          <a:ext cx="3886200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30475942"/>
              </p:ext>
            </p:extLst>
          </p:nvPr>
        </p:nvGraphicFramePr>
        <p:xfrm>
          <a:off x="4629150" y="1628800"/>
          <a:ext cx="3886200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ensorí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fensoría" id="{C65EAB4A-E9F6-4D7A-B1DA-BDC82FBC0644}" vid="{53D6DB9D-7676-488C-979A-0C2BF47F352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Defensoría</Template>
  <TotalTime>4926</TotalTime>
  <Words>1634</Words>
  <Application>Microsoft Office PowerPoint</Application>
  <PresentationFormat>Presentación en pantalla (4:3)</PresentationFormat>
  <Paragraphs>797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Defensoría</vt:lpstr>
      <vt:lpstr>Boletín Estadístico Mensual</vt:lpstr>
      <vt:lpstr>Atenciones</vt:lpstr>
      <vt:lpstr>Atenciones y asesorías  Comparación los primeros meses de 2014 con 2013</vt:lpstr>
      <vt:lpstr>Oficinas de atención</vt:lpstr>
      <vt:lpstr>Atenciones por sector para septiembre de 2014</vt:lpstr>
      <vt:lpstr>Atenciones por sector para septiembre de 2014</vt:lpstr>
      <vt:lpstr>Atenciones por sector</vt:lpstr>
      <vt:lpstr>Denuncias por sector</vt:lpstr>
      <vt:lpstr>Motivos para septiembre de 2014</vt:lpstr>
      <vt:lpstr>Atenciones por motivo para septiembre de 2014</vt:lpstr>
      <vt:lpstr>Atenciones por motivo</vt:lpstr>
      <vt:lpstr>Denuncias por motivo</vt:lpstr>
      <vt:lpstr>Denuncias y gestiones cerradas</vt:lpstr>
      <vt:lpstr>Montos recuperados por sector para septiembre de 2014</vt:lpstr>
      <vt:lpstr>Montos recuperados</vt:lpstr>
      <vt:lpstr>Reclamos cerrados y montos recuperados  De octubre de 2013 a septiembre de 2014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236</cp:revision>
  <dcterms:created xsi:type="dcterms:W3CDTF">2011-12-21T16:07:31Z</dcterms:created>
  <dcterms:modified xsi:type="dcterms:W3CDTF">2014-10-07T21:49:20Z</dcterms:modified>
</cp:coreProperties>
</file>