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387" r:id="rId6"/>
    <p:sldId id="388" r:id="rId7"/>
    <p:sldId id="261" r:id="rId8"/>
    <p:sldId id="260" r:id="rId9"/>
    <p:sldId id="277" r:id="rId10"/>
    <p:sldId id="262" r:id="rId11"/>
    <p:sldId id="263" r:id="rId12"/>
    <p:sldId id="267" r:id="rId13"/>
    <p:sldId id="269" r:id="rId14"/>
    <p:sldId id="268" r:id="rId15"/>
    <p:sldId id="266" r:id="rId16"/>
    <p:sldId id="265" r:id="rId17"/>
    <p:sldId id="264" r:id="rId18"/>
    <p:sldId id="389" r:id="rId19"/>
    <p:sldId id="271" r:id="rId20"/>
    <p:sldId id="274" r:id="rId21"/>
    <p:sldId id="386" r:id="rId22"/>
    <p:sldId id="273" r:id="rId23"/>
    <p:sldId id="272" r:id="rId24"/>
    <p:sldId id="276" r:id="rId25"/>
    <p:sldId id="394" r:id="rId26"/>
    <p:sldId id="390" r:id="rId27"/>
    <p:sldId id="393" r:id="rId28"/>
    <p:sldId id="391" r:id="rId29"/>
    <p:sldId id="392" r:id="rId30"/>
  </p:sldIdLst>
  <p:sldSz cx="12192000" cy="6858000"/>
  <p:notesSz cx="7772400" cy="10058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>
        <p:scale>
          <a:sx n="66" d="100"/>
          <a:sy n="66" d="100"/>
        </p:scale>
        <p:origin x="89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A78B4-2DDE-49EE-BD6F-3154A5F74075}" type="datetimeFigureOut">
              <a:rPr lang="es-SV" smtClean="0"/>
              <a:t>15/1/2025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C35CA-D927-4FF0-AE92-41F431E583E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18842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rPr dirty="0" err="1"/>
              <a:t>Footer</a:t>
            </a:r>
            <a:endParaRPr dirty="0"/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121AA4-C8A3-497D-9944-3CC64932C10B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3703371-FE63-491D-ABFC-460A1CCC0E45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77E3CE6-CCFF-491B-8445-663A0B821766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E3D5B8-FA42-48A8-8B2E-672A5A5EA1F0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19BC1CC-262A-44FE-8E64-330EB3A85F99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7345637-4BF8-4A13-B3BF-50266CB1A67D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2419834-145F-4FFE-B424-05970705821F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C57B528-BE21-44AD-8471-AD1D0934DB8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914400" y="2130480"/>
            <a:ext cx="10362960" cy="681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C8C17C3-82CC-42CD-93D8-B17F0EBF4DC0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FFAFAA-0E8C-4F5E-8D15-35FE8C4EED3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B682C99-8B90-45E0-ADAE-9B43BA8723A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9B7AA9E-066D-43C9-811D-31D8F102ADDA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12432240" cy="68576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ES" sz="4400" b="0" strike="noStrike" spc="-1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  <a:endParaRPr lang="es-SV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60948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s-SV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s-SV" sz="1200" b="0" strike="noStrike" spc="-1" dirty="0">
                <a:solidFill>
                  <a:srgbClr val="8B8B8B"/>
                </a:solidFill>
                <a:latin typeface="Calibri"/>
              </a:rPr>
              <a:t>&lt;fecha/hora&gt;</a:t>
            </a:r>
            <a:endParaRPr lang="es-SV" sz="1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2"/>
          </p:nvPr>
        </p:nvSpPr>
        <p:spPr>
          <a:xfrm>
            <a:off x="4165560" y="6356520"/>
            <a:ext cx="3860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s-SV" sz="1400" b="0" strike="noStrike" spc="-1" dirty="0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sldNum" idx="3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s-SV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972975A-327A-464D-B32D-EF4FFF00F1ED}" type="slidenum">
              <a:rPr lang="es-SV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SV" sz="1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320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SV" sz="24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ángulo 6"/>
          <p:cNvSpPr/>
          <p:nvPr/>
        </p:nvSpPr>
        <p:spPr>
          <a:xfrm>
            <a:off x="3000640" y="1769738"/>
            <a:ext cx="6552360" cy="23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  <a:tabLst>
                <a:tab pos="3762360" algn="l"/>
              </a:tabLst>
            </a:pPr>
            <a:r>
              <a:rPr lang="es-US" sz="3200" b="1" strike="noStrike" spc="-1" dirty="0">
                <a:solidFill>
                  <a:srgbClr val="10243E"/>
                </a:solidFill>
                <a:latin typeface="Museo Sans 100"/>
                <a:ea typeface="Tahoma"/>
              </a:rPr>
              <a:t>Estructura organizacional del Consejo de Vigilancia de la Profesión de Contaduría Pública y Auditoría </a:t>
            </a:r>
            <a:endParaRPr lang="es-SV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" name="Imagen 5"/>
          <p:cNvPicPr/>
          <p:nvPr/>
        </p:nvPicPr>
        <p:blipFill>
          <a:blip r:embed="rId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45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46" name="Imagen 12"/>
          <p:cNvPicPr/>
          <p:nvPr/>
        </p:nvPicPr>
        <p:blipFill>
          <a:blip r:embed="rId3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2" name="CuadroTexto 1"/>
          <p:cNvSpPr/>
          <p:nvPr/>
        </p:nvSpPr>
        <p:spPr>
          <a:xfrm>
            <a:off x="1099440" y="1984320"/>
            <a:ext cx="10008720" cy="33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Es quien ejecuta las acciones técnicas y administrativas apoyado por el personal de las distintas unidades y departamentos del Consejo, y lleva a la práctica las decisiones del Consejo Directivo, por lo que la responsabilidad del buen funcionamiento de la institución, recae en la Gerencia.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Las establecidas en leyes tales como: Reglamentos internos, normativa interna y la emitida por reguladores o entes supervisores en temas administrativos, financieros, de control interno.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ítulo 2"/>
          <p:cNvSpPr/>
          <p:nvPr/>
        </p:nvSpPr>
        <p:spPr>
          <a:xfrm>
            <a:off x="2533680" y="91836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Gerencia General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5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6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7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8" name="CuadroTexto 2"/>
          <p:cNvSpPr/>
          <p:nvPr/>
        </p:nvSpPr>
        <p:spPr>
          <a:xfrm>
            <a:off x="1704240" y="2028600"/>
            <a:ext cx="9432720" cy="28207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Brindar de manera oportuna la información oficiosa requerida al consejo por personas naturales, jurídicas e instituciones, y dar cumplimiento al plazo establecido en el Art, 71 de la LAIP.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Dar seguimiento a los lineamientos emitidos por el Instituto de Acceso a la Información Pública para trámite de solicitudes y lineamiento 1 y 2 para la publicación de información oficiosa.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280600" y="122796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de Acceso a la Información Publica (UAIP)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1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12" name="CuadroTexto 2"/>
          <p:cNvSpPr/>
          <p:nvPr/>
        </p:nvSpPr>
        <p:spPr>
          <a:xfrm>
            <a:off x="1512720" y="2172600"/>
            <a:ext cx="9165960" cy="283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Esta unidad es responsable de crear políticas de comunicaciones del Consejo de Vigilancia, proyectando una imagen institucional sólida.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280600" y="11494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de Comunicaciones 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2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24" name="CuadroTexto 2"/>
          <p:cNvSpPr/>
          <p:nvPr/>
        </p:nvSpPr>
        <p:spPr>
          <a:xfrm>
            <a:off x="1379520" y="1847880"/>
            <a:ext cx="9792720" cy="35379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La unidad tiene como finalidad dar seguimiento a las políticas, planes, programas, proyectos y acciones ambientales dentro de su institución y para velar por el cumplimiento de las normas ambientales por parte de la misma y asegurar la necesaria coordinación interinstitucional en la gestión ambiental, de acuerdo a las directrices emitidas por el Ministerio de Medio Ambiente.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 de Encargado y Comité.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5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4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567520" y="10270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Medio Ambiente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16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7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18" name="CuadroTexto 1"/>
          <p:cNvSpPr/>
          <p:nvPr/>
        </p:nvSpPr>
        <p:spPr>
          <a:xfrm>
            <a:off x="1307160" y="2135520"/>
            <a:ext cx="9937440" cy="31070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Promover la institucionalización del enfoque de Género, el Principio de Igualdad, no discriminación y una vida libre de violencia.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 de Encargado y Comité.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7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2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5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ítulo 2"/>
          <p:cNvSpPr/>
          <p:nvPr/>
        </p:nvSpPr>
        <p:spPr>
          <a:xfrm>
            <a:off x="2263320" y="117756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Género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3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04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5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6" name="CuadroTexto 2"/>
          <p:cNvSpPr/>
          <p:nvPr/>
        </p:nvSpPr>
        <p:spPr>
          <a:xfrm>
            <a:off x="1510920" y="2129040"/>
            <a:ext cx="916992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</a:pPr>
            <a:r>
              <a:rPr lang="es-SV" sz="1600" dirty="0"/>
              <a:t>Atribuciones según Art. 20 de la Ley de Compras Públicas que literalmente dice  “La UCP llevará a cabo la gestión de las compras con base a las solicitudes de obras, bienes, servicios y consultorías que remitan las unidades solicitantes.</a:t>
            </a: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280600" y="114480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Compras Públicas(UCP)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77440" y="4629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0" name="CuadroTexto 1"/>
          <p:cNvSpPr/>
          <p:nvPr/>
        </p:nvSpPr>
        <p:spPr>
          <a:xfrm>
            <a:off x="1175760" y="1742400"/>
            <a:ext cx="10022400" cy="34502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las funciones orientadas al inicio, proceso y finalización de las operaciones de Presupuesto,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Tesorería y Contabilidad Gubernamental de conformidad a lo que establece la normativa del SAFI.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 unidad apoya a la Presidencia y Gerencia en control financiero de los ingresos y egresos del Consejo, con la programación y ejecución presupuestaria, plan operativo y plan estratégico. Asimismo, colaborara en el apoyo de la Comisión de Administración y Finanzas.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 Unidad actúa conforme a lo establecido en el artículo 17 de la Ley Orgánica de la Administración Financiera del Estado.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Título 2"/>
          <p:cNvSpPr/>
          <p:nvPr/>
        </p:nvSpPr>
        <p:spPr>
          <a:xfrm>
            <a:off x="2783520" y="75852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Financiera Institucional (UFI)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94" name="CuadroTexto 1"/>
          <p:cNvSpPr/>
          <p:nvPr/>
        </p:nvSpPr>
        <p:spPr>
          <a:xfrm>
            <a:off x="1321560" y="2104560"/>
            <a:ext cx="9350280" cy="355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Planear, organizar, ejecutar y controlar, todos los aspectos relativos a las áreas que integran la Unidad, con la finalidad de determinar las diversas tareas que faciliten el procesamiento de documentación, localización y consulta. Con el objetivo de mejorar los servicios y se realicen de una forma eficiente y maximizando la utilización de los recursos disponibles.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ítulo 2"/>
          <p:cNvSpPr/>
          <p:nvPr/>
        </p:nvSpPr>
        <p:spPr>
          <a:xfrm>
            <a:off x="2513520" y="1093680"/>
            <a:ext cx="8278200" cy="100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de Gestión Documental y Archivo (GDA)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35" name="CuadroTexto 2"/>
          <p:cNvSpPr/>
          <p:nvPr/>
        </p:nvSpPr>
        <p:spPr>
          <a:xfrm>
            <a:off x="1416600" y="2186640"/>
            <a:ext cx="9718560" cy="27993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MX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Gestionar </a:t>
            </a:r>
            <a:r>
              <a:rPr lang="es-MX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y mantener la infraestructura tecnológica de la organización, incluyendo hardware, software y redes. Sus funciones abarcan desde el soporte técnico a los usuarios internos, el desarrollo y mantenimiento de aplicaciones, hasta la implementación de medidas de seguridad para proteger los sistemas y datos. Además, gestiona bases de datos, asegurando su disponibilidad, integridad y privacidad, y promueve la innovación tecnológica para mejorar la eficiencia operativa del Consejo</a:t>
            </a: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2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2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710000" y="9403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</a:t>
            </a:r>
            <a:r>
              <a:rPr lang="es-SV" sz="2800" b="1" spc="-1" dirty="0">
                <a:solidFill>
                  <a:srgbClr val="000000"/>
                </a:solidFill>
                <a:latin typeface="Museo Sans 100"/>
              </a:rPr>
              <a:t>de Informática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7468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35" name="CuadroTexto 2"/>
          <p:cNvSpPr/>
          <p:nvPr/>
        </p:nvSpPr>
        <p:spPr>
          <a:xfrm>
            <a:off x="1416600" y="2186640"/>
            <a:ext cx="9718560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Apoyar, velar, asesorar y proponer sobre temas jurídicos: al Consejo Directivo, Presidencia, Gerencia, diversas unidades y áreas de la organización, en la gestión administrativa y de control; asimismo, realizar oportunamente actividades de trabajo en apoyo de las comisiones conformadas.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710000" y="9403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Jurídico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8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49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0" name="Imagen 12"/>
          <p:cNvPicPr/>
          <p:nvPr/>
        </p:nvPicPr>
        <p:blipFill>
          <a:blip r:embed="rId4"/>
          <a:stretch/>
        </p:blipFill>
        <p:spPr>
          <a:xfrm>
            <a:off x="0" y="-57152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51" name="CuadroTexto 1"/>
          <p:cNvSpPr/>
          <p:nvPr/>
        </p:nvSpPr>
        <p:spPr>
          <a:xfrm>
            <a:off x="813360" y="1256225"/>
            <a:ext cx="10565280" cy="44818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 Organigrama representa de forma gráfica como está conformada la estructura organizacional de la institución, en los niveles siguientes: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Consejo Directivo;</a:t>
            </a: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spc="-1" dirty="0">
                <a:solidFill>
                  <a:srgbClr val="000000"/>
                </a:solidFill>
                <a:latin typeface="Museo Sans 100"/>
              </a:rPr>
              <a:t>Comisiones de Trabajo</a:t>
            </a: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</a:rPr>
              <a:t>Oficial de Cumplimiento</a:t>
            </a: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spc="-1" dirty="0">
                <a:solidFill>
                  <a:srgbClr val="000000"/>
                </a:solidFill>
                <a:latin typeface="Museo Sans 100"/>
              </a:rPr>
              <a:t>Auditoria Interna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Presidente;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spc="-1" dirty="0">
                <a:solidFill>
                  <a:srgbClr val="000000"/>
                </a:solidFill>
                <a:latin typeface="Museo Sans 100"/>
              </a:rPr>
              <a:t>Asistente a la Presidencia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Gerencia General;</a:t>
            </a:r>
          </a:p>
          <a:p>
            <a:pPr marL="343080" indent="-343080" algn="just"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Acceso a la Información Pública, Unidad de Comunicaciones , Unidad de Medio Ambiente, Unidad de Género, Unidad de Compras Públicas, Unidad Financiera Institucional y Unidad de Gestión Documental y Archivo.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Departamento  de Informática, Departamento Jurídico, Departamento de Normativa Técnica Legal, Departamento de Revisión de Practica Profesional, Departamento de  Educación Continuada y Departamento de Inscripción y Registro.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Oficina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de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Oriente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, Departamento de Recursos Humanos, Departamento de Activo Fijo y Unidad de Servicios Generales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399580" y="231599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Estructura Organizativa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0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51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2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53" name="CuadroTexto 8"/>
          <p:cNvSpPr/>
          <p:nvPr/>
        </p:nvSpPr>
        <p:spPr>
          <a:xfrm>
            <a:off x="1559520" y="2201040"/>
            <a:ext cx="9522720" cy="258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Elaborar y proponer la normativa legal y técnica que rige la   profesión contable.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Título 2"/>
          <p:cNvSpPr/>
          <p:nvPr/>
        </p:nvSpPr>
        <p:spPr>
          <a:xfrm>
            <a:off x="2423520" y="120960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Normativa Técnica Legal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77440" y="4629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0" name="CuadroTexto 1"/>
          <p:cNvSpPr/>
          <p:nvPr/>
        </p:nvSpPr>
        <p:spPr>
          <a:xfrm>
            <a:off x="1175760" y="1742400"/>
            <a:ext cx="10022400" cy="27993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es-SV" sz="1600" b="1" dirty="0">
                <a:solidFill>
                  <a:srgbClr val="000000"/>
                </a:solidFill>
                <a:latin typeface="Museo Sans 1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Descripción de funciones:</a:t>
            </a:r>
          </a:p>
          <a:p>
            <a:endParaRPr lang="es-SV" sz="1600" b="1" dirty="0">
              <a:solidFill>
                <a:srgbClr val="000000"/>
              </a:solidFill>
              <a:latin typeface="Museo Sans 100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es-SV" sz="1600" dirty="0">
                <a:solidFill>
                  <a:srgbClr val="000000"/>
                </a:solidFill>
                <a:latin typeface="Museo Sans 100" panose="02000000000000000000" pitchFamily="50" charset="0"/>
                <a:ea typeface="Times New Roman" panose="02020603050405020304" pitchFamily="18" charset="0"/>
              </a:rPr>
              <a:t>Vigilar el ejercicio profesional de los Auditores y Contadores inscritos en Consejo, </a:t>
            </a:r>
            <a:r>
              <a:rPr lang="es-SV" sz="1600" dirty="0">
                <a:latin typeface="Museo Sans 100" panose="02000000000000000000" pitchFamily="50" charset="0"/>
                <a:ea typeface="Times New Roman" panose="02020603050405020304" pitchFamily="18" charset="0"/>
              </a:rPr>
              <a:t>procurando la mejora continua en cumplimiento a las Leyes y normas técnicas aplicables</a:t>
            </a:r>
            <a:endParaRPr lang="es-SV" sz="1600" dirty="0">
              <a:latin typeface="Museo Sans 100" panose="02000000000000000000" pitchFamily="50" charset="0"/>
            </a:endParaRPr>
          </a:p>
          <a:p>
            <a:pPr algn="just">
              <a:spcBef>
                <a:spcPct val="0"/>
              </a:spcBef>
            </a:pPr>
            <a:r>
              <a:rPr lang="es-SV" sz="1600" dirty="0">
                <a:latin typeface="Museo Sans 100" panose="02000000000000000000" pitchFamily="50" charset="0"/>
              </a:rPr>
              <a:t>Desarrollar programa de Revisión de Practica Profesional, incorporando a auditores y contadores, sea que ejerzan o no, que permita fortalecer el ejercicio de la función de auditoría y contabilidad a través de las revisiones de la práctica profesional con base a las normas internacionales de control de calidad.</a:t>
            </a:r>
            <a:endParaRPr lang="es-SV" sz="1600" dirty="0">
              <a:latin typeface="Museo Sans 1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s-SV" altLang="es-SV" sz="1600" b="1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No. de servidores públicos: 3</a:t>
            </a:r>
            <a:endParaRPr lang="es-SV" altLang="es-SV" sz="1600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Hombre:  2</a:t>
            </a:r>
            <a:endParaRPr lang="es-SV" altLang="es-SV" sz="1600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Mujer: 1</a:t>
            </a:r>
            <a:endParaRPr lang="es-SV" altLang="es-SV" sz="1600" dirty="0">
              <a:latin typeface="Museo Sans 100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01" name="Título 2"/>
          <p:cNvSpPr/>
          <p:nvPr/>
        </p:nvSpPr>
        <p:spPr>
          <a:xfrm>
            <a:off x="2783520" y="75852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dirty="0">
                <a:latin typeface="Museo Sans 100" panose="02000000000000000000" pitchFamily="50" charset="0"/>
              </a:rPr>
              <a:t>Departamento de Revisión de Practica Profesional (RPP)</a:t>
            </a:r>
            <a:endParaRPr lang="es-SV" sz="2800" b="1" strike="noStrike" spc="-1" dirty="0">
              <a:solidFill>
                <a:srgbClr val="000000"/>
              </a:solidFill>
              <a:latin typeface="Museo Sans 1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27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4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45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6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47" name="CuadroTexto 1"/>
          <p:cNvSpPr/>
          <p:nvPr/>
        </p:nvSpPr>
        <p:spPr>
          <a:xfrm>
            <a:off x="1513440" y="2277720"/>
            <a:ext cx="9524520" cy="28608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Promover la actualización de conocimientos por medio del seguimiento a lo establecido en la Norma de Educación Continuada aplicable a los auditores y contadores, mediante el cual se permita asegurar el nivel de cualificación profesional de los participantes.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Rockwell"/>
              </a:rPr>
              <a:t>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2495520" y="10990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Educación Continuada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8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9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0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41" name="CuadroTexto 10"/>
          <p:cNvSpPr/>
          <p:nvPr/>
        </p:nvSpPr>
        <p:spPr>
          <a:xfrm>
            <a:off x="1415520" y="2274840"/>
            <a:ext cx="9720720" cy="28300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profesionales. Coordinar y apoyar los eventos de juramentaciones de nuevos profesionales.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5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4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Título 2"/>
          <p:cNvSpPr/>
          <p:nvPr/>
        </p:nvSpPr>
        <p:spPr>
          <a:xfrm>
            <a:off x="2567520" y="121392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Inscripción y Registro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6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65" name="CuadroTexto 3"/>
          <p:cNvSpPr/>
          <p:nvPr/>
        </p:nvSpPr>
        <p:spPr>
          <a:xfrm>
            <a:off x="1497240" y="2238840"/>
            <a:ext cx="9197280" cy="282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 de la zona de Oriente.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964520" y="124668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Oficina de Oriente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6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65" name="CuadroTexto 3"/>
          <p:cNvSpPr/>
          <p:nvPr/>
        </p:nvSpPr>
        <p:spPr>
          <a:xfrm>
            <a:off x="1497240" y="2238840"/>
            <a:ext cx="9197280" cy="282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 de la zona de Oriente.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964520" y="124668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Encargado de Atención al Usuario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00299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6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65" name="CuadroTexto 3"/>
          <p:cNvSpPr/>
          <p:nvPr/>
        </p:nvSpPr>
        <p:spPr>
          <a:xfrm>
            <a:off x="1505160" y="1823250"/>
            <a:ext cx="9197280" cy="409197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MX" sz="1600" dirty="0">
                <a:latin typeface="Museo Sans 100" panose="02000000000000000000" pitchFamily="50" charset="0"/>
              </a:rPr>
              <a:t>Encargado de gestionar todo lo relacionado con el talento humano dentro de una organización. Sus funciones incluyen la contratación, formación y desarrollo del personal, así como la gestión de nóminas, beneficios y compensaciones. Recursos Humanos también gestiona las relaciones laborales, garantiza el cumplimiento de la legislación laboral y promueve políticas que favorezcan la igualdad y la diversidad en el lugar de trabajo.</a:t>
            </a:r>
          </a:p>
          <a:p>
            <a:pPr algn="just">
              <a:lnSpc>
                <a:spcPct val="100000"/>
              </a:lnSpc>
            </a:pPr>
            <a:endParaRPr lang="es-SV" sz="1600" spc="-1" dirty="0">
              <a:solidFill>
                <a:srgbClr val="000000"/>
              </a:solidFill>
              <a:latin typeface="Museo Sans 100"/>
            </a:endParaRPr>
          </a:p>
          <a:p>
            <a:pPr algn="just"/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964700" y="1073205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Recursos Humanos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33819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6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65" name="CuadroTexto 3"/>
          <p:cNvSpPr/>
          <p:nvPr/>
        </p:nvSpPr>
        <p:spPr>
          <a:xfrm>
            <a:off x="1497240" y="2238840"/>
            <a:ext cx="9197280" cy="261464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Arial"/>
              </a:rPr>
              <a:t>Encargada de recepción, ingreso de correspondencia y atención de llamadas de usuarios externos e internos y manejo de archivos del área de recepción.</a:t>
            </a: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964520" y="124668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Colaborador Administrativo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00161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6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65" name="CuadroTexto 3"/>
          <p:cNvSpPr/>
          <p:nvPr/>
        </p:nvSpPr>
        <p:spPr>
          <a:xfrm>
            <a:off x="1497240" y="2238840"/>
            <a:ext cx="9197280" cy="384575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MX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Encargado de gestionar y controlar todos los bienes y recursos de la empresa que tienen un valor significativo y se utilizan a largo plazo. Sus funciones incluyen el registro, la identificación, la valoración, el seguimiento de la depreciación y la actualización de los activos fijos, como propiedades, maquinaria, vehículos y equipos. </a:t>
            </a:r>
          </a:p>
          <a:p>
            <a:pPr algn="just">
              <a:lnSpc>
                <a:spcPct val="100000"/>
              </a:lnSpc>
            </a:pPr>
            <a:endParaRPr lang="es-SV" sz="1600" spc="-1" dirty="0">
              <a:solidFill>
                <a:srgbClr val="000000"/>
              </a:solidFill>
              <a:latin typeface="Museo Sans 100"/>
            </a:endParaRPr>
          </a:p>
          <a:p>
            <a:pPr algn="just"/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964520" y="124668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Activo Fijo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59242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6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65" name="CuadroTexto 3"/>
          <p:cNvSpPr/>
          <p:nvPr/>
        </p:nvSpPr>
        <p:spPr>
          <a:xfrm>
            <a:off x="1497240" y="2238840"/>
            <a:ext cx="9197280" cy="31070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MX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Coordinación de los servicios y recursos necesarios para el funcionamiento diario de la organización. Entre sus funciones se incluyen la administración de la infraestructura física, como la limpieza, mantenimiento de las instalaciones, control de suministros y gestión de los servicios externos.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2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964520" y="124668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de Servicios Generales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5480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E65EB86A-3308-48F5-BAD0-71BC4118F716}"/>
              </a:ext>
            </a:extLst>
          </p:cNvPr>
          <p:cNvGrpSpPr/>
          <p:nvPr/>
        </p:nvGrpSpPr>
        <p:grpSpPr>
          <a:xfrm>
            <a:off x="2257418" y="700088"/>
            <a:ext cx="8315325" cy="5253727"/>
            <a:chOff x="2457450" y="700088"/>
            <a:chExt cx="8428626" cy="5310919"/>
          </a:xfrm>
        </p:grpSpPr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9E8B12BC-85FB-4238-AF41-170E7740F84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7839" y="728975"/>
              <a:ext cx="8418237" cy="5282032"/>
            </a:xfrm>
            <a:prstGeom prst="rect">
              <a:avLst/>
            </a:prstGeom>
          </p:spPr>
        </p:pic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182C7874-15FD-4710-B86F-BDBA372ABDF0}"/>
                </a:ext>
              </a:extLst>
            </p:cNvPr>
            <p:cNvSpPr/>
            <p:nvPr/>
          </p:nvSpPr>
          <p:spPr>
            <a:xfrm>
              <a:off x="2457450" y="700088"/>
              <a:ext cx="2000250" cy="72155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/>
            </a:p>
          </p:txBody>
        </p:sp>
      </p:grpSp>
      <p:sp>
        <p:nvSpPr>
          <p:cNvPr id="5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53240" y="3812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55" name="Rectángulo 7"/>
          <p:cNvSpPr/>
          <p:nvPr/>
        </p:nvSpPr>
        <p:spPr>
          <a:xfrm>
            <a:off x="98640" y="5982120"/>
            <a:ext cx="12093120" cy="8463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6" name="Imagen 12"/>
          <p:cNvPicPr/>
          <p:nvPr/>
        </p:nvPicPr>
        <p:blipFill>
          <a:blip r:embed="rId4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57" name="CuadroTexto 55"/>
          <p:cNvSpPr/>
          <p:nvPr/>
        </p:nvSpPr>
        <p:spPr>
          <a:xfrm>
            <a:off x="2172240" y="6208560"/>
            <a:ext cx="7923960" cy="28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15000"/>
              </a:lnSpc>
              <a:spcAft>
                <a:spcPts val="799"/>
              </a:spcAft>
            </a:pPr>
            <a:r>
              <a:rPr lang="es-SV" sz="1100" b="0" strike="noStrike" spc="-1" dirty="0">
                <a:solidFill>
                  <a:srgbClr val="FFFFFF"/>
                </a:solidFill>
                <a:latin typeface="Museo Sans 100"/>
                <a:ea typeface="Calibri"/>
              </a:rPr>
              <a:t>Aprobado </a:t>
            </a:r>
            <a:r>
              <a:rPr lang="es-SV" sz="1100" spc="-1" dirty="0">
                <a:solidFill>
                  <a:srgbClr val="FFFFFF"/>
                </a:solidFill>
                <a:latin typeface="Museo Sans 100"/>
                <a:ea typeface="Calibri"/>
              </a:rPr>
              <a:t>por Ministerio de Economía en acuerdo ejecutivo 1020, de fecha 1 de noviembre de 2024</a:t>
            </a:r>
            <a:r>
              <a:rPr lang="es-SV" sz="1100" b="0" strike="noStrike" spc="-1" dirty="0">
                <a:solidFill>
                  <a:srgbClr val="FFFFFF"/>
                </a:solidFill>
                <a:latin typeface="Museo Sans 100"/>
                <a:ea typeface="Calibri"/>
              </a:rPr>
              <a:t> </a:t>
            </a:r>
            <a:endParaRPr lang="es-SV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CuadroTexto 56"/>
          <p:cNvSpPr/>
          <p:nvPr/>
        </p:nvSpPr>
        <p:spPr>
          <a:xfrm>
            <a:off x="3216280" y="193726"/>
            <a:ext cx="7632360" cy="57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799"/>
              </a:spcAft>
            </a:pPr>
            <a:r>
              <a:rPr lang="es-SV" sz="1400" b="1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Organigrama Institucional del Consejo de Vigilancia de la Profesión de Contaduría Pública y Auditoria</a:t>
            </a:r>
            <a:endParaRPr lang="es-SV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03280" y="4323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64" name="CuadroTexto 2"/>
          <p:cNvSpPr/>
          <p:nvPr/>
        </p:nvSpPr>
        <p:spPr>
          <a:xfrm>
            <a:off x="1235520" y="1499898"/>
            <a:ext cx="10080720" cy="42020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 Consejo es el máximo órgano de dirección, emite las directrices estratégicas y operativas de la organización, así como la toma de decisiones para elaborar y ejecutar planes estratégicos, programas y proyectos propuestos por las Comisiones de trabajo, los cuales son aprobados mediante acuerdos, con los que se da fe de lo actuado.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Art. 27. LREC- </a:t>
            </a:r>
            <a:r>
              <a:rPr lang="es-ES" sz="1600" b="0" i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“El Consejo estará constituido por seis Directores Propietarios con sus respectivos suplentes, y por las unidades internas, comisiones y personas auxiliares que estime conveniente, para el buen cumplimiento de sus funciones y atribuciones”.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Las atribuciones del Consejo están contenidas en el Artículo 36 de la Ley Reguladora del Ejercicio de la Contaduría</a:t>
            </a: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9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533680" y="82584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Consejo Directivo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03280" y="4323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64" name="CuadroTexto 2"/>
          <p:cNvSpPr/>
          <p:nvPr/>
        </p:nvSpPr>
        <p:spPr>
          <a:xfrm>
            <a:off x="1235520" y="1499898"/>
            <a:ext cx="10080720" cy="296435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MX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Son grupos especializados encargados de supervisar y regular diversos aspectos de la práctica contable y de auditoría. Estas comisiones se encargan de velar por el cumplimiento de las normativas éticas, legales y profesionales e institucionales, además de promover la capacitación y actualización continua de los contadores públicos y auditores. </a:t>
            </a: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endParaRPr lang="es-MX" sz="1600" spc="-1" dirty="0">
              <a:solidFill>
                <a:srgbClr val="000000"/>
              </a:solidFill>
              <a:latin typeface="Museo Sans 100"/>
              <a:ea typeface="Times New Roman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9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533680" y="82584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Comisiones de Trabajo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0665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03280" y="4323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64" name="CuadroTexto 2"/>
          <p:cNvSpPr/>
          <p:nvPr/>
        </p:nvSpPr>
        <p:spPr>
          <a:xfrm>
            <a:off x="1235520" y="1499898"/>
            <a:ext cx="10080720" cy="322782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MX" sz="1600" dirty="0">
                <a:latin typeface="Museo Sans 100" panose="02000000000000000000" pitchFamily="50" charset="0"/>
              </a:rPr>
              <a:t>Garantiza que la Institución cumpla con todas las leyes, regulaciones y normativas aplicables en su sector. Su labor implica la supervisión y gestión de políticas internas para asegurar la conformidad con las normativas legales, tanto locales como internacionales, asesora a la alta dirección, identifica riesgos regulatorios y promueve una cultura de cumplimiento dentro de la organización.</a:t>
            </a: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endParaRPr lang="es-MX" sz="1600" dirty="0"/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MX" sz="1600" dirty="0"/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533680" y="82584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Oficial de Cumplimiento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5559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3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74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2"/>
          <p:cNvSpPr/>
          <p:nvPr/>
        </p:nvSpPr>
        <p:spPr>
          <a:xfrm>
            <a:off x="998933" y="1960795"/>
            <a:ext cx="9021960" cy="341576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Verificar y controlar la adecuada aplicación de controles internos, que permitan medir la eficiencia de las unidades y departamentos que conforman el CVPCPA, en base a las normativas, leyes aplicables y el reglamento interno de trabajo, garantizar el buen uso de los recursos a través de revisiones contantes comprobando el cumplimento, de las normativas, políticas y leyes de la institución y el sector público.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Designado por el Ministerio de Economía.</a:t>
            </a: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136600" y="8107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Auditoría Interna 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70" name="CuadroTexto 1"/>
          <p:cNvSpPr/>
          <p:nvPr/>
        </p:nvSpPr>
        <p:spPr>
          <a:xfrm>
            <a:off x="924840" y="1751400"/>
            <a:ext cx="9847800" cy="35995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Ejercer las competencias, atribuciones y facultades que la Ley Reguladora del Ejercicio de la Contaduría, le encomiendan, por ejemplo: Presidir las sesiones del Consejo y dirigir los debates, Representar judicial y extrajudicialmente al Consejo, Tomar la protesta o juramento de los profesionales al ser inscritos, resolver toda cuestión urgente, dando cuenta al Consejo en la próxima sesión que realice y cualquiera otra atribución inherente a su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Atribuciones, Según el artículo 47 de la Ley Reguladora del Ejercicio de la Contaduría.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217960" y="101952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Presidente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2" name="CuadroTexto 1"/>
          <p:cNvSpPr/>
          <p:nvPr/>
        </p:nvSpPr>
        <p:spPr>
          <a:xfrm>
            <a:off x="1099440" y="1984320"/>
            <a:ext cx="1000872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_tradnl" sz="1800" dirty="0">
                <a:effectLst/>
                <a:latin typeface="Museo Sans 100" panose="02000000000000000000" pitchFamily="50" charset="0"/>
                <a:ea typeface="Times New Roman" panose="02020603050405020304" pitchFamily="18" charset="0"/>
                <a:cs typeface="Museo Sans 100" panose="02000000000000000000" pitchFamily="50" charset="0"/>
              </a:rPr>
              <a:t>Desarrollar actividades de apoyo a Consejo Directivo, Presidencia y Gerencia en las gestiones que se realizan y elaboración de actas de Consejo.</a:t>
            </a: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ítulo 2"/>
          <p:cNvSpPr/>
          <p:nvPr/>
        </p:nvSpPr>
        <p:spPr>
          <a:xfrm>
            <a:off x="2533680" y="91836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MX" sz="2800" b="1" spc="-1" dirty="0">
                <a:solidFill>
                  <a:srgbClr val="000000"/>
                </a:solidFill>
                <a:latin typeface="Museo Sans 100"/>
              </a:rPr>
              <a:t>A</a:t>
            </a:r>
            <a:r>
              <a:rPr lang="es-SV" sz="2800" b="1" spc="-1" dirty="0">
                <a:solidFill>
                  <a:srgbClr val="000000"/>
                </a:solidFill>
                <a:latin typeface="Museo Sans 100"/>
              </a:rPr>
              <a:t>sistente a la presidencia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8762662"/>
      </p:ext>
    </p:extLst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18532</TotalTime>
  <Words>2472</Words>
  <Application>Microsoft Office PowerPoint</Application>
  <PresentationFormat>Panorámica</PresentationFormat>
  <Paragraphs>268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7" baseType="lpstr">
      <vt:lpstr>Arial</vt:lpstr>
      <vt:lpstr>Book Antiqua</vt:lpstr>
      <vt:lpstr>Calibri</vt:lpstr>
      <vt:lpstr>Museo Sans 100</vt:lpstr>
      <vt:lpstr>Symbol</vt:lpstr>
      <vt:lpstr>Times New Roman</vt:lpstr>
      <vt:lpstr>Wingdings</vt:lpstr>
      <vt:lpstr>PropuestaFinal2</vt:lpstr>
      <vt:lpstr>Presentación de PowerPoint</vt:lpstr>
      <vt:lpstr>Estructura Organizativa</vt:lpstr>
      <vt:lpstr>Presentación de PowerPoint</vt:lpstr>
      <vt:lpstr>Consejo Directivo</vt:lpstr>
      <vt:lpstr>Comisiones de Trabajo</vt:lpstr>
      <vt:lpstr>Oficial de Cumplimiento</vt:lpstr>
      <vt:lpstr>Auditoría Interna </vt:lpstr>
      <vt:lpstr>Presidente</vt:lpstr>
      <vt:lpstr>Presentación de PowerPoint</vt:lpstr>
      <vt:lpstr>Presentación de PowerPoint</vt:lpstr>
      <vt:lpstr>Unidad de Acceso a la Información Publica (UAIP)</vt:lpstr>
      <vt:lpstr>Unidad de Comunicaciones </vt:lpstr>
      <vt:lpstr>Unidad de Medio Ambiente</vt:lpstr>
      <vt:lpstr>Presentación de PowerPoint</vt:lpstr>
      <vt:lpstr>Unidad de Compras Públicas(UCP)</vt:lpstr>
      <vt:lpstr>Presentación de PowerPoint</vt:lpstr>
      <vt:lpstr>Presentación de PowerPoint</vt:lpstr>
      <vt:lpstr>Departamento de Informática</vt:lpstr>
      <vt:lpstr>Departamento Jurídico</vt:lpstr>
      <vt:lpstr>Presentación de PowerPoint</vt:lpstr>
      <vt:lpstr>Presentación de PowerPoint</vt:lpstr>
      <vt:lpstr>Departamento de Educación Continuada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143</cp:revision>
  <dcterms:created xsi:type="dcterms:W3CDTF">2020-02-10T03:23:51Z</dcterms:created>
  <dcterms:modified xsi:type="dcterms:W3CDTF">2025-01-15T14:51:45Z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PresentationFormat">
    <vt:lpwstr>Panorámica</vt:lpwstr>
  </property>
  <property fmtid="{D5CDD505-2E9C-101B-9397-08002B2CF9AE}" pid="4" name="Slides">
    <vt:i4>21</vt:i4>
  </property>
  <property fmtid="{D5CDD505-2E9C-101B-9397-08002B2CF9AE}" pid="5" name="_dlc_DocIdItemGuid">
    <vt:lpwstr>ff3071cc-31fe-4e2e-ba50-35888c96d637</vt:lpwstr>
  </property>
</Properties>
</file>