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7" r:id="rId3"/>
    <p:sldId id="257" r:id="rId4"/>
    <p:sldId id="263" r:id="rId5"/>
    <p:sldId id="258" r:id="rId6"/>
    <p:sldId id="273" r:id="rId7"/>
    <p:sldId id="275" r:id="rId8"/>
    <p:sldId id="278" r:id="rId9"/>
    <p:sldId id="279" r:id="rId10"/>
    <p:sldId id="280" r:id="rId11"/>
    <p:sldId id="264" r:id="rId12"/>
    <p:sldId id="259" r:id="rId13"/>
    <p:sldId id="260" r:id="rId14"/>
    <p:sldId id="265" r:id="rId15"/>
    <p:sldId id="261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38A3AE-0FDD-484A-A67D-DABCD12FF61A}" type="slidenum">
              <a: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12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1" name="Rectángulo 1"/>
          <p:cNvSpPr/>
          <p:nvPr/>
        </p:nvSpPr>
        <p:spPr>
          <a:xfrm>
            <a:off x="1289520" y="1893240"/>
            <a:ext cx="6550560" cy="2315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Información estadística del Consejo de Vigilancia de la Profesión de Contaduría Pública y Auditoria 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  <a:ea typeface="Calibri"/>
              </a:rPr>
              <a:t>T</a:t>
            </a: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ercer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</a:rPr>
              <a:t> Trimestre 2024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123" y="108968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400" b="1" dirty="0">
                <a:latin typeface="Museo Sans 300" panose="02000000000000000000" pitchFamily="50" charset="0"/>
              </a:rPr>
              <a:t>“RIESGOS E IMPACTO MEDIO AMBIENTAL”</a:t>
            </a:r>
            <a:r>
              <a:rPr lang="es-SV" sz="1400" b="1" dirty="0">
                <a:latin typeface="Museo Sans 300" panose="02000000000000000000" pitchFamily="50" charset="0"/>
              </a:rPr>
              <a:t>, </a:t>
            </a:r>
            <a:r>
              <a:rPr lang="es-SV" sz="1400" dirty="0">
                <a:latin typeface="Museo Sans 300" panose="02000000000000000000" pitchFamily="50" charset="0"/>
              </a:rPr>
              <a:t>desarrollado el día jueves 26 de septiembre de 2024, por plataforma YouTube Live </a:t>
            </a:r>
            <a:r>
              <a:rPr lang="es-SV" sz="1400" dirty="0" err="1">
                <a:latin typeface="Museo Sans 300" panose="02000000000000000000" pitchFamily="50" charset="0"/>
              </a:rPr>
              <a:t>Stream</a:t>
            </a:r>
            <a:r>
              <a:rPr lang="es-SV" sz="1400" dirty="0">
                <a:latin typeface="Museo Sans 300" panose="02000000000000000000" pitchFamily="50" charset="0"/>
              </a:rPr>
              <a:t>, en el horario de 8:30 a 11:30 am, con una participación de 2,436 inscritos, los cuales se detallan: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BFD534F-40D6-4C47-8741-0E3442F71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63023"/>
              </p:ext>
            </p:extLst>
          </p:nvPr>
        </p:nvGraphicFramePr>
        <p:xfrm>
          <a:off x="715999" y="2099160"/>
          <a:ext cx="7699647" cy="3699434"/>
        </p:xfrm>
        <a:graphic>
          <a:graphicData uri="http://schemas.openxmlformats.org/drawingml/2006/table">
            <a:tbl>
              <a:tblPr/>
              <a:tblGrid>
                <a:gridCol w="1580793">
                  <a:extLst>
                    <a:ext uri="{9D8B030D-6E8A-4147-A177-3AD203B41FA5}">
                      <a16:colId xmlns:a16="http://schemas.microsoft.com/office/drawing/2014/main" val="3499540007"/>
                    </a:ext>
                  </a:extLst>
                </a:gridCol>
                <a:gridCol w="1268936">
                  <a:extLst>
                    <a:ext uri="{9D8B030D-6E8A-4147-A177-3AD203B41FA5}">
                      <a16:colId xmlns:a16="http://schemas.microsoft.com/office/drawing/2014/main" val="1298889593"/>
                    </a:ext>
                  </a:extLst>
                </a:gridCol>
                <a:gridCol w="1193661">
                  <a:extLst>
                    <a:ext uri="{9D8B030D-6E8A-4147-A177-3AD203B41FA5}">
                      <a16:colId xmlns:a16="http://schemas.microsoft.com/office/drawing/2014/main" val="2551425415"/>
                    </a:ext>
                  </a:extLst>
                </a:gridCol>
                <a:gridCol w="1215168">
                  <a:extLst>
                    <a:ext uri="{9D8B030D-6E8A-4147-A177-3AD203B41FA5}">
                      <a16:colId xmlns:a16="http://schemas.microsoft.com/office/drawing/2014/main" val="3483670337"/>
                    </a:ext>
                  </a:extLst>
                </a:gridCol>
                <a:gridCol w="1204414">
                  <a:extLst>
                    <a:ext uri="{9D8B030D-6E8A-4147-A177-3AD203B41FA5}">
                      <a16:colId xmlns:a16="http://schemas.microsoft.com/office/drawing/2014/main" val="788151027"/>
                    </a:ext>
                  </a:extLst>
                </a:gridCol>
                <a:gridCol w="1236675">
                  <a:extLst>
                    <a:ext uri="{9D8B030D-6E8A-4147-A177-3AD203B41FA5}">
                      <a16:colId xmlns:a16="http://schemas.microsoft.com/office/drawing/2014/main" val="3154347689"/>
                    </a:ext>
                  </a:extLst>
                </a:gridCol>
              </a:tblGrid>
              <a:tr h="43129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SECTOR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PÚBLICO EN GENERAL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038220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262868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28384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535117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856307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946390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045788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1,213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0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357440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95126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571450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315711"/>
                  </a:ext>
                </a:extLst>
              </a:tr>
              <a:tr h="2246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6304561"/>
                  </a:ext>
                </a:extLst>
              </a:tr>
              <a:tr h="22617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1,567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2,436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51511"/>
                  </a:ext>
                </a:extLst>
              </a:tr>
              <a:tr h="34143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32.14%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64.33%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3.49%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624816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84021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de Revisiones de Práctica Tercer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47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4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5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7" name="CuadroTexto 5"/>
          <p:cNvSpPr/>
          <p:nvPr/>
        </p:nvSpPr>
        <p:spPr>
          <a:xfrm>
            <a:off x="642938" y="1075638"/>
            <a:ext cx="7308022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julio, agosto y septiembre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ECB334-A581-45F4-B44C-D61EF84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966877"/>
              </p:ext>
            </p:extLst>
          </p:nvPr>
        </p:nvGraphicFramePr>
        <p:xfrm>
          <a:off x="425036" y="1921072"/>
          <a:ext cx="7743825" cy="2610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9056">
                  <a:extLst>
                    <a:ext uri="{9D8B030D-6E8A-4147-A177-3AD203B41FA5}">
                      <a16:colId xmlns:a16="http://schemas.microsoft.com/office/drawing/2014/main" val="342689274"/>
                    </a:ext>
                  </a:extLst>
                </a:gridCol>
                <a:gridCol w="884769">
                  <a:extLst>
                    <a:ext uri="{9D8B030D-6E8A-4147-A177-3AD203B41FA5}">
                      <a16:colId xmlns:a16="http://schemas.microsoft.com/office/drawing/2014/main" val="1894873443"/>
                    </a:ext>
                  </a:extLst>
                </a:gridCol>
              </a:tblGrid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Resultados aprobados en el periodo del 01 de julio al 30 de septiembre de 2024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6797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err="1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Cant</a:t>
                      </a:r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.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833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han dado cumplimiento a los requerimientos legales de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92100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poseen incumplimiento de presentación extemporánea de actualización de datos, según art. 7 de la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7858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Firmas que poseen incumplimientos arts. 7 y 12 de la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63195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cumplimiento a la normativa técnica y LREC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693124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oportunidades de mejora sobre el cumplimiento a la normativa técnica y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660169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observaciones sustantivas sobre incumplimientos a la normativa técnica y LREC.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058004"/>
                  </a:ext>
                </a:extLst>
              </a:tr>
              <a:tr h="283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1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325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Tabla 4"/>
          <p:cNvGraphicFramePr/>
          <p:nvPr>
            <p:extLst>
              <p:ext uri="{D42A27DB-BD31-4B8C-83A1-F6EECF244321}">
                <p14:modId xmlns:p14="http://schemas.microsoft.com/office/powerpoint/2010/main" val="3500486161"/>
              </p:ext>
            </p:extLst>
          </p:nvPr>
        </p:nvGraphicFramePr>
        <p:xfrm>
          <a:off x="1167480" y="1931040"/>
          <a:ext cx="6095160" cy="2153760"/>
        </p:xfrm>
        <a:graphic>
          <a:graphicData uri="http://schemas.openxmlformats.org/drawingml/2006/table">
            <a:tbl>
              <a:tblPr/>
              <a:tblGrid>
                <a:gridCol w="370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r>
                        <a:rPr lang="es-SV" sz="1600" b="0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endParaRPr lang="es-SV" sz="16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Cantidad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Hombres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Mujeres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Total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3" name="Tabla 6"/>
          <p:cNvGraphicFramePr/>
          <p:nvPr>
            <p:extLst>
              <p:ext uri="{D42A27DB-BD31-4B8C-83A1-F6EECF244321}">
                <p14:modId xmlns:p14="http://schemas.microsoft.com/office/powerpoint/2010/main" val="3264896605"/>
              </p:ext>
            </p:extLst>
          </p:nvPr>
        </p:nvGraphicFramePr>
        <p:xfrm>
          <a:off x="1167120" y="4253040"/>
          <a:ext cx="6095160" cy="1392480"/>
        </p:xfrm>
        <a:graphic>
          <a:graphicData uri="http://schemas.openxmlformats.org/drawingml/2006/table">
            <a:tbl>
              <a:tblPr/>
              <a:tblGrid>
                <a:gridCol w="545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Procesos resolutivos de revisiones de practica profesional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simplificado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50558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que han sido multadas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ordinario</a:t>
                      </a: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43738"/>
                  </a:ext>
                </a:extLst>
              </a:tr>
            </a:tbl>
          </a:graphicData>
        </a:graphic>
      </p:graphicFrame>
      <p:sp>
        <p:nvSpPr>
          <p:cNvPr id="8" name="CuadroTexto 5">
            <a:extLst>
              <a:ext uri="{FF2B5EF4-FFF2-40B4-BE49-F238E27FC236}">
                <a16:creationId xmlns:a16="http://schemas.microsoft.com/office/drawing/2014/main" id="{4B93393C-A326-4357-8019-3C19D018BC50}"/>
              </a:ext>
            </a:extLst>
          </p:cNvPr>
          <p:cNvSpPr/>
          <p:nvPr/>
        </p:nvSpPr>
        <p:spPr>
          <a:xfrm>
            <a:off x="788467" y="1078984"/>
            <a:ext cx="7552665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julio, agosto y septiembre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Jurídico Tercer T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04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167300" y="1106280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abril, mayo y junio</a:t>
            </a:r>
            <a:r>
              <a:rPr lang="es-SV" b="1" spc="-1" dirty="0">
                <a:solidFill>
                  <a:srgbClr val="000000"/>
                </a:solidFill>
                <a:latin typeface="Museo Sans 100"/>
                <a:ea typeface="DejaVu Sans"/>
              </a:rPr>
              <a:t> de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A14A439-0D44-42B2-90E9-1EF4ED50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278376"/>
              </p:ext>
            </p:extLst>
          </p:nvPr>
        </p:nvGraphicFramePr>
        <p:xfrm>
          <a:off x="1371240" y="2085001"/>
          <a:ext cx="5340112" cy="14973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6974">
                  <a:extLst>
                    <a:ext uri="{9D8B030D-6E8A-4147-A177-3AD203B41FA5}">
                      <a16:colId xmlns:a16="http://schemas.microsoft.com/office/drawing/2014/main" val="4158617474"/>
                    </a:ext>
                  </a:extLst>
                </a:gridCol>
                <a:gridCol w="1713138">
                  <a:extLst>
                    <a:ext uri="{9D8B030D-6E8A-4147-A177-3AD203B41FA5}">
                      <a16:colId xmlns:a16="http://schemas.microsoft.com/office/drawing/2014/main" val="2265514041"/>
                    </a:ext>
                  </a:extLst>
                </a:gridCol>
              </a:tblGrid>
              <a:tr h="46859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Inscripción y Registro</a:t>
                      </a:r>
                      <a:endParaRPr lang="es-SV" sz="12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038491"/>
                  </a:ext>
                </a:extLst>
              </a:tr>
              <a:tr h="239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 denegado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6864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3436"/>
                  </a:ext>
                </a:extLst>
              </a:tr>
              <a:tr h="92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927045"/>
                  </a:ext>
                </a:extLst>
              </a:tr>
              <a:tr h="34373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60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516320" y="968552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abril, mayo y junio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de 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07FEF53-0313-BEE5-24E0-57F10C07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264910"/>
              </p:ext>
            </p:extLst>
          </p:nvPr>
        </p:nvGraphicFramePr>
        <p:xfrm>
          <a:off x="1131795" y="1951186"/>
          <a:ext cx="7179525" cy="2665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7121">
                  <a:extLst>
                    <a:ext uri="{9D8B030D-6E8A-4147-A177-3AD203B41FA5}">
                      <a16:colId xmlns:a16="http://schemas.microsoft.com/office/drawing/2014/main" val="479975248"/>
                    </a:ext>
                  </a:extLst>
                </a:gridCol>
                <a:gridCol w="2182404">
                  <a:extLst>
                    <a:ext uri="{9D8B030D-6E8A-4147-A177-3AD203B41FA5}">
                      <a16:colId xmlns:a16="http://schemas.microsoft.com/office/drawing/2014/main" val="3068868927"/>
                    </a:ext>
                  </a:extLst>
                </a:gridCol>
              </a:tblGrid>
              <a:tr h="3283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Concepto</a:t>
                      </a: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Revisión de Práctica Profesional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01456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324895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Cierre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31606"/>
                  </a:ext>
                </a:extLst>
              </a:tr>
              <a:tr h="16749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6022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no permitir la revisión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236057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Inadmisible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633939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No ha lugar recurso de reconsideración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588473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 por infracciones leves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609080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Ordinario de proceso administrativo sancionatorio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519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Se notifique resolución de inicio a través de tablero</a:t>
                      </a:r>
                    </a:p>
                  </a:txBody>
                  <a:tcPr marL="171450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631522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1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Departamento de Inscripción y Registro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Tercer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4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5" name="CuadroTexto 3"/>
          <p:cNvSpPr/>
          <p:nvPr/>
        </p:nvSpPr>
        <p:spPr>
          <a:xfrm>
            <a:off x="1437120" y="1149480"/>
            <a:ext cx="664956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de profesionales personas naturales y jurídicas para ejercer la auditoría y contaduría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6" name="Tabla 5"/>
          <p:cNvGraphicFramePr/>
          <p:nvPr>
            <p:extLst>
              <p:ext uri="{D42A27DB-BD31-4B8C-83A1-F6EECF244321}">
                <p14:modId xmlns:p14="http://schemas.microsoft.com/office/powerpoint/2010/main" val="2417767660"/>
              </p:ext>
            </p:extLst>
          </p:nvPr>
        </p:nvGraphicFramePr>
        <p:xfrm>
          <a:off x="1259640" y="2421000"/>
          <a:ext cx="6824520" cy="2953440"/>
        </p:xfrm>
        <a:graphic>
          <a:graphicData uri="http://schemas.openxmlformats.org/drawingml/2006/table">
            <a:tbl>
              <a:tblPr/>
              <a:tblGrid>
                <a:gridCol w="339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1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Inscripciones de contador y auditor personas naturales y jurídicas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naturales autorizados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de Julio a Septiembre </a:t>
                      </a:r>
                      <a:r>
                        <a:rPr lang="es-SV" sz="1600" b="0" strike="noStrike" spc="-1" noProof="0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Auditores 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51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Contadores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208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jurídicas autorizadas de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+mn-ea"/>
                        </a:rPr>
                        <a:t>Julio a Septiembre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Auditoría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5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Contaduría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4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Educación Continuada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Tercer Trimestre 2024</a:t>
            </a: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12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832219" y="70136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s-ES_tradnl" sz="2400" dirty="0">
                <a:latin typeface="Bembo Std" panose="02020605060306020A03" pitchFamily="18" charset="0"/>
              </a:rPr>
              <a:t>Participantes de capacitaciones gratuitas</a:t>
            </a:r>
            <a:endParaRPr lang="es-SV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5A9F4DA4-68E4-4006-8A5C-92BA46FFA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859253"/>
              </p:ext>
            </p:extLst>
          </p:nvPr>
        </p:nvGraphicFramePr>
        <p:xfrm>
          <a:off x="454491" y="1652164"/>
          <a:ext cx="8235018" cy="4446270"/>
        </p:xfrm>
        <a:graphic>
          <a:graphicData uri="http://schemas.openxmlformats.org/drawingml/2006/table">
            <a:tbl>
              <a:tblPr/>
              <a:tblGrid>
                <a:gridCol w="367698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2844970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462054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1255476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269874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64105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430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Normas de Sostenibilidad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 de agosto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  <a:tr h="106293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Requisitos formales para la emisión de los Documentos Tributarios Electrónicos (DTE) ¿Incumplirlos conlleva a la imposición de Mutas?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20 de agosto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1,433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597396"/>
                  </a:ext>
                </a:extLst>
              </a:tr>
              <a:tr h="43011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Gestión de Calidad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22 de agosto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1,293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77618"/>
                  </a:ext>
                </a:extLst>
              </a:tr>
              <a:tr h="430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Derecho Laboral para Auditores y Contadores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19 de septiembre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1,266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863763"/>
                  </a:ext>
                </a:extLst>
              </a:tr>
              <a:tr h="4301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Riesgos e Impacto Medio Ambiental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26 de septiembre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12765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30282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200" b="1" dirty="0">
                <a:latin typeface="Museo Sans 300" panose="02000000000000000000" pitchFamily="50" charset="0"/>
              </a:rPr>
              <a:t>“NORMAS DE SOSTENIBILIDAD”</a:t>
            </a:r>
            <a:r>
              <a:rPr lang="es-SV" sz="1200" b="1" dirty="0">
                <a:latin typeface="Museo Sans 300" panose="02000000000000000000" pitchFamily="50" charset="0"/>
              </a:rPr>
              <a:t>, </a:t>
            </a:r>
            <a:r>
              <a:rPr lang="es-SV" sz="1200" dirty="0">
                <a:latin typeface="Museo Sans 300" panose="02000000000000000000" pitchFamily="50" charset="0"/>
              </a:rPr>
              <a:t>desarrollado el día jueves 15 de agosto de 2024, por plataforma YouTube Live </a:t>
            </a:r>
            <a:r>
              <a:rPr lang="es-SV" sz="1200" dirty="0" err="1">
                <a:latin typeface="Museo Sans 300" panose="02000000000000000000" pitchFamily="50" charset="0"/>
              </a:rPr>
              <a:t>Stream</a:t>
            </a:r>
            <a:r>
              <a:rPr lang="es-SV" sz="1200" dirty="0">
                <a:latin typeface="Museo Sans 300" panose="02000000000000000000" pitchFamily="50" charset="0"/>
              </a:rPr>
              <a:t>, en el horario de 8:30 a 11:30 am, con una participación de 2,731 inscritos, los cuales se detallan: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CA3CD41-E13E-45AB-99EC-5638A0F0A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012491"/>
              </p:ext>
            </p:extLst>
          </p:nvPr>
        </p:nvGraphicFramePr>
        <p:xfrm>
          <a:off x="481315" y="1914802"/>
          <a:ext cx="7951852" cy="3807730"/>
        </p:xfrm>
        <a:graphic>
          <a:graphicData uri="http://schemas.openxmlformats.org/drawingml/2006/table">
            <a:tbl>
              <a:tblPr/>
              <a:tblGrid>
                <a:gridCol w="1483404">
                  <a:extLst>
                    <a:ext uri="{9D8B030D-6E8A-4147-A177-3AD203B41FA5}">
                      <a16:colId xmlns:a16="http://schemas.microsoft.com/office/drawing/2014/main" val="1672529137"/>
                    </a:ext>
                  </a:extLst>
                </a:gridCol>
                <a:gridCol w="1203373">
                  <a:extLst>
                    <a:ext uri="{9D8B030D-6E8A-4147-A177-3AD203B41FA5}">
                      <a16:colId xmlns:a16="http://schemas.microsoft.com/office/drawing/2014/main" val="362116704"/>
                    </a:ext>
                  </a:extLst>
                </a:gridCol>
                <a:gridCol w="1354741">
                  <a:extLst>
                    <a:ext uri="{9D8B030D-6E8A-4147-A177-3AD203B41FA5}">
                      <a16:colId xmlns:a16="http://schemas.microsoft.com/office/drawing/2014/main" val="1601738192"/>
                    </a:ext>
                  </a:extLst>
                </a:gridCol>
                <a:gridCol w="1473313">
                  <a:extLst>
                    <a:ext uri="{9D8B030D-6E8A-4147-A177-3AD203B41FA5}">
                      <a16:colId xmlns:a16="http://schemas.microsoft.com/office/drawing/2014/main" val="3804530143"/>
                    </a:ext>
                  </a:extLst>
                </a:gridCol>
                <a:gridCol w="1294194">
                  <a:extLst>
                    <a:ext uri="{9D8B030D-6E8A-4147-A177-3AD203B41FA5}">
                      <a16:colId xmlns:a16="http://schemas.microsoft.com/office/drawing/2014/main" val="1657972174"/>
                    </a:ext>
                  </a:extLst>
                </a:gridCol>
                <a:gridCol w="1142827">
                  <a:extLst>
                    <a:ext uri="{9D8B030D-6E8A-4147-A177-3AD203B41FA5}">
                      <a16:colId xmlns:a16="http://schemas.microsoft.com/office/drawing/2014/main" val="1158414130"/>
                    </a:ext>
                  </a:extLst>
                </a:gridCol>
              </a:tblGrid>
              <a:tr h="52924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SECTOR 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PÚBLICO EN GENERAL 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69295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414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832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1,333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347147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367416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132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214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491018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179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147062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28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157436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197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647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48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892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688666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500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825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72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1,398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060925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020983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111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14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166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06430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100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248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398402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303127"/>
                  </a:ext>
                </a:extLst>
              </a:tr>
              <a:tr h="2127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655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45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946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940193"/>
                  </a:ext>
                </a:extLst>
              </a:tr>
              <a:tr h="29575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TOTAL 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914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1,657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159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2,731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253836"/>
                  </a:ext>
                </a:extLst>
              </a:tr>
              <a:tr h="3113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33.47%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60.67%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5.82%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0.04%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258" marR="9258" marT="92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381639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29663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44360" y="1063019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400" b="1" dirty="0">
                <a:latin typeface="Museo Sans 300" panose="02000000000000000000" pitchFamily="50" charset="0"/>
              </a:rPr>
              <a:t>“</a:t>
            </a:r>
            <a:r>
              <a:rPr lang="es-SV" sz="1400" b="1" dirty="0">
                <a:latin typeface="Museo Sans 300" panose="02000000000000000000" pitchFamily="50" charset="0"/>
              </a:rPr>
              <a:t>REQUISITOS FORMALES PARA LA EMISIÓN DE LOS DOCUMENTOS TRIBUTARIOS ELECTRÓNICOS (DTE) ¿Incumplirlos conlleva a imposición de Multas? ”</a:t>
            </a:r>
            <a:r>
              <a:rPr lang="es-ES" sz="1400" b="1" kern="0" dirty="0">
                <a:latin typeface="Museo Sans 300" panose="02000000000000000000" pitchFamily="50" charset="0"/>
                <a:cs typeface="Arial"/>
                <a:sym typeface="Arial"/>
              </a:rPr>
              <a:t>, </a:t>
            </a:r>
            <a:r>
              <a:rPr lang="es-SV" sz="1400" dirty="0">
                <a:latin typeface="Museo Sans 300" panose="02000000000000000000" pitchFamily="50" charset="0"/>
              </a:rPr>
              <a:t>desarrollado el día martes 20 de agosto de 2024, por plataforma YouTube Live </a:t>
            </a:r>
            <a:r>
              <a:rPr lang="es-SV" sz="1400" dirty="0" err="1">
                <a:latin typeface="Museo Sans 300" panose="02000000000000000000" pitchFamily="50" charset="0"/>
              </a:rPr>
              <a:t>Stream</a:t>
            </a:r>
            <a:r>
              <a:rPr lang="es-SV" sz="1400" dirty="0">
                <a:latin typeface="Museo Sans 300" panose="02000000000000000000" pitchFamily="50" charset="0"/>
              </a:rPr>
              <a:t>, en el horario de 8:30 a 10:30 am, con una participación de 2,383 inscritos, los cuales se detallan: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C0478D7-21D2-4B17-AE39-96EEEC550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63979"/>
              </p:ext>
            </p:extLst>
          </p:nvPr>
        </p:nvGraphicFramePr>
        <p:xfrm>
          <a:off x="713370" y="2391264"/>
          <a:ext cx="7577575" cy="3602743"/>
        </p:xfrm>
        <a:graphic>
          <a:graphicData uri="http://schemas.openxmlformats.org/drawingml/2006/table">
            <a:tbl>
              <a:tblPr/>
              <a:tblGrid>
                <a:gridCol w="1561699">
                  <a:extLst>
                    <a:ext uri="{9D8B030D-6E8A-4147-A177-3AD203B41FA5}">
                      <a16:colId xmlns:a16="http://schemas.microsoft.com/office/drawing/2014/main" val="1729272397"/>
                    </a:ext>
                  </a:extLst>
                </a:gridCol>
                <a:gridCol w="1171275">
                  <a:extLst>
                    <a:ext uri="{9D8B030D-6E8A-4147-A177-3AD203B41FA5}">
                      <a16:colId xmlns:a16="http://schemas.microsoft.com/office/drawing/2014/main" val="2851384575"/>
                    </a:ext>
                  </a:extLst>
                </a:gridCol>
                <a:gridCol w="1221268">
                  <a:extLst>
                    <a:ext uri="{9D8B030D-6E8A-4147-A177-3AD203B41FA5}">
                      <a16:colId xmlns:a16="http://schemas.microsoft.com/office/drawing/2014/main" val="175981427"/>
                    </a:ext>
                  </a:extLst>
                </a:gridCol>
                <a:gridCol w="1295068">
                  <a:extLst>
                    <a:ext uri="{9D8B030D-6E8A-4147-A177-3AD203B41FA5}">
                      <a16:colId xmlns:a16="http://schemas.microsoft.com/office/drawing/2014/main" val="3490023484"/>
                    </a:ext>
                  </a:extLst>
                </a:gridCol>
                <a:gridCol w="1278403">
                  <a:extLst>
                    <a:ext uri="{9D8B030D-6E8A-4147-A177-3AD203B41FA5}">
                      <a16:colId xmlns:a16="http://schemas.microsoft.com/office/drawing/2014/main" val="1279831030"/>
                    </a:ext>
                  </a:extLst>
                </a:gridCol>
                <a:gridCol w="1049862">
                  <a:extLst>
                    <a:ext uri="{9D8B030D-6E8A-4147-A177-3AD203B41FA5}">
                      <a16:colId xmlns:a16="http://schemas.microsoft.com/office/drawing/2014/main" val="3549259022"/>
                    </a:ext>
                  </a:extLst>
                </a:gridCol>
              </a:tblGrid>
              <a:tr h="40348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PÚBLICO EN GENERAL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837174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1,141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58410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980723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048728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305258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177828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292344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153221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525134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195915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6644819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573368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621361"/>
                  </a:ext>
                </a:extLst>
              </a:tr>
              <a:tr h="20174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1,433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2,383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635091"/>
                  </a:ext>
                </a:extLst>
              </a:tr>
              <a:tr h="26899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PARTICIPACIÓN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29.12%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60.13%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0.04%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40973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62303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123" y="108968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400" b="1" dirty="0">
                <a:latin typeface="Museo Sans 300" panose="02000000000000000000" pitchFamily="50" charset="0"/>
              </a:rPr>
              <a:t>“GESTIÓN DE CALIDAD”</a:t>
            </a:r>
            <a:r>
              <a:rPr lang="es-SV" sz="1400" b="1" dirty="0">
                <a:latin typeface="Museo Sans 300" panose="02000000000000000000" pitchFamily="50" charset="0"/>
              </a:rPr>
              <a:t>, </a:t>
            </a:r>
            <a:r>
              <a:rPr lang="es-SV" sz="1400" dirty="0">
                <a:latin typeface="Museo Sans 300" panose="02000000000000000000" pitchFamily="50" charset="0"/>
              </a:rPr>
              <a:t>desarrollado el día jueves 22 de agosto de 2024, por plataforma YouTube Live </a:t>
            </a:r>
            <a:r>
              <a:rPr lang="es-SV" sz="1400" dirty="0" err="1">
                <a:latin typeface="Museo Sans 300" panose="02000000000000000000" pitchFamily="50" charset="0"/>
              </a:rPr>
              <a:t>Stream</a:t>
            </a:r>
            <a:r>
              <a:rPr lang="es-SV" sz="1400" dirty="0">
                <a:latin typeface="Museo Sans 300" panose="02000000000000000000" pitchFamily="50" charset="0"/>
              </a:rPr>
              <a:t>, en el horario de 8:30 a 11:30 am, con una participación de 3,352 inscritos, los cuales se detallan: :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7951E6FA-EEBD-4294-B00B-6AB2044E4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32599"/>
              </p:ext>
            </p:extLst>
          </p:nvPr>
        </p:nvGraphicFramePr>
        <p:xfrm>
          <a:off x="797726" y="2240832"/>
          <a:ext cx="7520073" cy="3577616"/>
        </p:xfrm>
        <a:graphic>
          <a:graphicData uri="http://schemas.openxmlformats.org/drawingml/2006/table">
            <a:tbl>
              <a:tblPr/>
              <a:tblGrid>
                <a:gridCol w="1868145">
                  <a:extLst>
                    <a:ext uri="{9D8B030D-6E8A-4147-A177-3AD203B41FA5}">
                      <a16:colId xmlns:a16="http://schemas.microsoft.com/office/drawing/2014/main" val="1146462522"/>
                    </a:ext>
                  </a:extLst>
                </a:gridCol>
                <a:gridCol w="1424856">
                  <a:extLst>
                    <a:ext uri="{9D8B030D-6E8A-4147-A177-3AD203B41FA5}">
                      <a16:colId xmlns:a16="http://schemas.microsoft.com/office/drawing/2014/main" val="1410030483"/>
                    </a:ext>
                  </a:extLst>
                </a:gridCol>
                <a:gridCol w="1353613">
                  <a:extLst>
                    <a:ext uri="{9D8B030D-6E8A-4147-A177-3AD203B41FA5}">
                      <a16:colId xmlns:a16="http://schemas.microsoft.com/office/drawing/2014/main" val="4239305886"/>
                    </a:ext>
                  </a:extLst>
                </a:gridCol>
                <a:gridCol w="1480266">
                  <a:extLst>
                    <a:ext uri="{9D8B030D-6E8A-4147-A177-3AD203B41FA5}">
                      <a16:colId xmlns:a16="http://schemas.microsoft.com/office/drawing/2014/main" val="162051081"/>
                    </a:ext>
                  </a:extLst>
                </a:gridCol>
                <a:gridCol w="1393193">
                  <a:extLst>
                    <a:ext uri="{9D8B030D-6E8A-4147-A177-3AD203B41FA5}">
                      <a16:colId xmlns:a16="http://schemas.microsoft.com/office/drawing/2014/main" val="1121820891"/>
                    </a:ext>
                  </a:extLst>
                </a:gridCol>
              </a:tblGrid>
              <a:tr h="4075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PÚBLICO EN GENERAL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857759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502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1059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120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1,681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420375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838573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154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248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351296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286177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372693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235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807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1124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233732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600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964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107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1,671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692438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511991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130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20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205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985265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114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303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779942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35836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285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768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73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1,126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376036"/>
                  </a:ext>
                </a:extLst>
              </a:tr>
              <a:tr h="20375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1,102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2,023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227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3,352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524012"/>
                  </a:ext>
                </a:extLst>
              </a:tr>
              <a:tr h="25634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32.88%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60.35%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6.77%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8634" marR="8634" marT="86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365948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90217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2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123" y="108968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400" b="1" dirty="0">
                <a:latin typeface="Museo Sans 300" panose="02000000000000000000" pitchFamily="50" charset="0"/>
              </a:rPr>
              <a:t>“DERECHO LABORAL PARA AUDITORES Y CONTADORES”</a:t>
            </a:r>
            <a:r>
              <a:rPr lang="es-SV" sz="1400" b="1" dirty="0">
                <a:latin typeface="Museo Sans 300" panose="02000000000000000000" pitchFamily="50" charset="0"/>
              </a:rPr>
              <a:t>, </a:t>
            </a:r>
            <a:r>
              <a:rPr lang="es-SV" sz="1400" dirty="0">
                <a:latin typeface="Museo Sans 300" panose="02000000000000000000" pitchFamily="50" charset="0"/>
              </a:rPr>
              <a:t>desarrollado el día jueves 19 de septiembre de 2024, por plataforma YouTube Live </a:t>
            </a:r>
            <a:r>
              <a:rPr lang="es-SV" sz="1400" dirty="0" err="1">
                <a:latin typeface="Museo Sans 300" panose="02000000000000000000" pitchFamily="50" charset="0"/>
              </a:rPr>
              <a:t>Stream</a:t>
            </a:r>
            <a:r>
              <a:rPr lang="es-SV" sz="1400" dirty="0">
                <a:latin typeface="Museo Sans 300" panose="02000000000000000000" pitchFamily="50" charset="0"/>
              </a:rPr>
              <a:t>, en el horario de 8:30 a 11:30 am, con una participación de 3,090 inscritos, los cuales se detallan: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F67510E3-CCB9-402D-AB2A-0BAAABFF5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195248"/>
              </p:ext>
            </p:extLst>
          </p:nvPr>
        </p:nvGraphicFramePr>
        <p:xfrm>
          <a:off x="709522" y="2099160"/>
          <a:ext cx="7724956" cy="3609321"/>
        </p:xfrm>
        <a:graphic>
          <a:graphicData uri="http://schemas.openxmlformats.org/drawingml/2006/table">
            <a:tbl>
              <a:tblPr/>
              <a:tblGrid>
                <a:gridCol w="1667415">
                  <a:extLst>
                    <a:ext uri="{9D8B030D-6E8A-4147-A177-3AD203B41FA5}">
                      <a16:colId xmlns:a16="http://schemas.microsoft.com/office/drawing/2014/main" val="4265149407"/>
                    </a:ext>
                  </a:extLst>
                </a:gridCol>
                <a:gridCol w="1087126">
                  <a:extLst>
                    <a:ext uri="{9D8B030D-6E8A-4147-A177-3AD203B41FA5}">
                      <a16:colId xmlns:a16="http://schemas.microsoft.com/office/drawing/2014/main" val="2232571001"/>
                    </a:ext>
                  </a:extLst>
                </a:gridCol>
                <a:gridCol w="1165477">
                  <a:extLst>
                    <a:ext uri="{9D8B030D-6E8A-4147-A177-3AD203B41FA5}">
                      <a16:colId xmlns:a16="http://schemas.microsoft.com/office/drawing/2014/main" val="3815141338"/>
                    </a:ext>
                  </a:extLst>
                </a:gridCol>
                <a:gridCol w="1226688">
                  <a:extLst>
                    <a:ext uri="{9D8B030D-6E8A-4147-A177-3AD203B41FA5}">
                      <a16:colId xmlns:a16="http://schemas.microsoft.com/office/drawing/2014/main" val="1064520524"/>
                    </a:ext>
                  </a:extLst>
                </a:gridCol>
                <a:gridCol w="1285452">
                  <a:extLst>
                    <a:ext uri="{9D8B030D-6E8A-4147-A177-3AD203B41FA5}">
                      <a16:colId xmlns:a16="http://schemas.microsoft.com/office/drawing/2014/main" val="3394526615"/>
                    </a:ext>
                  </a:extLst>
                </a:gridCol>
                <a:gridCol w="1292798">
                  <a:extLst>
                    <a:ext uri="{9D8B030D-6E8A-4147-A177-3AD203B41FA5}">
                      <a16:colId xmlns:a16="http://schemas.microsoft.com/office/drawing/2014/main" val="2180593920"/>
                    </a:ext>
                  </a:extLst>
                </a:gridCol>
              </a:tblGrid>
              <a:tr h="36294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PÚBLICO EN GENERAL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188528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1,033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1,574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040047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998961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950368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821585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185521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331250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1,516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194153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158923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743352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138990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487695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296901"/>
                  </a:ext>
                </a:extLst>
              </a:tr>
              <a:tr h="181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1,955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3,090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061808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30.81%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63.27%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5.89%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806836"/>
                  </a:ext>
                </a:extLst>
              </a:tr>
            </a:tbl>
          </a:graphicData>
        </a:graphic>
      </p:graphicFrame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609800387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16622</TotalTime>
  <Words>1227</Words>
  <Application>Microsoft Office PowerPoint</Application>
  <PresentationFormat>Presentación en pantalla (4:3)</PresentationFormat>
  <Paragraphs>553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Bembo Std</vt:lpstr>
      <vt:lpstr>Calibri</vt:lpstr>
      <vt:lpstr>Museo Sans 100</vt:lpstr>
      <vt:lpstr>Museo Sans 300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155</cp:revision>
  <dcterms:created xsi:type="dcterms:W3CDTF">2020-02-10T03:23:51Z</dcterms:created>
  <dcterms:modified xsi:type="dcterms:W3CDTF">2024-10-24T16:18:48Z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