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38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</p:sldIdLst>
  <p:sldSz cx="12192000" cy="6858000"/>
  <p:notesSz cx="7772400" cy="10058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60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78B4-2DDE-49EE-BD6F-3154A5F74075}" type="datetimeFigureOut">
              <a:rPr lang="es-SV" smtClean="0"/>
              <a:t>14/10/2024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C35CA-D927-4FF0-AE92-41F431E583E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88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rPr dirty="0" err="1"/>
              <a:t>Footer</a:t>
            </a:r>
            <a:endParaRPr dirty="0"/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121AA4-C8A3-497D-9944-3CC64932C10B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703371-FE63-491D-ABFC-460A1CCC0E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7E3CE6-CCFF-491B-8445-663A0B82176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E3D5B8-FA42-48A8-8B2E-672A5A5EA1F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9BC1CC-262A-44FE-8E64-330EB3A85F99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345637-4BF8-4A13-B3BF-50266CB1A67D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419834-145F-4FFE-B424-05970705821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57B528-BE21-44AD-8471-AD1D0934DB8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2130480"/>
            <a:ext cx="1036296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8C17C3-82CC-42CD-93D8-B17F0EBF4DC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FFAFAA-0E8C-4F5E-8D15-35FE8C4EED3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682C99-8B90-45E0-ADAE-9B43BA8723A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B7AA9E-066D-43C9-811D-31D8F102ADD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124322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SV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s-SV" sz="1200" b="0" strike="noStrike" spc="-1" dirty="0">
                <a:solidFill>
                  <a:srgbClr val="8B8B8B"/>
                </a:solidFill>
                <a:latin typeface="Calibri"/>
              </a:rPr>
              <a:t>&lt;fecha/hora&gt;</a:t>
            </a:r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SV" sz="1400" b="0" strike="noStrike" spc="-1" dirty="0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72975A-327A-464D-B32D-EF4FFF00F1ED}" type="slidenum">
              <a:rPr lang="es-SV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SV" sz="1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6"/>
          <p:cNvSpPr/>
          <p:nvPr/>
        </p:nvSpPr>
        <p:spPr>
          <a:xfrm>
            <a:off x="3143520" y="2269800"/>
            <a:ext cx="6552360" cy="23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US" sz="3200" b="1" strike="noStrike" spc="-1" dirty="0">
                <a:solidFill>
                  <a:srgbClr val="10243E"/>
                </a:solidFill>
                <a:latin typeface="Museo Sans 100"/>
                <a:ea typeface="Tahoma"/>
              </a:rPr>
              <a:t>Estructura organizacional del Consejo de Vigilancia de la Profesión de Contaduría Pública y Auditoría 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n 5"/>
          <p:cNvPicPr/>
          <p:nvPr/>
        </p:nvPicPr>
        <p:blipFill>
          <a:blip r:embed="rId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4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94" name="CuadroTexto 1"/>
          <p:cNvSpPr/>
          <p:nvPr/>
        </p:nvSpPr>
        <p:spPr>
          <a:xfrm>
            <a:off x="1321560" y="2104560"/>
            <a:ext cx="9350280" cy="355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Planear, organizar, ejecutar y controlar, todos los aspectos relativos a las áreas que integran la Unidad, con la finalidad de determinar las diversas tareas que faciliten el procesamiento de documentación, localización y consulta. Con el objetivo de mejorar los servicios y se realicen de una forma eficiente y maximizando la utilización de los recursos disponibles.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ítulo 2"/>
          <p:cNvSpPr/>
          <p:nvPr/>
        </p:nvSpPr>
        <p:spPr>
          <a:xfrm>
            <a:off x="2513520" y="1093680"/>
            <a:ext cx="8278200" cy="100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Gestión Documental y Archivo (GDA)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34502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las funciones orientadas al inicio, proceso y finalización de las operaciones de Presupuesto,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Tesorería y Contabilidad Gubernamental de conformidad a lo que establece la normativa del SAFI.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apoya a la Presidencia y Gerencia en control financiero de los ingresos y egresos del Consejo, con la programación y ejecución presupuestaria, plan operativo y plan estratégico. Asimismo, colaborara en el apoyo de la Comisión de Administración y Finanzas.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actúa conforme a lo establecido en el artículo 17 de la Ley Orgánica de la Administración Financiera del Estado.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Financiera Institucional (UFI)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es-SV" sz="1600" b="1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 de funciones:</a:t>
            </a:r>
          </a:p>
          <a:p>
            <a:endParaRPr lang="es-SV" sz="1600" b="1" dirty="0">
              <a:solidFill>
                <a:srgbClr val="000000"/>
              </a:solidFill>
              <a:latin typeface="Museo Sans 100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</a:rPr>
              <a:t>Vigilar el ejercicio profesional de los Auditores y Contadores inscritos en Consejo, </a:t>
            </a:r>
            <a:r>
              <a:rPr lang="es-SV" sz="1600" dirty="0">
                <a:latin typeface="Museo Sans 100" panose="02000000000000000000" pitchFamily="50" charset="0"/>
                <a:ea typeface="Times New Roman" panose="02020603050405020304" pitchFamily="18" charset="0"/>
              </a:rPr>
              <a:t>procurando la mejora continua en cumplimiento a las Leyes y normas técnicas aplicables</a:t>
            </a:r>
            <a:endParaRPr lang="es-SV" sz="1600" dirty="0">
              <a:latin typeface="Museo Sans 100" panose="02000000000000000000" pitchFamily="50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latin typeface="Museo Sans 100" panose="02000000000000000000" pitchFamily="50" charset="0"/>
              </a:rPr>
              <a:t>Desarrollar programa de Revisión de Practica Profesional, incorporando a auditores y contadores, sea que ejerzan o no, que permita fortalecer el ejercicio de la función de auditoría y contabilidad a través de las revisiones de la práctica profesional con base a las normas internacionales de control de calidad.</a:t>
            </a:r>
            <a:endParaRPr lang="es-SV" sz="1600" dirty="0">
              <a:latin typeface="Museo Sans 1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SV" altLang="es-SV" sz="1600" b="1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No. de servidores públicos: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4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Hombre:  2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Mujer: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dirty="0">
                <a:latin typeface="Museo Sans 100" panose="02000000000000000000" pitchFamily="50" charset="0"/>
              </a:rPr>
              <a:t>Departamento de Revisión de Practica Profesional (RPP)</a:t>
            </a:r>
            <a:endParaRPr lang="es-SV" sz="2800" b="1" strike="noStrike" spc="-1" dirty="0">
              <a:solidFill>
                <a:srgbClr val="000000"/>
              </a:solidFill>
              <a:latin typeface="Museo Sans 1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0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6" name="CuadroTexto 2"/>
          <p:cNvSpPr/>
          <p:nvPr/>
        </p:nvSpPr>
        <p:spPr>
          <a:xfrm>
            <a:off x="1510920" y="2129040"/>
            <a:ext cx="91699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es-SV" sz="1600" dirty="0"/>
              <a:t>Atribuciones según Art. 20 de la Ley de Compras Públicas que literalmente dice  “La UCP llevará a cabo la gestión de las compras con base a las solicitudes de obras, bienes, servicios y consultorías que remitan las unidades solicitantes.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0600" y="114480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Compras Públicas(UCP)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2" name="CuadroTexto 2"/>
          <p:cNvSpPr/>
          <p:nvPr/>
        </p:nvSpPr>
        <p:spPr>
          <a:xfrm>
            <a:off x="1512720" y="2172600"/>
            <a:ext cx="9165960" cy="283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Esta unidad es responsable de crear políticas de comunicaciones del Consejo de Vigilancia, proyectando una imagen institucional sólida.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0600" y="11494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Comunicaciones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8" name="CuadroTexto 1"/>
          <p:cNvSpPr/>
          <p:nvPr/>
        </p:nvSpPr>
        <p:spPr>
          <a:xfrm>
            <a:off x="1307160" y="2135520"/>
            <a:ext cx="9937440" cy="307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Promover la institucionalización del enfoque de Género, el Principio de Igualdad, no discriminación y una vida libre de violencia.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ítulo 2"/>
          <p:cNvSpPr/>
          <p:nvPr/>
        </p:nvSpPr>
        <p:spPr>
          <a:xfrm>
            <a:off x="2263320" y="117756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Género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4" name="CuadroTexto 2"/>
          <p:cNvSpPr/>
          <p:nvPr/>
        </p:nvSpPr>
        <p:spPr>
          <a:xfrm>
            <a:off x="1379520" y="1847880"/>
            <a:ext cx="9792720" cy="349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La unidad tiene como finalidad dar seguimiento a las políticas, planes, programas, proyectos y acciones ambientales dentro de su institución y para velar por el cumplimiento de las normas ambientales por parte de la misma y asegurar la necesaria coordinación interinstitucional en la gestión ambiental, de acuerdo a las directrices emitidas por el Ministerio de Medio Ambiente.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67520" y="1027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Medio Ambiente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7" name="Rectángulo 7"/>
          <p:cNvSpPr/>
          <p:nvPr/>
        </p:nvSpPr>
        <p:spPr>
          <a:xfrm>
            <a:off x="0" y="6474600"/>
            <a:ext cx="12207600" cy="383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8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64520" y="3826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Administrativo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CuadroTexto 8"/>
          <p:cNvSpPr/>
          <p:nvPr/>
        </p:nvSpPr>
        <p:spPr>
          <a:xfrm>
            <a:off x="1340820" y="1184820"/>
            <a:ext cx="10157760" cy="52820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Recursos Humanos: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tareas orientadas a un eficiente apoyo en los procesos de recursos humanos de la Institución.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Informática: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Optimizar el funcionamiento de los sistemas informáticos de la institución, debe gestionar eficiente y eficazmente los recursos de la infraestructura y servicios tecnológicos, proponer a la máxima autoridad, sistemas de información y servicios informáticos que apoyen los procesos realizados por usuarios internos y usuarios externos, contribuir con el logro de objetivos de la institución.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Activo Fijo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Desarrollar tareas orientadas a un eficiente apoyo en los procesos de control del activo fijo institucional.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Colaborador Administrativo: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tares orientadas a realizar un eficiente apoyo administrativo institucional, y atender de manera personalizada al público.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Motorista: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Apoyar a la administración en el traslado de documentos y personal, así como mantener en buenas condiciones el vehículo asignado.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Ordenanza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Realizar tareas de limpieza general y ornato, distribuir correspondencia interna.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 </a:t>
            </a: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RRHH, Activo Fijo: Nombramiento Ad-honorem.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Conformación de departamento: 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3</a:t>
            </a:r>
            <a:endParaRPr lang="es-SV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5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4</a:t>
            </a: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Apoyar, velar, asesorar y proponer sobre temas jurídicos: al Consejo Directivo, Presidencia, Gerencia, diversas unidades y áreas de la organización, en la gestión administrativa y de control; asimismo, realizar oportunamente actividades de trabajo en apoyo de las comisiones conformadas.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Jurídico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0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1" name="CuadroTexto 10"/>
          <p:cNvSpPr/>
          <p:nvPr/>
        </p:nvSpPr>
        <p:spPr>
          <a:xfrm>
            <a:off x="1415520" y="2274840"/>
            <a:ext cx="9720720" cy="283009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profesionales. Coordinar y apoyar los eventos de juramentaciones de nuevos profesionales.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ítulo 2"/>
          <p:cNvSpPr/>
          <p:nvPr/>
        </p:nvSpPr>
        <p:spPr>
          <a:xfrm>
            <a:off x="2567520" y="121392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Inscripción y Registro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0" name="Imagen 12"/>
          <p:cNvPicPr/>
          <p:nvPr/>
        </p:nvPicPr>
        <p:blipFill>
          <a:blip r:embed="rId4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1" name="CuadroTexto 1"/>
          <p:cNvSpPr/>
          <p:nvPr/>
        </p:nvSpPr>
        <p:spPr>
          <a:xfrm>
            <a:off x="1002960" y="1761840"/>
            <a:ext cx="10565280" cy="37431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Organigrama representa de forma gráfica como está conformada la estructura organizacional de la institución, en los niveles siguientes: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Consejo Directivo;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Presidente;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Auditoria Interna;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Gerencia General;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Acceso a la Información Pública, Unidad de Gestión Documental y Archivo, Unidad Financiera Institucional, Unidad de Compras Públicas;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Comunicaciones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Género, y Medio Ambiente;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Departamento  Administrativo, Departamento Jurídico, Departamento de Revisión de Practica Profesional, Departamento de Inscripción y Registro, Departamento de  Educación Continuada, y Departamento de Normativa Técnica Legal;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Oficina de Occidente y Oficina Regional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399760" y="99288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Estructura Organizativa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6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7" name="CuadroTexto 1"/>
          <p:cNvSpPr/>
          <p:nvPr/>
        </p:nvSpPr>
        <p:spPr>
          <a:xfrm>
            <a:off x="1513440" y="2277720"/>
            <a:ext cx="95245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Promover la actualización de conocimientos por medio del seguimiento a lo establecido en la Norma de Educación Continuada aplicable a los auditores y contadores, mediante el cual se permita asegurar el nivel de cualificación profesional de los participantes.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Rockwell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95520" y="1099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Educación Continuada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51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53" name="CuadroTexto 8"/>
          <p:cNvSpPr/>
          <p:nvPr/>
        </p:nvSpPr>
        <p:spPr>
          <a:xfrm>
            <a:off x="1559520" y="2201040"/>
            <a:ext cx="9522720" cy="258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Elaborar y proponer la normativa legal y técnica que rige la   profesión contable.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ítulo 2"/>
          <p:cNvSpPr/>
          <p:nvPr/>
        </p:nvSpPr>
        <p:spPr>
          <a:xfrm>
            <a:off x="2423520" y="120960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Departamento de Normativa Técnica Legal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Oficina de Oriente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53240" y="3812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55" name="Rectángulo 7"/>
          <p:cNvSpPr/>
          <p:nvPr/>
        </p:nvSpPr>
        <p:spPr>
          <a:xfrm>
            <a:off x="98640" y="5982120"/>
            <a:ext cx="12093120" cy="846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7" name="CuadroTexto 55"/>
          <p:cNvSpPr/>
          <p:nvPr/>
        </p:nvSpPr>
        <p:spPr>
          <a:xfrm>
            <a:off x="2172240" y="6208560"/>
            <a:ext cx="7923960" cy="2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5000"/>
              </a:lnSpc>
              <a:spcAft>
                <a:spcPts val="799"/>
              </a:spcAft>
            </a:pPr>
            <a:r>
              <a:rPr lang="es-SV" sz="1100" b="0" strike="noStrike" spc="-1" dirty="0">
                <a:solidFill>
                  <a:srgbClr val="FFFFFF"/>
                </a:solidFill>
                <a:latin typeface="Museo Sans 100"/>
                <a:ea typeface="Calibri"/>
              </a:rPr>
              <a:t>Aprobado mediante acuerdo 19 de Acta 7/2022, en fecha 18 de mayo de 2022</a:t>
            </a:r>
            <a:endParaRPr lang="es-SV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adroTexto 56"/>
          <p:cNvSpPr/>
          <p:nvPr/>
        </p:nvSpPr>
        <p:spPr>
          <a:xfrm>
            <a:off x="3294000" y="376920"/>
            <a:ext cx="7632360" cy="57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799"/>
              </a:spcAft>
            </a:pPr>
            <a:r>
              <a:rPr lang="es-SV" sz="1400" b="1" strike="noStrike" spc="-1" dirty="0">
                <a:solidFill>
                  <a:srgbClr val="000000"/>
                </a:solidFill>
                <a:latin typeface="Museo Sans 100"/>
                <a:ea typeface="Calibri"/>
              </a:rPr>
              <a:t>Organigrama Institucional del Consejo de Vigilancia de la Profesión de Contaduría Pública y Auditoria</a:t>
            </a:r>
            <a:endParaRPr lang="es-SV" sz="1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Imagen 1"/>
          <p:cNvPicPr/>
          <p:nvPr/>
        </p:nvPicPr>
        <p:blipFill>
          <a:blip r:embed="rId4"/>
          <a:stretch/>
        </p:blipFill>
        <p:spPr>
          <a:xfrm>
            <a:off x="1672920" y="976680"/>
            <a:ext cx="8845560" cy="4468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42020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Consejo es el máximo órgano de dirección, emite las directrices estratégicas y operativas de la organización, así como la toma de decisiones para elaborar y ejecutar planes estratégicos, programas y proyectos propuestos por las Comisiones de trabajo, los cuales son aprobados mediante acuerdos, con los que se da fe de lo actuado.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Art. 27. LREC- </a:t>
            </a:r>
            <a:r>
              <a:rPr lang="es-ES" sz="1600" b="0" i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“El Consejo estará constituido por seis Directores Propietarios con sus respectivos suplentes, y por las unidades internas, comisiones y personas auxiliares que estime conveniente, para el buen cumplimiento de sus funciones y atribuciones”.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Las atribuciones del Consejo están contenidas en el Artículo 36 de la Ley Reguladora del Ejercicio de la Contaduría</a:t>
            </a: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Consejo Directivo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0" name="CuadroTexto 1"/>
          <p:cNvSpPr/>
          <p:nvPr/>
        </p:nvSpPr>
        <p:spPr>
          <a:xfrm>
            <a:off x="924840" y="1751400"/>
            <a:ext cx="984780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Ejercer las competencias, atribuciones y facultades que la Ley Reguladora del Ejercicio de la Contaduría, le encomiendan, por ejemplo: Presidir las sesiones del Consejo y dirigir los debates, Representar judicial y extrajudicialmente al Consejo, Tomar la protesta o juramento de los profesionales al ser inscritos, resolver toda cuestión urgente, dando cuenta al Consejo en la próxima sesión que realice y cualquiera otra atribución inherente a su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Atribuciones, Según el artículo 47 de la Ley Reguladora del Ejercicio de la Contaduría.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17960" y="101952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Presidente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7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2"/>
          <p:cNvSpPr/>
          <p:nvPr/>
        </p:nvSpPr>
        <p:spPr>
          <a:xfrm>
            <a:off x="1584720" y="1945440"/>
            <a:ext cx="9021960" cy="34157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Verificar y controlar la adecuada aplicación de controles internos, que permitan medir la eficiencia de las unidades y departamentos que conforman el CVPCPA, en base a las normativas, leyes aplicables y el reglamento interno de trabajo, garantizar el buen uso de los recursos a través de revisiones contantes comprobando el cumplimento, de las normativas, políticas y leyes de la institución y el sector público.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Designado por el Ministerio de Economía.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36600" y="8107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Auditoría Interna 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33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Es quien ejecuta las acciones técnicas y administrativas apoyado por el personal de las distintas unidades y departamentos del Consejo, y lleva a la práctica las decisiones del Consejo Directivo, por lo que la responsabilidad del buen funcionamiento de la institución, recae en la Gerencia.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Las establecidas en leyes tales como: Reglamentos internos, normativa interna y la emitida por reguladores o entes supervisores en temas administrativos, financieros, de control interno.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Gerencia General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_tradnl" sz="1800" dirty="0">
                <a:effectLst/>
                <a:latin typeface="Museo Sans 100" panose="02000000000000000000" pitchFamily="50" charset="0"/>
                <a:ea typeface="Times New Roman" panose="02020603050405020304" pitchFamily="18" charset="0"/>
                <a:cs typeface="Museo Sans 100" panose="02000000000000000000" pitchFamily="50" charset="0"/>
              </a:rPr>
              <a:t>Desarrollar actividades de apoyo a Consejo Directivo, Presidencia y Gerencia en las gestiones que se realizan.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MX" sz="2800" b="1" spc="-1" dirty="0">
                <a:solidFill>
                  <a:srgbClr val="000000"/>
                </a:solidFill>
                <a:latin typeface="Museo Sans 100"/>
              </a:rPr>
              <a:t>A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sistente a la presidencia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876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 dirty="0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 dirty="0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8" name="CuadroTexto 2"/>
          <p:cNvSpPr/>
          <p:nvPr/>
        </p:nvSpPr>
        <p:spPr>
          <a:xfrm>
            <a:off x="1704240" y="2028600"/>
            <a:ext cx="9432720" cy="28207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Brindar de manera oportuna la información oficiosa requerida al consejo por personas naturales, jurídicas e instituciones, y dar cumplimiento al plazo establecido en el Art, 71 de la LAIP.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Dar seguimiento a los lineamientos emitidos por el Instituto de Acceso a la Información Pública para trámite de solicitudes y lineamiento 1 y 2 para la publicación de información oficiosa.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0600" y="122796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de Acceso a la Información Publica (UAIP)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18143</TotalTime>
  <Words>1946</Words>
  <Application>Microsoft Office PowerPoint</Application>
  <PresentationFormat>Panorámica</PresentationFormat>
  <Paragraphs>201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Book Antiqua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Estructura Organizativa</vt:lpstr>
      <vt:lpstr>Presentación de PowerPoint</vt:lpstr>
      <vt:lpstr>Consejo Directivo</vt:lpstr>
      <vt:lpstr>Presidente</vt:lpstr>
      <vt:lpstr>Auditoría Interna </vt:lpstr>
      <vt:lpstr>Presentación de PowerPoint</vt:lpstr>
      <vt:lpstr>Presentación de PowerPoint</vt:lpstr>
      <vt:lpstr>Unidad de Acceso a la Información Publica (UAIP)</vt:lpstr>
      <vt:lpstr>Presentación de PowerPoint</vt:lpstr>
      <vt:lpstr>Presentación de PowerPoint</vt:lpstr>
      <vt:lpstr>Presentación de PowerPoint</vt:lpstr>
      <vt:lpstr>Unidad de Compras Públicas(UCP)</vt:lpstr>
      <vt:lpstr>Unidad de Comunicaciones </vt:lpstr>
      <vt:lpstr>Presentación de PowerPoint</vt:lpstr>
      <vt:lpstr>Unidad de Medio Ambiente</vt:lpstr>
      <vt:lpstr>Departamento Administrativo</vt:lpstr>
      <vt:lpstr>Departamento Jurídico</vt:lpstr>
      <vt:lpstr>Presentación de PowerPoint</vt:lpstr>
      <vt:lpstr>Departamento de Educación Continuada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140</cp:revision>
  <dcterms:created xsi:type="dcterms:W3CDTF">2020-02-10T03:23:51Z</dcterms:created>
  <dcterms:modified xsi:type="dcterms:W3CDTF">2024-10-14T20:10:45Z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PresentationFormat">
    <vt:lpwstr>Panorámica</vt:lpwstr>
  </property>
  <property fmtid="{D5CDD505-2E9C-101B-9397-08002B2CF9AE}" pid="4" name="Slides">
    <vt:i4>21</vt:i4>
  </property>
  <property fmtid="{D5CDD505-2E9C-101B-9397-08002B2CF9AE}" pid="5" name="_dlc_DocIdItemGuid">
    <vt:lpwstr>ff3071cc-31fe-4e2e-ba50-35888c96d637</vt:lpwstr>
  </property>
</Properties>
</file>