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57" r:id="rId4"/>
    <p:sldId id="263" r:id="rId5"/>
    <p:sldId id="258" r:id="rId6"/>
    <p:sldId id="273" r:id="rId7"/>
    <p:sldId id="275" r:id="rId8"/>
    <p:sldId id="278" r:id="rId9"/>
    <p:sldId id="264" r:id="rId10"/>
    <p:sldId id="259" r:id="rId11"/>
    <p:sldId id="260" r:id="rId12"/>
    <p:sldId id="265" r:id="rId13"/>
    <p:sldId id="261" r:id="rId14"/>
    <p:sldId id="272" r:id="rId1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4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desplazar la diapositiva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es-SV" sz="2000" b="0" strike="noStrike" spc="-1">
                <a:solidFill>
                  <a:srgbClr val="000000"/>
                </a:solidFill>
                <a:latin typeface="Arial"/>
              </a:rPr>
              <a:t>Pulse para editar el formato de las notas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&lt;cabecera&gt;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dt" idx="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&lt;fecha/hora&gt;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ftr" idx="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sldNum" idx="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388FF09-B6A3-484B-9031-1C3C76B7D10F}" type="slidenum"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‹Nº›</a:t>
            </a:fld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240" cy="359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9640" cy="45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38A3AE-0FDD-484A-A67D-DABCD12FF61A}" type="slidenum">
              <a:rPr lang="es-SV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t>10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8EB4FEA-4047-4AF8-9AF7-B1E270378018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E17E92C-8040-408E-A708-575271F800B8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15E75E-765C-4B5D-9799-68605E821A8A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24C2E2D-851A-4676-A269-2FF72082811D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A72207-07E4-4613-9E0B-12EA0EDFA39A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295F842-482D-4672-B6AF-2C99DDD181C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05C2B7-948F-4ED7-9B9B-0069FC101080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FDD0179-6A14-4A99-AE05-83FF67AEDA8C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2292028-48A9-4984-B048-A60F56DB565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126DD5-368D-46D4-8574-AD885FDBBF16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B19C3E7-39C0-4D1E-AE60-529BFDC2BE12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MX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s-MX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5E63ADD-5373-4CE1-8584-AF5EAFC7852C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9322200" cy="68558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es-SV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SV" sz="12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28AA3DF-B690-4CD7-A6C7-092D3CA8465C}" type="slidenum">
              <a:rPr lang="es-SV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‹Nº›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Pulse para editar el formato del texto de título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800" b="0" strike="noStrike" spc="-1">
                <a:solidFill>
                  <a:srgbClr val="000000"/>
                </a:solidFill>
                <a:latin typeface="Arial"/>
              </a:rPr>
              <a:t>Pulse para editar el formato de texto del esquema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Segundo nivel del esquema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Tercer nivel del esquema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MX" sz="1800" b="0" strike="noStrike" spc="-1">
                <a:solidFill>
                  <a:srgbClr val="000000"/>
                </a:solidFill>
                <a:latin typeface="Arial"/>
              </a:rPr>
              <a:t>Cuarto nivel del esquema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Quinto nivel del esquema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Sexto nivel del esquema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MX" sz="2000" b="0" strike="noStrike" spc="-1">
                <a:solidFill>
                  <a:srgbClr val="000000"/>
                </a:solid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1" name="Rectángulo 1"/>
          <p:cNvSpPr/>
          <p:nvPr/>
        </p:nvSpPr>
        <p:spPr>
          <a:xfrm>
            <a:off x="1289520" y="1893240"/>
            <a:ext cx="6550560" cy="23150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SV" sz="3200" b="1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Información estadística del Consejo de Vigilancia de la Profesión de Contaduría Pública y Auditoria primer</a:t>
            </a:r>
            <a:r>
              <a:rPr lang="es-SV" sz="3200" b="1" spc="-1" dirty="0">
                <a:solidFill>
                  <a:srgbClr val="000000"/>
                </a:solidFill>
                <a:latin typeface="Museo Sans 100"/>
              </a:rPr>
              <a:t> trimestre 2024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Imagen 5"/>
          <p:cNvPicPr/>
          <p:nvPr/>
        </p:nvPicPr>
        <p:blipFill>
          <a:blip r:embed="rId3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4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65" name="Imagen 12"/>
          <p:cNvPicPr/>
          <p:nvPr/>
        </p:nvPicPr>
        <p:blipFill>
          <a:blip r:embed="rId4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7" name="CuadroTexto 5"/>
          <p:cNvSpPr/>
          <p:nvPr/>
        </p:nvSpPr>
        <p:spPr>
          <a:xfrm>
            <a:off x="1460880" y="1075638"/>
            <a:ext cx="649008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enero a marzo de 2024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0ECB334-A581-45F4-B44C-D61EF849E7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242106"/>
              </p:ext>
            </p:extLst>
          </p:nvPr>
        </p:nvGraphicFramePr>
        <p:xfrm>
          <a:off x="653143" y="2349500"/>
          <a:ext cx="7297817" cy="1965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81454">
                  <a:extLst>
                    <a:ext uri="{9D8B030D-6E8A-4147-A177-3AD203B41FA5}">
                      <a16:colId xmlns:a16="http://schemas.microsoft.com/office/drawing/2014/main" val="342689274"/>
                    </a:ext>
                  </a:extLst>
                </a:gridCol>
                <a:gridCol w="1016363">
                  <a:extLst>
                    <a:ext uri="{9D8B030D-6E8A-4147-A177-3AD203B41FA5}">
                      <a16:colId xmlns:a16="http://schemas.microsoft.com/office/drawing/2014/main" val="1894873443"/>
                    </a:ext>
                  </a:extLst>
                </a:gridCol>
              </a:tblGrid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Resultados aprobados en el periodo del 01 de octubre al 31 de diciembre de 2023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766797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err="1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Cant</a:t>
                      </a:r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effectLst/>
                          <a:latin typeface="Museo Sans 100" panose="02000000000000000000" pitchFamily="50" charset="0"/>
                        </a:rPr>
                        <a:t>.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45833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Museo Sans 100" panose="02000000000000000000" pitchFamily="50" charset="0"/>
                        </a:rPr>
                        <a:t>Firmas con cumplimientos a las obligaciones legales de LREC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43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92100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Museo Sans 100" panose="02000000000000000000" pitchFamily="50" charset="0"/>
                        </a:rPr>
                        <a:t>Firmas que poseen incumplimiento de presentación extemporánea de actualización de datos, según art. 7 de la LREC.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778581"/>
                  </a:ext>
                </a:extLst>
              </a:tr>
              <a:tr h="270154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effectLst/>
                          <a:latin typeface="Museo Sans 100" panose="02000000000000000000" pitchFamily="50" charset="0"/>
                        </a:rPr>
                        <a:t>Firmas con incumplimientos LREC artículos 7 y 12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863195"/>
                  </a:ext>
                </a:extLst>
              </a:tr>
              <a:tr h="283018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  <a:latin typeface="Museo Sans 100" panose="02000000000000000000" pitchFamily="50" charset="0"/>
                        </a:rPr>
                        <a:t>Total</a:t>
                      </a:r>
                      <a:endParaRPr lang="es-SV" sz="1400" b="1" i="1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73257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69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0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1" name="Tabla 4"/>
          <p:cNvGraphicFramePr/>
          <p:nvPr>
            <p:extLst>
              <p:ext uri="{D42A27DB-BD31-4B8C-83A1-F6EECF244321}">
                <p14:modId xmlns:p14="http://schemas.microsoft.com/office/powerpoint/2010/main" val="786850006"/>
              </p:ext>
            </p:extLst>
          </p:nvPr>
        </p:nvGraphicFramePr>
        <p:xfrm>
          <a:off x="1167480" y="1931040"/>
          <a:ext cx="6095160" cy="2153760"/>
        </p:xfrm>
        <a:graphic>
          <a:graphicData uri="http://schemas.openxmlformats.org/drawingml/2006/table">
            <a:tbl>
              <a:tblPr/>
              <a:tblGrid>
                <a:gridCol w="370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1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r>
                        <a:rPr lang="es-SV" sz="1600" b="0" strike="noStrike" spc="-1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endParaRPr lang="es-SV" sz="16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Estadística por género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Cantidad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Hombres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Mujeres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Total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115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3" name="Tabla 6"/>
          <p:cNvGraphicFramePr/>
          <p:nvPr>
            <p:extLst>
              <p:ext uri="{D42A27DB-BD31-4B8C-83A1-F6EECF244321}">
                <p14:modId xmlns:p14="http://schemas.microsoft.com/office/powerpoint/2010/main" val="2147919562"/>
              </p:ext>
            </p:extLst>
          </p:nvPr>
        </p:nvGraphicFramePr>
        <p:xfrm>
          <a:off x="1167120" y="4253040"/>
          <a:ext cx="6095160" cy="1057200"/>
        </p:xfrm>
        <a:graphic>
          <a:graphicData uri="http://schemas.openxmlformats.org/drawingml/2006/table">
            <a:tbl>
              <a:tblPr/>
              <a:tblGrid>
                <a:gridCol w="5451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6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s-SV" sz="1600" b="1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Procesos resolutivos de revisiones de practica profesional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 panose="02000000000000000000" pitchFamily="50" charset="0"/>
                        </a:rPr>
                        <a:t>Inicio de proceso administrativo sancionatorio simplificado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Museo Sans 100" panose="02000000000000000000" pitchFamily="50" charset="0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200">
                      <a:solidFill>
                        <a:srgbClr val="000000"/>
                      </a:solidFill>
                    </a:lnT>
                    <a:lnB w="25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550558"/>
                  </a:ext>
                </a:extLst>
              </a:tr>
              <a:tr h="1934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Firmas que han sido multadas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CuadroTexto 5">
            <a:extLst>
              <a:ext uri="{FF2B5EF4-FFF2-40B4-BE49-F238E27FC236}">
                <a16:creationId xmlns:a16="http://schemas.microsoft.com/office/drawing/2014/main" id="{4B93393C-A326-4357-8019-3C19D018BC50}"/>
              </a:ext>
            </a:extLst>
          </p:cNvPr>
          <p:cNvSpPr/>
          <p:nvPr/>
        </p:nvSpPr>
        <p:spPr>
          <a:xfrm>
            <a:off x="1319760" y="1027924"/>
            <a:ext cx="649008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Microsoft YaHei"/>
              </a:rPr>
              <a:t>Estadísticas de Resultados de Revisiones de Práctica Profesional </a:t>
            </a:r>
            <a:r>
              <a:rPr lang="es-SV" sz="2000" b="1" spc="-1" dirty="0">
                <a:solidFill>
                  <a:srgbClr val="000000"/>
                </a:solidFill>
                <a:latin typeface="Museo Sans 100"/>
                <a:ea typeface="Microsoft YaHei"/>
              </a:rPr>
              <a:t>aprobados en enero a marzo de 2024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</a:t>
            </a:r>
            <a:r>
              <a:rPr lang="es-SV" sz="2800" b="1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Jurídico primer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5504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2108880" y="400680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</a:t>
            </a:r>
            <a:r>
              <a:rPr lang="es-SV" b="1" spc="-1" dirty="0">
                <a:solidFill>
                  <a:srgbClr val="000000"/>
                </a:solidFill>
                <a:latin typeface="Museo Sans 100"/>
                <a:ea typeface="DejaVu Sans"/>
              </a:rPr>
              <a:t>enero a marzo de </a:t>
            </a: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2024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EAE8D23-AE2F-405E-8995-A303860D52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126489"/>
              </p:ext>
            </p:extLst>
          </p:nvPr>
        </p:nvGraphicFramePr>
        <p:xfrm>
          <a:off x="1554625" y="1291568"/>
          <a:ext cx="5457824" cy="2165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6314">
                  <a:extLst>
                    <a:ext uri="{9D8B030D-6E8A-4147-A177-3AD203B41FA5}">
                      <a16:colId xmlns:a16="http://schemas.microsoft.com/office/drawing/2014/main" val="2435830685"/>
                    </a:ext>
                  </a:extLst>
                </a:gridCol>
                <a:gridCol w="1061510">
                  <a:extLst>
                    <a:ext uri="{9D8B030D-6E8A-4147-A177-3AD203B41FA5}">
                      <a16:colId xmlns:a16="http://schemas.microsoft.com/office/drawing/2014/main" val="2756856697"/>
                    </a:ext>
                  </a:extLst>
                </a:gridCol>
              </a:tblGrid>
              <a:tr h="28990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Ética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797152"/>
                  </a:ext>
                </a:extLst>
              </a:tr>
              <a:tr h="25062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Improcedente el escrito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766911"/>
                  </a:ext>
                </a:extLst>
              </a:tr>
              <a:tr h="29609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Inadmisible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320482"/>
                  </a:ext>
                </a:extLst>
              </a:tr>
              <a:tr h="27779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Inadmisible la denuncia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67318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Se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dá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 por recibida la resolución del MINEC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94140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Denuncia sin lugar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223779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Suspensión de 3 años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3763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231556"/>
                  </a:ext>
                </a:extLst>
              </a:tr>
            </a:tbl>
          </a:graphicData>
        </a:graphic>
      </p:graphicFrame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1A14A439-0D44-42B2-90E9-1EF4ED5009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502689"/>
              </p:ext>
            </p:extLst>
          </p:nvPr>
        </p:nvGraphicFramePr>
        <p:xfrm>
          <a:off x="1554626" y="3846196"/>
          <a:ext cx="5340112" cy="2156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6974">
                  <a:extLst>
                    <a:ext uri="{9D8B030D-6E8A-4147-A177-3AD203B41FA5}">
                      <a16:colId xmlns:a16="http://schemas.microsoft.com/office/drawing/2014/main" val="4158617474"/>
                    </a:ext>
                  </a:extLst>
                </a:gridCol>
                <a:gridCol w="1713138">
                  <a:extLst>
                    <a:ext uri="{9D8B030D-6E8A-4147-A177-3AD203B41FA5}">
                      <a16:colId xmlns:a16="http://schemas.microsoft.com/office/drawing/2014/main" val="2265514041"/>
                    </a:ext>
                  </a:extLst>
                </a:gridCol>
              </a:tblGrid>
              <a:tr h="468591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Inscripción y Registro</a:t>
                      </a:r>
                      <a:endParaRPr lang="es-SV" sz="1200" b="0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038491"/>
                  </a:ext>
                </a:extLst>
              </a:tr>
              <a:tr h="239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 denegado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6864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Auditores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23436"/>
                  </a:ext>
                </a:extLst>
              </a:tr>
              <a:tr h="9225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Contadores aprobados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92704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Contadores aprobados 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11538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Ratificación de denegatoria respecto a recurso de apelación 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859980"/>
                  </a:ext>
                </a:extLst>
              </a:tr>
              <a:tr h="34373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000000000000000" pitchFamily="50" charset="0"/>
                        </a:rPr>
                        <a:t>10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4603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5"/>
          <p:cNvPicPr/>
          <p:nvPr/>
        </p:nvPicPr>
        <p:blipFill>
          <a:blip r:embed="rId2"/>
          <a:stretch/>
        </p:blipFill>
        <p:spPr>
          <a:xfrm>
            <a:off x="7130160" y="1083600"/>
            <a:ext cx="3521520" cy="3585600"/>
          </a:xfrm>
          <a:prstGeom prst="rect">
            <a:avLst/>
          </a:prstGeom>
          <a:ln w="0">
            <a:noFill/>
          </a:ln>
        </p:spPr>
      </p:pic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45000" y="7560"/>
            <a:ext cx="2652480" cy="109872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6"/>
          <p:cNvSpPr/>
          <p:nvPr/>
        </p:nvSpPr>
        <p:spPr>
          <a:xfrm>
            <a:off x="1516320" y="783841"/>
            <a:ext cx="67950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18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generadas por el departamento jurídico de resoluciones ejecutorias de enero a marzo de 2024</a:t>
            </a: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:a16="http://schemas.microsoft.com/office/drawing/2014/main" id="{86485A53-2B2D-4A51-9EC0-C6EDB10AA892}"/>
              </a:ext>
            </a:extLst>
          </p:cNvPr>
          <p:cNvSpPr/>
          <p:nvPr/>
        </p:nvSpPr>
        <p:spPr>
          <a:xfrm>
            <a:off x="-12240" y="6457320"/>
            <a:ext cx="9154080" cy="3985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07FEF53-0313-BEE5-24E0-57F10C07E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48649"/>
              </p:ext>
            </p:extLst>
          </p:nvPr>
        </p:nvGraphicFramePr>
        <p:xfrm>
          <a:off x="1131795" y="1469960"/>
          <a:ext cx="7179525" cy="1773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7121">
                  <a:extLst>
                    <a:ext uri="{9D8B030D-6E8A-4147-A177-3AD203B41FA5}">
                      <a16:colId xmlns:a16="http://schemas.microsoft.com/office/drawing/2014/main" val="479975248"/>
                    </a:ext>
                  </a:extLst>
                </a:gridCol>
                <a:gridCol w="2182404">
                  <a:extLst>
                    <a:ext uri="{9D8B030D-6E8A-4147-A177-3AD203B41FA5}">
                      <a16:colId xmlns:a16="http://schemas.microsoft.com/office/drawing/2014/main" val="3068868927"/>
                    </a:ext>
                  </a:extLst>
                </a:gridCol>
              </a:tblGrid>
              <a:tr h="3283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Concepto</a:t>
                      </a: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Revisión de Práctica Profesional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01456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Amonestación escrita</a:t>
                      </a:r>
                    </a:p>
                  </a:txBody>
                  <a:tcPr marL="857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46170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Amonestación escrita por infracciones leves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324895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cierre de expediente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631606"/>
                  </a:ext>
                </a:extLst>
              </a:tr>
              <a:tr h="16749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cierre de expediente por fallecimiento del profesional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66022"/>
                  </a:ext>
                </a:extLst>
              </a:tr>
              <a:tr h="17309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Inicio Simplificado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236057"/>
                  </a:ext>
                </a:extLst>
              </a:tr>
              <a:tr h="181749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Total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8250" marR="8250" marT="82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Museo Sans 100" panose="02000303000000000000" pitchFamily="2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16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31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3600" dirty="0">
                <a:latin typeface="Bembo Std" panose="02020605060306020A03" pitchFamily="18" charset="0"/>
              </a:rPr>
              <a:t>Informe estadístico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Departamento de Inscripción y Registro</a:t>
            </a: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primer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945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55" name="CuadroTexto 3"/>
          <p:cNvSpPr/>
          <p:nvPr/>
        </p:nvSpPr>
        <p:spPr>
          <a:xfrm>
            <a:off x="1437120" y="1149480"/>
            <a:ext cx="664956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000000"/>
                </a:solidFill>
                <a:latin typeface="Museo Sans 100"/>
                <a:ea typeface="DejaVu Sans"/>
              </a:rPr>
              <a:t>Estadísticas de profesionales personas naturales y jurídicas para ejercer la auditoría y contaduría</a:t>
            </a:r>
            <a:endParaRPr lang="es-SV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6" name="Tabla 5"/>
          <p:cNvGraphicFramePr/>
          <p:nvPr>
            <p:extLst>
              <p:ext uri="{D42A27DB-BD31-4B8C-83A1-F6EECF244321}">
                <p14:modId xmlns:p14="http://schemas.microsoft.com/office/powerpoint/2010/main" val="2582737995"/>
              </p:ext>
            </p:extLst>
          </p:nvPr>
        </p:nvGraphicFramePr>
        <p:xfrm>
          <a:off x="1259640" y="2421000"/>
          <a:ext cx="6824520" cy="2953440"/>
        </p:xfrm>
        <a:graphic>
          <a:graphicData uri="http://schemas.openxmlformats.org/drawingml/2006/table">
            <a:tbl>
              <a:tblPr/>
              <a:tblGrid>
                <a:gridCol w="339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1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Inscripciones de contador y auditor personas naturales y jurídicas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52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</a:t>
                      </a: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naturales autorizados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 </a:t>
                      </a:r>
                      <a:r>
                        <a:rPr lang="es-MX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1 de diciembre </a:t>
                      </a:r>
                      <a:r>
                        <a:rPr lang="es-SV" sz="1600" b="0" strike="noStrike" spc="-1" noProof="0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d</a:t>
                      </a:r>
                      <a:r>
                        <a:rPr lang="en-US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e 2023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520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Auditores 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36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Contadores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156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SV" sz="1600" b="0" strike="noStrike" spc="-1" dirty="0">
                          <a:solidFill>
                            <a:srgbClr val="FFFFFF"/>
                          </a:solidFill>
                          <a:latin typeface="Museo Sans 100"/>
                          <a:ea typeface="DejaVu Sans"/>
                        </a:rPr>
                        <a:t>Personas jurídicas autorizadas 1 de diciembre de 2023</a:t>
                      </a:r>
                      <a:endParaRPr lang="es-SV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Auditoría 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1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SV" sz="1600" b="0" strike="noStrike" spc="-1">
                          <a:solidFill>
                            <a:srgbClr val="000000"/>
                          </a:solidFill>
                          <a:latin typeface="Museo Sans 100"/>
                          <a:ea typeface="DejaVu Sans"/>
                        </a:rPr>
                        <a:t>Sociedades de Contaduría</a:t>
                      </a:r>
                      <a:endParaRPr lang="es-SV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MX" sz="1600" b="0" strike="noStrike" spc="-1" dirty="0">
                          <a:solidFill>
                            <a:srgbClr val="000000"/>
                          </a:solidFill>
                          <a:latin typeface="Museo Sans 100"/>
                        </a:rPr>
                        <a:t>2</a:t>
                      </a:r>
                      <a:endParaRPr lang="es-SV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Educación Continuada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primer trimestre 2024</a:t>
            </a: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200" b="1" dirty="0">
                <a:latin typeface="Museo Sans 100" panose="02000000000000000000" pitchFamily="50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12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832219" y="701364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s-ES_tradnl" sz="2400" dirty="0">
                <a:latin typeface="Bembo Std" panose="02020605060306020A03" pitchFamily="18" charset="0"/>
              </a:rPr>
              <a:t>Participantes de capacitaciones gratuitas</a:t>
            </a:r>
            <a:endParaRPr lang="es-SV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6BB2C5E-3A93-49B0-8390-AE124531E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589199"/>
              </p:ext>
            </p:extLst>
          </p:nvPr>
        </p:nvGraphicFramePr>
        <p:xfrm>
          <a:off x="974838" y="1407348"/>
          <a:ext cx="7771879" cy="3906169"/>
        </p:xfrm>
        <a:graphic>
          <a:graphicData uri="http://schemas.openxmlformats.org/drawingml/2006/table">
            <a:tbl>
              <a:tblPr/>
              <a:tblGrid>
                <a:gridCol w="392116">
                  <a:extLst>
                    <a:ext uri="{9D8B030D-6E8A-4147-A177-3AD203B41FA5}">
                      <a16:colId xmlns:a16="http://schemas.microsoft.com/office/drawing/2014/main" val="1992566346"/>
                    </a:ext>
                  </a:extLst>
                </a:gridCol>
                <a:gridCol w="2696931">
                  <a:extLst>
                    <a:ext uri="{9D8B030D-6E8A-4147-A177-3AD203B41FA5}">
                      <a16:colId xmlns:a16="http://schemas.microsoft.com/office/drawing/2014/main" val="4230852045"/>
                    </a:ext>
                  </a:extLst>
                </a:gridCol>
                <a:gridCol w="1604101">
                  <a:extLst>
                    <a:ext uri="{9D8B030D-6E8A-4147-A177-3AD203B41FA5}">
                      <a16:colId xmlns:a16="http://schemas.microsoft.com/office/drawing/2014/main" val="124494034"/>
                    </a:ext>
                  </a:extLst>
                </a:gridCol>
                <a:gridCol w="931278">
                  <a:extLst>
                    <a:ext uri="{9D8B030D-6E8A-4147-A177-3AD203B41FA5}">
                      <a16:colId xmlns:a16="http://schemas.microsoft.com/office/drawing/2014/main" val="2785369183"/>
                    </a:ext>
                  </a:extLst>
                </a:gridCol>
                <a:gridCol w="1017054">
                  <a:extLst>
                    <a:ext uri="{9D8B030D-6E8A-4147-A177-3AD203B41FA5}">
                      <a16:colId xmlns:a16="http://schemas.microsoft.com/office/drawing/2014/main" val="250316467"/>
                    </a:ext>
                  </a:extLst>
                </a:gridCol>
                <a:gridCol w="1130399">
                  <a:extLst>
                    <a:ext uri="{9D8B030D-6E8A-4147-A177-3AD203B41FA5}">
                      <a16:colId xmlns:a16="http://schemas.microsoft.com/office/drawing/2014/main" val="538487756"/>
                    </a:ext>
                  </a:extLst>
                </a:gridCol>
              </a:tblGrid>
              <a:tr h="72015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Nombre del evento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fecha de ejecución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Horas de acreditación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Auditores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Participación de Contadores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7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233666"/>
                  </a:ext>
                </a:extLst>
              </a:tr>
              <a:tr h="127183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CAMBIOS EN ANEXOS DE IVA Y PAGO A CUENTA                                                                           Rol del Auditor y Contador  Ante las tendencias mundiales centradas en la 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15 de Febrero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535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1,268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834456"/>
                  </a:ext>
                </a:extLst>
              </a:tr>
              <a:tr h="102008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latin typeface="Museo Sans 100" panose="02000000000000000000" pitchFamily="50" charset="0"/>
                        </a:rPr>
                        <a:t>SOCIEDADES POR ACCIONES SIMPLIFICADAS (SAS)                                                                  Aspectos importantes a considerar por los Auditores y Contadores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15 de marzo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424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853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597396"/>
                  </a:ext>
                </a:extLst>
              </a:tr>
              <a:tr h="89409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latin typeface="Museo Sans 100" panose="02000000000000000000" pitchFamily="50" charset="0"/>
                        </a:rPr>
                        <a:t>FACTURA ELECTRÓNICA (CI)                                       Proceso de la documentación Contable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21 de marzo de 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298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776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8776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339815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200" b="1" dirty="0">
                <a:latin typeface="Museo Sans 100" panose="02000000000000000000" pitchFamily="2" charset="0"/>
              </a:rPr>
              <a:t>“CAMBIOS EN ANEXOS DE IVA Y PAGO A CUENTA Rol del Auditor y Contador Ante las tendencias mundiales centradas en la IA”</a:t>
            </a:r>
            <a:r>
              <a:rPr lang="es-SV" sz="1200" b="1" dirty="0">
                <a:latin typeface="Museo Sans 100" panose="02000000000000000000" pitchFamily="2" charset="0"/>
              </a:rPr>
              <a:t>, </a:t>
            </a:r>
            <a:r>
              <a:rPr lang="es-SV" sz="1200" dirty="0">
                <a:latin typeface="Museo Sans 100" panose="02000000000000000000" pitchFamily="2" charset="0"/>
              </a:rPr>
              <a:t>desarrollada el día jueves 15 de febrero de 2024, por plataforma YouTube Live </a:t>
            </a:r>
            <a:r>
              <a:rPr lang="es-SV" sz="1200" dirty="0" err="1">
                <a:latin typeface="Museo Sans 100" panose="02000000000000000000" pitchFamily="2" charset="0"/>
              </a:rPr>
              <a:t>Stream</a:t>
            </a:r>
            <a:r>
              <a:rPr lang="es-SV" sz="1200" dirty="0">
                <a:latin typeface="Museo Sans 100" panose="02000000000000000000" pitchFamily="2" charset="0"/>
              </a:rPr>
              <a:t>, en el horario de 8:00 a 10:30 am, con una participación de 5,980 inscritos, los cuales se detallan:</a:t>
            </a:r>
          </a:p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0D95ED5-C72B-46E8-B523-60C735DFA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602252"/>
              </p:ext>
            </p:extLst>
          </p:nvPr>
        </p:nvGraphicFramePr>
        <p:xfrm>
          <a:off x="1214232" y="2413172"/>
          <a:ext cx="6688536" cy="3862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1813">
                  <a:extLst>
                    <a:ext uri="{9D8B030D-6E8A-4147-A177-3AD203B41FA5}">
                      <a16:colId xmlns:a16="http://schemas.microsoft.com/office/drawing/2014/main" val="2415536801"/>
                    </a:ext>
                  </a:extLst>
                </a:gridCol>
                <a:gridCol w="1213370">
                  <a:extLst>
                    <a:ext uri="{9D8B030D-6E8A-4147-A177-3AD203B41FA5}">
                      <a16:colId xmlns:a16="http://schemas.microsoft.com/office/drawing/2014/main" val="3566168690"/>
                    </a:ext>
                  </a:extLst>
                </a:gridCol>
                <a:gridCol w="1137534">
                  <a:extLst>
                    <a:ext uri="{9D8B030D-6E8A-4147-A177-3AD203B41FA5}">
                      <a16:colId xmlns:a16="http://schemas.microsoft.com/office/drawing/2014/main" val="1021531795"/>
                    </a:ext>
                  </a:extLst>
                </a:gridCol>
                <a:gridCol w="1080100">
                  <a:extLst>
                    <a:ext uri="{9D8B030D-6E8A-4147-A177-3AD203B41FA5}">
                      <a16:colId xmlns:a16="http://schemas.microsoft.com/office/drawing/2014/main" val="2696327597"/>
                    </a:ext>
                  </a:extLst>
                </a:gridCol>
                <a:gridCol w="772100">
                  <a:extLst>
                    <a:ext uri="{9D8B030D-6E8A-4147-A177-3AD203B41FA5}">
                      <a16:colId xmlns:a16="http://schemas.microsoft.com/office/drawing/2014/main" val="4058431101"/>
                    </a:ext>
                  </a:extLst>
                </a:gridCol>
                <a:gridCol w="1023619">
                  <a:extLst>
                    <a:ext uri="{9D8B030D-6E8A-4147-A177-3AD203B41FA5}">
                      <a16:colId xmlns:a16="http://schemas.microsoft.com/office/drawing/2014/main" val="3863822779"/>
                    </a:ext>
                  </a:extLst>
                </a:gridCol>
              </a:tblGrid>
              <a:tr h="47687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000000000000000" pitchFamily="50" charset="0"/>
                        </a:rPr>
                        <a:t>Sector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Auditor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Contador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000000000000000" pitchFamily="50" charset="0"/>
                        </a:rPr>
                        <a:t>Inhabilitado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000000000000000" pitchFamily="50" charset="0"/>
                        </a:rPr>
                        <a:t>Sin Registro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000000000000000" pitchFamily="50" charset="0"/>
                        </a:rPr>
                        <a:t>Total 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773278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Femenino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1,753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2,973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589839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970557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136248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6038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19435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1397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2160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942966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Masculino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1,694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3,007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24107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455472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959204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738362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655832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1333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2110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966072"/>
                  </a:ext>
                </a:extLst>
              </a:tr>
              <a:tr h="2604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1,411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3,447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1,121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5,980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340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63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30860" y="1266749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200" b="1" dirty="0">
                <a:latin typeface="Museo Sans 100" panose="02000000000000000000" pitchFamily="2" charset="0"/>
              </a:rPr>
              <a:t>“</a:t>
            </a:r>
            <a:r>
              <a:rPr lang="es-SV" sz="1200" b="1" dirty="0">
                <a:latin typeface="Museo Sans 100" panose="02000000000000000000" pitchFamily="50" charset="0"/>
              </a:rPr>
              <a:t>SOCIEDADES POR ACCIONES SIMPLIFICADAS (SAS) Aspectos importantes a considerar por los Auditores y Contadores</a:t>
            </a:r>
            <a:r>
              <a:rPr lang="es-ES_tradnl" sz="1200" b="1" dirty="0">
                <a:latin typeface="Museo Sans 100" panose="02000000000000000000" pitchFamily="2" charset="0"/>
              </a:rPr>
              <a:t>”</a:t>
            </a:r>
            <a:r>
              <a:rPr lang="es-SV" sz="1200" b="1" dirty="0">
                <a:latin typeface="Museo Sans 100" panose="02000000000000000000" pitchFamily="2" charset="0"/>
              </a:rPr>
              <a:t>, </a:t>
            </a:r>
            <a:r>
              <a:rPr lang="es-SV" sz="1200" dirty="0">
                <a:latin typeface="Museo Sans 100" panose="02000000000000000000" pitchFamily="2" charset="0"/>
              </a:rPr>
              <a:t>desarrollada este día viernes 15 de marzo de 2024, por plataforma YouTube Live </a:t>
            </a:r>
            <a:r>
              <a:rPr lang="es-SV" sz="1200" dirty="0" err="1">
                <a:latin typeface="Museo Sans 100" panose="02000000000000000000" pitchFamily="2" charset="0"/>
              </a:rPr>
              <a:t>Stream</a:t>
            </a:r>
            <a:r>
              <a:rPr lang="es-SV" sz="1200" dirty="0">
                <a:latin typeface="Museo Sans 100" panose="02000000000000000000" pitchFamily="2" charset="0"/>
              </a:rPr>
              <a:t>, en el horario de 8:30 a 10:30 am, con una participación de 2,888 inscritos, los cuales se detallan:</a:t>
            </a:r>
          </a:p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0D95ED5-C72B-46E8-B523-60C735DFA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085196"/>
              </p:ext>
            </p:extLst>
          </p:nvPr>
        </p:nvGraphicFramePr>
        <p:xfrm>
          <a:off x="557214" y="2151765"/>
          <a:ext cx="7698801" cy="41588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8802">
                  <a:extLst>
                    <a:ext uri="{9D8B030D-6E8A-4147-A177-3AD203B41FA5}">
                      <a16:colId xmlns:a16="http://schemas.microsoft.com/office/drawing/2014/main" val="2415536801"/>
                    </a:ext>
                  </a:extLst>
                </a:gridCol>
                <a:gridCol w="1690155">
                  <a:extLst>
                    <a:ext uri="{9D8B030D-6E8A-4147-A177-3AD203B41FA5}">
                      <a16:colId xmlns:a16="http://schemas.microsoft.com/office/drawing/2014/main" val="3566168690"/>
                    </a:ext>
                  </a:extLst>
                </a:gridCol>
                <a:gridCol w="1088574">
                  <a:extLst>
                    <a:ext uri="{9D8B030D-6E8A-4147-A177-3AD203B41FA5}">
                      <a16:colId xmlns:a16="http://schemas.microsoft.com/office/drawing/2014/main" val="1021531795"/>
                    </a:ext>
                  </a:extLst>
                </a:gridCol>
                <a:gridCol w="1108430">
                  <a:extLst>
                    <a:ext uri="{9D8B030D-6E8A-4147-A177-3AD203B41FA5}">
                      <a16:colId xmlns:a16="http://schemas.microsoft.com/office/drawing/2014/main" val="3439097539"/>
                    </a:ext>
                  </a:extLst>
                </a:gridCol>
                <a:gridCol w="975618">
                  <a:extLst>
                    <a:ext uri="{9D8B030D-6E8A-4147-A177-3AD203B41FA5}">
                      <a16:colId xmlns:a16="http://schemas.microsoft.com/office/drawing/2014/main" val="4058431101"/>
                    </a:ext>
                  </a:extLst>
                </a:gridCol>
                <a:gridCol w="1117222">
                  <a:extLst>
                    <a:ext uri="{9D8B030D-6E8A-4147-A177-3AD203B41FA5}">
                      <a16:colId xmlns:a16="http://schemas.microsoft.com/office/drawing/2014/main" val="3863822779"/>
                    </a:ext>
                  </a:extLst>
                </a:gridCol>
              </a:tblGrid>
              <a:tr h="51349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Sector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Auditor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Contador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Inhabilitado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Sin Registro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Total 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773278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Femenino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1394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589839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970557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136248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6038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19435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942966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Masculino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510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1494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24107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Estudiante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455472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Gobierno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959204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Independiente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Museo Sans 100" panose="02000000000000000000" pitchFamily="50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738362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ONGs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655832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Privado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230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100" panose="02000000000000000000" pitchFamily="50" charset="0"/>
                        </a:rPr>
                        <a:t>935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966072"/>
                  </a:ext>
                </a:extLst>
              </a:tr>
              <a:tr h="28041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895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1,732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260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Museo Sans 100" panose="02000000000000000000" pitchFamily="50" charset="0"/>
                        </a:rPr>
                        <a:t>2,888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340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035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8" name="Rectángulo 7"/>
          <p:cNvSpPr/>
          <p:nvPr/>
        </p:nvSpPr>
        <p:spPr>
          <a:xfrm>
            <a:off x="-27000" y="6443016"/>
            <a:ext cx="9171000" cy="31238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9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61" name="PlaceHolder 1"/>
          <p:cNvSpPr/>
          <p:nvPr/>
        </p:nvSpPr>
        <p:spPr>
          <a:xfrm>
            <a:off x="1044360" y="1152161"/>
            <a:ext cx="7055280" cy="88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377">
              <a:lnSpc>
                <a:spcPct val="150000"/>
              </a:lnSpc>
              <a:buClr>
                <a:srgbClr val="000000"/>
              </a:buClr>
              <a:buSzPts val="1100"/>
              <a:defRPr/>
            </a:pPr>
            <a:r>
              <a:rPr lang="es-ES_tradnl" sz="1200" b="1" dirty="0">
                <a:latin typeface="Museo Sans 100" panose="02000000000000000000" pitchFamily="2" charset="0"/>
              </a:rPr>
              <a:t>“</a:t>
            </a:r>
            <a:r>
              <a:rPr lang="es-SV" sz="1200" b="1" dirty="0">
                <a:latin typeface="Museo Sans 100" panose="02000000000000000000" pitchFamily="50" charset="0"/>
              </a:rPr>
              <a:t>FACTURA ELECTRÓNICA (CI) Proceso de la documentación Contable</a:t>
            </a:r>
            <a:r>
              <a:rPr lang="es-ES_tradnl" sz="1200" b="1" dirty="0">
                <a:latin typeface="Museo Sans 100" panose="02000000000000000000" pitchFamily="2" charset="0"/>
              </a:rPr>
              <a:t>”</a:t>
            </a:r>
            <a:r>
              <a:rPr lang="es-SV" sz="1200" b="1" dirty="0">
                <a:latin typeface="Museo Sans 100" panose="02000000000000000000" pitchFamily="2" charset="0"/>
              </a:rPr>
              <a:t>, </a:t>
            </a:r>
            <a:r>
              <a:rPr lang="es-SV" sz="1200" dirty="0">
                <a:latin typeface="Museo Sans 100" panose="02000000000000000000" pitchFamily="2" charset="0"/>
              </a:rPr>
              <a:t>desarrollada este día jueves 21 de marzo de 2024, por plataforma YouTube Live </a:t>
            </a:r>
            <a:r>
              <a:rPr lang="es-SV" sz="1200" dirty="0" err="1">
                <a:latin typeface="Museo Sans 100" panose="02000000000000000000" pitchFamily="2" charset="0"/>
              </a:rPr>
              <a:t>Stream</a:t>
            </a:r>
            <a:r>
              <a:rPr lang="es-SV" sz="1200" dirty="0">
                <a:latin typeface="Museo Sans 100" panose="02000000000000000000" pitchFamily="2" charset="0"/>
              </a:rPr>
              <a:t>, en el horario de 8:30 a 11:30 am, con una participación de 3,623 inscritos, los cuales se detallan:</a:t>
            </a:r>
          </a:p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0D95ED5-C72B-46E8-B523-60C735DFA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281713"/>
              </p:ext>
            </p:extLst>
          </p:nvPr>
        </p:nvGraphicFramePr>
        <p:xfrm>
          <a:off x="1393740" y="2011641"/>
          <a:ext cx="6328046" cy="43045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7784">
                  <a:extLst>
                    <a:ext uri="{9D8B030D-6E8A-4147-A177-3AD203B41FA5}">
                      <a16:colId xmlns:a16="http://schemas.microsoft.com/office/drawing/2014/main" val="2415536801"/>
                    </a:ext>
                  </a:extLst>
                </a:gridCol>
                <a:gridCol w="1590821">
                  <a:extLst>
                    <a:ext uri="{9D8B030D-6E8A-4147-A177-3AD203B41FA5}">
                      <a16:colId xmlns:a16="http://schemas.microsoft.com/office/drawing/2014/main" val="3566168690"/>
                    </a:ext>
                  </a:extLst>
                </a:gridCol>
                <a:gridCol w="1024596">
                  <a:extLst>
                    <a:ext uri="{9D8B030D-6E8A-4147-A177-3AD203B41FA5}">
                      <a16:colId xmlns:a16="http://schemas.microsoft.com/office/drawing/2014/main" val="1021531795"/>
                    </a:ext>
                  </a:extLst>
                </a:gridCol>
                <a:gridCol w="1043285">
                  <a:extLst>
                    <a:ext uri="{9D8B030D-6E8A-4147-A177-3AD203B41FA5}">
                      <a16:colId xmlns:a16="http://schemas.microsoft.com/office/drawing/2014/main" val="343909753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863822779"/>
                    </a:ext>
                  </a:extLst>
                </a:gridCol>
              </a:tblGrid>
              <a:tr h="53880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Sector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Auditor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Contador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Inhabilitado</a:t>
                      </a:r>
                      <a:endParaRPr lang="es-SV" sz="1400" b="0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Museo Sans 100" panose="02000303000000000000" pitchFamily="2" charset="0"/>
                        </a:rPr>
                        <a:t>Total </a:t>
                      </a:r>
                      <a:endParaRPr lang="es-SV" sz="1400" b="1" i="0" u="none" strike="noStrike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Museo Sans 100" panose="02000303000000000000" pitchFamily="2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77327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Femenino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422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1180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212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589839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27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970557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115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76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21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13624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101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153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17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6038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42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11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19435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200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901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136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942966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Masculino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534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1086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188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424107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Estudiante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4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27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45547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Gobierno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92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67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16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959204"/>
                  </a:ext>
                </a:extLst>
              </a:tr>
              <a:tr h="23489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Independiente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193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165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18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73836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ONGs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5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34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3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65583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Privado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244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816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124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966072"/>
                  </a:ext>
                </a:extLst>
              </a:tr>
              <a:tr h="2942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Total 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956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2,266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1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Museo Sans 300" panose="02000000000000000000" pitchFamily="50" charset="0"/>
                        </a:rPr>
                        <a:t>400</a:t>
                      </a:r>
                    </a:p>
                  </a:txBody>
                  <a:tcPr marL="10184" marR="10184" marT="101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340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174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n 5"/>
          <p:cNvPicPr/>
          <p:nvPr/>
        </p:nvPicPr>
        <p:blipFill>
          <a:blip r:embed="rId2"/>
          <a:stretch/>
        </p:blipFill>
        <p:spPr>
          <a:xfrm>
            <a:off x="7110360" y="1214640"/>
            <a:ext cx="3521520" cy="3585600"/>
          </a:xfrm>
          <a:prstGeom prst="rect">
            <a:avLst/>
          </a:prstGeom>
          <a:ln w="0">
            <a:noFill/>
          </a:ln>
        </p:spPr>
      </p:pic>
      <p:sp>
        <p:nvSpPr>
          <p:cNvPr id="53" name="Rectángulo 7"/>
          <p:cNvSpPr/>
          <p:nvPr/>
        </p:nvSpPr>
        <p:spPr>
          <a:xfrm>
            <a:off x="-12240" y="5961960"/>
            <a:ext cx="9154080" cy="8938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35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Imagen 12"/>
          <p:cNvPicPr/>
          <p:nvPr/>
        </p:nvPicPr>
        <p:blipFill>
          <a:blip r:embed="rId3"/>
          <a:stretch/>
        </p:blipFill>
        <p:spPr>
          <a:xfrm>
            <a:off x="-27000" y="0"/>
            <a:ext cx="2841480" cy="1177200"/>
          </a:xfrm>
          <a:prstGeom prst="rect">
            <a:avLst/>
          </a:prstGeom>
          <a:ln w="0">
            <a:noFill/>
          </a:ln>
        </p:spPr>
      </p:pic>
      <p:sp>
        <p:nvSpPr>
          <p:cNvPr id="8" name="Google Shape;342;p50">
            <a:extLst>
              <a:ext uri="{FF2B5EF4-FFF2-40B4-BE49-F238E27FC236}">
                <a16:creationId xmlns:a16="http://schemas.microsoft.com/office/drawing/2014/main" id="{C1A3225A-4A4C-4EFB-9390-54B77850CA71}"/>
              </a:ext>
            </a:extLst>
          </p:cNvPr>
          <p:cNvSpPr txBox="1">
            <a:spLocks/>
          </p:cNvSpPr>
          <p:nvPr/>
        </p:nvSpPr>
        <p:spPr>
          <a:xfrm>
            <a:off x="817419" y="2573786"/>
            <a:ext cx="7763874" cy="21107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 b="1" dirty="0">
                <a:latin typeface="Museo Sans 100" panose="02000000000000000000" pitchFamily="50" charset="0"/>
              </a:rPr>
              <a:t>Informe estadístico</a:t>
            </a:r>
            <a:br>
              <a:rPr lang="es-ES_tradnl" sz="2800" b="1" dirty="0">
                <a:latin typeface="Museo Sans 100" panose="02000000000000000000" pitchFamily="50" charset="0"/>
              </a:rPr>
            </a:br>
            <a:r>
              <a:rPr lang="es-ES_tradnl" sz="2800" b="1" dirty="0">
                <a:latin typeface="Museo Sans 100" panose="02000000000000000000" pitchFamily="50" charset="0"/>
              </a:rPr>
              <a:t>Departamento de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 panose="02000000000000000000" pitchFamily="50" charset="0"/>
                <a:ea typeface="Microsoft YaHei"/>
              </a:rPr>
              <a:t>de Resultados de Revisiones de Práctica primer trimestre 2024</a:t>
            </a: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br>
              <a:rPr lang="es-ES_tradnl" sz="3600" dirty="0">
                <a:latin typeface="Bembo Std" panose="02020605060306020A03" pitchFamily="18" charset="0"/>
              </a:rPr>
            </a:br>
            <a:r>
              <a:rPr lang="es-ES_tradnl" sz="3600" dirty="0">
                <a:latin typeface="Bembo Std" panose="02020605060306020A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4747748"/>
      </p:ext>
    </p:extLst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16386</TotalTime>
  <Words>869</Words>
  <Application>Microsoft Office PowerPoint</Application>
  <PresentationFormat>Presentación en pantalla (4:3)</PresentationFormat>
  <Paragraphs>341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Bembo Std</vt:lpstr>
      <vt:lpstr>Calibri</vt:lpstr>
      <vt:lpstr>Museo Sans 100</vt:lpstr>
      <vt:lpstr>Museo Sans 300</vt:lpstr>
      <vt:lpstr>Symbol</vt:lpstr>
      <vt:lpstr>Times New Roman</vt:lpstr>
      <vt:lpstr>Wingdings</vt:lpstr>
      <vt:lpstr>PropuestaFinal2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144</cp:revision>
  <dcterms:created xsi:type="dcterms:W3CDTF">2020-02-10T03:23:51Z</dcterms:created>
  <dcterms:modified xsi:type="dcterms:W3CDTF">2024-04-25T19:56:28Z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Notes">
    <vt:i4>1</vt:i4>
  </property>
  <property fmtid="{D5CDD505-2E9C-101B-9397-08002B2CF9AE}" pid="4" name="PresentationFormat">
    <vt:lpwstr>Presentación en pantalla (4:3)</vt:lpwstr>
  </property>
  <property fmtid="{D5CDD505-2E9C-101B-9397-08002B2CF9AE}" pid="5" name="Slides">
    <vt:i4>6</vt:i4>
  </property>
  <property fmtid="{D5CDD505-2E9C-101B-9397-08002B2CF9AE}" pid="6" name="_dlc_DocIdItemGuid">
    <vt:lpwstr>ff3071cc-31fe-4e2e-ba50-35888c96d637</vt:lpwstr>
  </property>
</Properties>
</file>