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57" r:id="rId4"/>
    <p:sldId id="263" r:id="rId5"/>
    <p:sldId id="258" r:id="rId6"/>
    <p:sldId id="273" r:id="rId7"/>
    <p:sldId id="275" r:id="rId8"/>
    <p:sldId id="278" r:id="rId9"/>
    <p:sldId id="279" r:id="rId10"/>
    <p:sldId id="264" r:id="rId11"/>
    <p:sldId id="259" r:id="rId12"/>
    <p:sldId id="260" r:id="rId13"/>
    <p:sldId id="265" r:id="rId14"/>
    <p:sldId id="261" r:id="rId15"/>
    <p:sldId id="272" r:id="rId1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pPr indent="0" algn="r">
              <a:buNone/>
            </a:pPr>
            <a:fld id="{5388FF09-B6A3-484B-9031-1C3C76B7D10F}" type="slidenum">
              <a:rPr lang="es-SV" sz="1400" b="0" strike="noStrike" spc="-1" smtClean="0">
                <a:solidFill>
                  <a:srgbClr val="000000"/>
                </a:solidFill>
                <a:latin typeface="Times New Roman"/>
              </a:rPr>
              <a:t>9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92752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38A3AE-0FDD-484A-A67D-DABCD12FF61A}" type="slidenum">
              <a: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11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1" name="Rectángulo 1"/>
          <p:cNvSpPr/>
          <p:nvPr/>
        </p:nvSpPr>
        <p:spPr>
          <a:xfrm>
            <a:off x="1289520" y="1893240"/>
            <a:ext cx="6550560" cy="2315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Información estadística del Consejo de Vigilancia de la Profesión de Contaduría Pública y Auditoria 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  <a:ea typeface="Calibri"/>
              </a:rPr>
              <a:t>cuarto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</a:rPr>
              <a:t> trimestre 2023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de Revisiones de Práctica cuarto trimestre 2023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47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4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5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7" name="CuadroTexto 5"/>
          <p:cNvSpPr/>
          <p:nvPr/>
        </p:nvSpPr>
        <p:spPr>
          <a:xfrm>
            <a:off x="1460880" y="1075638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enero a marzo de 2023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ECB334-A581-45F4-B44C-D61EF84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444023"/>
              </p:ext>
            </p:extLst>
          </p:nvPr>
        </p:nvGraphicFramePr>
        <p:xfrm>
          <a:off x="653143" y="2349500"/>
          <a:ext cx="7297817" cy="1965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1454">
                  <a:extLst>
                    <a:ext uri="{9D8B030D-6E8A-4147-A177-3AD203B41FA5}">
                      <a16:colId xmlns:a16="http://schemas.microsoft.com/office/drawing/2014/main" val="342689274"/>
                    </a:ext>
                  </a:extLst>
                </a:gridCol>
                <a:gridCol w="1016363">
                  <a:extLst>
                    <a:ext uri="{9D8B030D-6E8A-4147-A177-3AD203B41FA5}">
                      <a16:colId xmlns:a16="http://schemas.microsoft.com/office/drawing/2014/main" val="1894873443"/>
                    </a:ext>
                  </a:extLst>
                </a:gridCol>
              </a:tblGrid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Resultados aprobados en el periodo del 01 de octubre al 31 de diciembre de 2023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6797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err="1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Cant</a:t>
                      </a:r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.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833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cumplimientos a las obligaciones legales de LREC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92100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incumplimientos a las obligaciones legales de LREC de presentación extemporánea de actualización de datos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22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7858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incumplimientos LREC artículos 7 y 12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63195"/>
                  </a:ext>
                </a:extLst>
              </a:tr>
              <a:tr h="283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1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103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325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Tabla 4"/>
          <p:cNvGraphicFramePr/>
          <p:nvPr>
            <p:extLst>
              <p:ext uri="{D42A27DB-BD31-4B8C-83A1-F6EECF244321}">
                <p14:modId xmlns:p14="http://schemas.microsoft.com/office/powerpoint/2010/main" val="786850006"/>
              </p:ext>
            </p:extLst>
          </p:nvPr>
        </p:nvGraphicFramePr>
        <p:xfrm>
          <a:off x="1167480" y="1931040"/>
          <a:ext cx="6095160" cy="2153760"/>
        </p:xfrm>
        <a:graphic>
          <a:graphicData uri="http://schemas.openxmlformats.org/drawingml/2006/table">
            <a:tbl>
              <a:tblPr/>
              <a:tblGrid>
                <a:gridCol w="370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r>
                        <a:rPr lang="es-SV" sz="1600" b="0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endParaRPr lang="es-SV" sz="16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Cantidad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Hombres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Mujeres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Total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3" name="Tabla 6"/>
          <p:cNvGraphicFramePr/>
          <p:nvPr>
            <p:extLst>
              <p:ext uri="{D42A27DB-BD31-4B8C-83A1-F6EECF244321}">
                <p14:modId xmlns:p14="http://schemas.microsoft.com/office/powerpoint/2010/main" val="123181168"/>
              </p:ext>
            </p:extLst>
          </p:nvPr>
        </p:nvGraphicFramePr>
        <p:xfrm>
          <a:off x="1167120" y="4253040"/>
          <a:ext cx="6095160" cy="1392480"/>
        </p:xfrm>
        <a:graphic>
          <a:graphicData uri="http://schemas.openxmlformats.org/drawingml/2006/table">
            <a:tbl>
              <a:tblPr/>
              <a:tblGrid>
                <a:gridCol w="545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Procesos resolutivos de revisiones de practica profesional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simplificado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50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que han sido multadas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con amonestación escrita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CuadroTexto 5">
            <a:extLst>
              <a:ext uri="{FF2B5EF4-FFF2-40B4-BE49-F238E27FC236}">
                <a16:creationId xmlns:a16="http://schemas.microsoft.com/office/drawing/2014/main" id="{4B93393C-A326-4357-8019-3C19D018BC50}"/>
              </a:ext>
            </a:extLst>
          </p:cNvPr>
          <p:cNvSpPr/>
          <p:nvPr/>
        </p:nvSpPr>
        <p:spPr>
          <a:xfrm>
            <a:off x="1319760" y="1027924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enero a marzo de 2023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Jurídico cuarto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 trimestre 2023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04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2108880" y="400680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b="1" spc="-1" dirty="0">
                <a:solidFill>
                  <a:srgbClr val="000000"/>
                </a:solidFill>
                <a:latin typeface="Museo Sans 100"/>
                <a:ea typeface="DejaVu Sans"/>
              </a:rPr>
              <a:t>octubre a diciembre de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2023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EAE8D23-AE2F-405E-8995-A303860D5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281132"/>
              </p:ext>
            </p:extLst>
          </p:nvPr>
        </p:nvGraphicFramePr>
        <p:xfrm>
          <a:off x="1554625" y="1291568"/>
          <a:ext cx="5457824" cy="2233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6314">
                  <a:extLst>
                    <a:ext uri="{9D8B030D-6E8A-4147-A177-3AD203B41FA5}">
                      <a16:colId xmlns:a16="http://schemas.microsoft.com/office/drawing/2014/main" val="2435830685"/>
                    </a:ext>
                  </a:extLst>
                </a:gridCol>
                <a:gridCol w="1061510">
                  <a:extLst>
                    <a:ext uri="{9D8B030D-6E8A-4147-A177-3AD203B41FA5}">
                      <a16:colId xmlns:a16="http://schemas.microsoft.com/office/drawing/2014/main" val="2756856697"/>
                    </a:ext>
                  </a:extLst>
                </a:gridCol>
              </a:tblGrid>
              <a:tr h="28990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Ética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797152"/>
                  </a:ext>
                </a:extLst>
              </a:tr>
              <a:tr h="25062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Cierre del proceso de denuncia por falta de respuesta de la parte denunciante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66911"/>
                  </a:ext>
                </a:extLst>
              </a:tr>
              <a:tr h="29609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Inadmisible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20482"/>
                  </a:ext>
                </a:extLst>
              </a:tr>
              <a:tr h="27779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Por orden de MINEC se revoca la suspensión de 1 año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67318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Suspensión del ejercicio profesional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414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Traslado a ambas partes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237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231556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A14A439-0D44-42B2-90E9-1EF4ED50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849828"/>
              </p:ext>
            </p:extLst>
          </p:nvPr>
        </p:nvGraphicFramePr>
        <p:xfrm>
          <a:off x="1554626" y="3846196"/>
          <a:ext cx="5340112" cy="19431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6974">
                  <a:extLst>
                    <a:ext uri="{9D8B030D-6E8A-4147-A177-3AD203B41FA5}">
                      <a16:colId xmlns:a16="http://schemas.microsoft.com/office/drawing/2014/main" val="4158617474"/>
                    </a:ext>
                  </a:extLst>
                </a:gridCol>
                <a:gridCol w="1713138">
                  <a:extLst>
                    <a:ext uri="{9D8B030D-6E8A-4147-A177-3AD203B41FA5}">
                      <a16:colId xmlns:a16="http://schemas.microsoft.com/office/drawing/2014/main" val="2265514041"/>
                    </a:ext>
                  </a:extLst>
                </a:gridCol>
              </a:tblGrid>
              <a:tr h="46859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Inscripción y Registro</a:t>
                      </a:r>
                      <a:endParaRPr lang="es-SV" sz="12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038491"/>
                  </a:ext>
                </a:extLst>
              </a:tr>
              <a:tr h="239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 denegado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6864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3436"/>
                  </a:ext>
                </a:extLst>
              </a:tr>
              <a:tr h="92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92704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11538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Ha lugar recurso de reconsideracion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859980"/>
                  </a:ext>
                </a:extLst>
              </a:tr>
              <a:tr h="34373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60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516320" y="783841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octubre a diciembre de 2023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07FEF53-0313-BEE5-24E0-57F10C07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645063"/>
              </p:ext>
            </p:extLst>
          </p:nvPr>
        </p:nvGraphicFramePr>
        <p:xfrm>
          <a:off x="1131795" y="1469960"/>
          <a:ext cx="7179525" cy="1773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7121">
                  <a:extLst>
                    <a:ext uri="{9D8B030D-6E8A-4147-A177-3AD203B41FA5}">
                      <a16:colId xmlns:a16="http://schemas.microsoft.com/office/drawing/2014/main" val="479975248"/>
                    </a:ext>
                  </a:extLst>
                </a:gridCol>
                <a:gridCol w="2182404">
                  <a:extLst>
                    <a:ext uri="{9D8B030D-6E8A-4147-A177-3AD203B41FA5}">
                      <a16:colId xmlns:a16="http://schemas.microsoft.com/office/drawing/2014/main" val="3068868927"/>
                    </a:ext>
                  </a:extLst>
                </a:gridCol>
              </a:tblGrid>
              <a:tr h="3283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Concepto</a:t>
                      </a: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Revisión de Práctica Profesional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01456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46170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de proceso administrativo por infracciones leves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324895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Por orden de MINEC se revoca la multa ( 4SM)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31606"/>
                  </a:ext>
                </a:extLst>
              </a:tr>
              <a:tr h="16749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Resuelto por MINEC, revocar parcialmente la multa (2 SM)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6022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Se ratifica multa de 3 salarios mínimos por MINEC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236057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1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Departamento de Inscripción y Registro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cuarto trimestre 2023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4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5" name="CuadroTexto 3"/>
          <p:cNvSpPr/>
          <p:nvPr/>
        </p:nvSpPr>
        <p:spPr>
          <a:xfrm>
            <a:off x="1437120" y="1149480"/>
            <a:ext cx="664956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de profesionales personas naturales y jurídicas para ejercer la auditoría y contaduría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6" name="Tabla 5"/>
          <p:cNvGraphicFramePr/>
          <p:nvPr>
            <p:extLst>
              <p:ext uri="{D42A27DB-BD31-4B8C-83A1-F6EECF244321}">
                <p14:modId xmlns:p14="http://schemas.microsoft.com/office/powerpoint/2010/main" val="2979606276"/>
              </p:ext>
            </p:extLst>
          </p:nvPr>
        </p:nvGraphicFramePr>
        <p:xfrm>
          <a:off x="1259640" y="2421000"/>
          <a:ext cx="6824520" cy="2953440"/>
        </p:xfrm>
        <a:graphic>
          <a:graphicData uri="http://schemas.openxmlformats.org/drawingml/2006/table">
            <a:tbl>
              <a:tblPr/>
              <a:tblGrid>
                <a:gridCol w="339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1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Inscripciones de contador y auditor personas naturales y jurídicas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naturales autorizados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1 de diciembre </a:t>
                      </a:r>
                      <a:r>
                        <a:rPr lang="es-SV" sz="1600" b="0" strike="noStrike" spc="-1" noProof="0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 2023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Auditores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9</a:t>
                      </a: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3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Contadores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309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jurídicas autorizadas 1 de diciembre de 2023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Auditoría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10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Contaduría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Educación Continuada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cuarto trimestre 2023</a:t>
            </a: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12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832219" y="70136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s-ES_tradnl" sz="2400" dirty="0">
                <a:latin typeface="Bembo Std" panose="02020605060306020A03" pitchFamily="18" charset="0"/>
              </a:rPr>
              <a:t>Participantes de capacitaciones gratuitas</a:t>
            </a:r>
            <a:endParaRPr lang="es-SV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6BB2C5E-3A93-49B0-8390-AE124531E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121505"/>
              </p:ext>
            </p:extLst>
          </p:nvPr>
        </p:nvGraphicFramePr>
        <p:xfrm>
          <a:off x="974839" y="1407348"/>
          <a:ext cx="6912659" cy="2785848"/>
        </p:xfrm>
        <a:graphic>
          <a:graphicData uri="http://schemas.openxmlformats.org/drawingml/2006/table">
            <a:tbl>
              <a:tblPr/>
              <a:tblGrid>
                <a:gridCol w="348766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2136194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689337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828321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904613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005428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53996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5627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La Función del Auditor Externo </a:t>
                      </a:r>
                    </a:p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En el contexto del Instructivo de la UIF aplicando la NIA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16 de noviembre de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464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  <a:tr h="57353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Gestión de Calidad para Contadores Públicos </a:t>
                      </a:r>
                    </a:p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Lineamientos para su implementación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23 de noviembre de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302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527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597396"/>
                  </a:ext>
                </a:extLst>
              </a:tr>
              <a:tr h="67037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Herramientas para implementar un Programa de Cumplimiento en PLDA/FT/FPADM para Firmas de Contabilidad y Auditoría.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 de diciembre de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246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7761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2E15D59-F5A6-458F-9EE8-9D477444AC81}"/>
              </a:ext>
            </a:extLst>
          </p:cNvPr>
          <p:cNvSpPr txBox="1"/>
          <p:nvPr/>
        </p:nvSpPr>
        <p:spPr>
          <a:xfrm>
            <a:off x="429632" y="4336476"/>
            <a:ext cx="8257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dirty="0">
                <a:latin typeface="Bembo Std" panose="02020605060306020A03" pitchFamily="18" charset="0"/>
              </a:rPr>
              <a:t>Informe estadístico de participantes de capacitaciones con inversión US$150.00</a:t>
            </a:r>
            <a:endParaRPr lang="es-SV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E0ECD3E0-0BEF-461B-A49D-79386669F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692743"/>
              </p:ext>
            </p:extLst>
          </p:nvPr>
        </p:nvGraphicFramePr>
        <p:xfrm>
          <a:off x="974840" y="4849089"/>
          <a:ext cx="6912659" cy="1482090"/>
        </p:xfrm>
        <a:graphic>
          <a:graphicData uri="http://schemas.openxmlformats.org/drawingml/2006/table">
            <a:tbl>
              <a:tblPr/>
              <a:tblGrid>
                <a:gridCol w="348766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2136194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689337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828321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904613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005428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53996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5627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Diplomado Encargos sobre Evaluación de Cumplimiento en Prevención de Lavado de Dinero y Activos FT/FPADM Grupo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Del 24 de julio al 20 de</a:t>
                      </a:r>
                    </a:p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 </a:t>
                      </a:r>
                      <a:r>
                        <a:rPr lang="es-SV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octubre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 de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379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54048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377">
              <a:buClr>
                <a:srgbClr val="000000"/>
              </a:buClr>
              <a:buSzPts val="1100"/>
              <a:defRPr/>
            </a:pPr>
            <a:r>
              <a:rPr lang="es-SV" b="1" dirty="0">
                <a:latin typeface="Bembo Std" panose="02020605060306020A03" pitchFamily="18" charset="0"/>
              </a:rPr>
              <a:t>“</a:t>
            </a:r>
            <a:r>
              <a:rPr lang="es-ES" b="1" dirty="0">
                <a:latin typeface="Museo Sans 100" panose="02000000000000000000" pitchFamily="50" charset="0"/>
              </a:rPr>
              <a:t>LA FUNCIÓN DEL AUDITOR EXTERNO </a:t>
            </a:r>
          </a:p>
          <a:p>
            <a:pPr algn="ctr" defTabSz="914377">
              <a:buClr>
                <a:srgbClr val="000000"/>
              </a:buClr>
              <a:buSzPts val="1100"/>
              <a:defRPr/>
            </a:pPr>
            <a:r>
              <a:rPr lang="es-ES" b="1" dirty="0">
                <a:latin typeface="Museo Sans 100" panose="02000000000000000000" pitchFamily="50" charset="0"/>
              </a:rPr>
              <a:t>En el contexto del Instructivo de la UIF aplicando la NIA 250</a:t>
            </a:r>
            <a:r>
              <a:rPr lang="es-SV" sz="2400" b="1" dirty="0">
                <a:latin typeface="Bembo Std" panose="02020605060306020A03" pitchFamily="18" charset="0"/>
              </a:rPr>
              <a:t>”</a:t>
            </a:r>
            <a:endParaRPr lang="es-ES" sz="2000" kern="0" dirty="0">
              <a:latin typeface="Bembo Std" panose="02020605060306020A03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114123"/>
              </p:ext>
            </p:extLst>
          </p:nvPr>
        </p:nvGraphicFramePr>
        <p:xfrm>
          <a:off x="1198163" y="1941684"/>
          <a:ext cx="6720674" cy="4381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8837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85290">
                  <a:extLst>
                    <a:ext uri="{9D8B030D-6E8A-4147-A177-3AD203B41FA5}">
                      <a16:colId xmlns:a16="http://schemas.microsoft.com/office/drawing/2014/main" val="2696327597"/>
                    </a:ext>
                  </a:extLst>
                </a:gridCol>
                <a:gridCol w="775810">
                  <a:extLst>
                    <a:ext uri="{9D8B030D-6E8A-4147-A177-3AD203B41FA5}">
                      <a16:colId xmlns:a16="http://schemas.microsoft.com/office/drawing/2014/main" val="4058431101"/>
                    </a:ext>
                  </a:extLst>
                </a:gridCol>
                <a:gridCol w="1028537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4096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Inhabilitado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Sin Registro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Femenino</a:t>
                      </a:r>
                      <a:endParaRPr lang="es-SV" sz="14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Masculino</a:t>
                      </a:r>
                      <a:endParaRPr lang="es-SV" sz="14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1965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  <a:endParaRPr lang="es-SV" sz="14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852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3832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3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00260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ctr" defTabSz="914377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b="1" dirty="0">
                <a:latin typeface="Bembo Std" panose="02020605060306020A03" pitchFamily="18" charset="0"/>
              </a:rPr>
              <a:t>“</a:t>
            </a:r>
            <a:r>
              <a:rPr lang="es-ES" b="0" i="0" u="none" strike="noStrike" dirty="0">
                <a:effectLst/>
                <a:latin typeface="Museo Sans 100" panose="02000000000000000000" pitchFamily="50" charset="0"/>
              </a:rPr>
              <a:t>GESTIÓN DE CALIDAD PARA CONTADORES PÚBLICOS  </a:t>
            </a:r>
          </a:p>
          <a:p>
            <a:pPr marL="0" marR="0" lvl="0" indent="0" algn="ctr" defTabSz="914377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0" i="0" u="none" strike="noStrike" dirty="0">
                <a:effectLst/>
                <a:latin typeface="Museo Sans 100" panose="02000000000000000000" pitchFamily="50" charset="0"/>
              </a:rPr>
              <a:t>Lineamientos para su implementación</a:t>
            </a:r>
            <a:r>
              <a:rPr lang="es-SV" b="1" dirty="0">
                <a:latin typeface="Bembo Std" panose="02020605060306020A03" pitchFamily="18" charset="0"/>
              </a:rPr>
              <a:t>”</a:t>
            </a:r>
            <a:endParaRPr lang="es-ES" kern="0" dirty="0">
              <a:latin typeface="Bembo Std" panose="02020605060306020A03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66416"/>
              </p:ext>
            </p:extLst>
          </p:nvPr>
        </p:nvGraphicFramePr>
        <p:xfrm>
          <a:off x="866815" y="1759789"/>
          <a:ext cx="7246325" cy="43638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784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590821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024596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43285">
                  <a:extLst>
                    <a:ext uri="{9D8B030D-6E8A-4147-A177-3AD203B41FA5}">
                      <a16:colId xmlns:a16="http://schemas.microsoft.com/office/drawing/2014/main" val="3439097539"/>
                    </a:ext>
                  </a:extLst>
                </a:gridCol>
                <a:gridCol w="918279">
                  <a:extLst>
                    <a:ext uri="{9D8B030D-6E8A-4147-A177-3AD203B41FA5}">
                      <a16:colId xmlns:a16="http://schemas.microsoft.com/office/drawing/2014/main" val="40584311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3880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Auditor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Contador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Inhabilitado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Sin Registro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Femenino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1,073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Estudiante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Masculino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1,148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Estudiante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770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1,264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303000000000000" pitchFamily="2" charset="0"/>
                        </a:rPr>
                        <a:t>186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15669" marR="15669" marT="1566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2,221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03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00260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ctr" defTabSz="914377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1800" b="1" dirty="0">
                <a:latin typeface="Bembo Std" panose="02020605060306020A03" pitchFamily="18" charset="0"/>
              </a:rPr>
              <a:t>“</a:t>
            </a:r>
            <a:r>
              <a:rPr lang="es-SV" sz="1800" b="1" dirty="0">
                <a:latin typeface="Museo Sans 100" panose="02000000000000000000" pitchFamily="50" charset="0"/>
              </a:rPr>
              <a:t>Herramientas para implementar un programa de Cumplimiento en PLDA/FT/FPADM para Firmas de Contabilidad y Auditoría</a:t>
            </a:r>
            <a:r>
              <a:rPr lang="es-SV" sz="1800" b="1" dirty="0">
                <a:latin typeface="Bembo Std" panose="02020605060306020A03" pitchFamily="18" charset="0"/>
              </a:rPr>
              <a:t>”</a:t>
            </a:r>
            <a:endParaRPr lang="es-ES" sz="1800" kern="0" dirty="0">
              <a:latin typeface="Bembo Std" panose="02020605060306020A03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342707"/>
              </p:ext>
            </p:extLst>
          </p:nvPr>
        </p:nvGraphicFramePr>
        <p:xfrm>
          <a:off x="1393740" y="1759789"/>
          <a:ext cx="6328046" cy="43534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784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590821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024596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43285">
                  <a:extLst>
                    <a:ext uri="{9D8B030D-6E8A-4147-A177-3AD203B41FA5}">
                      <a16:colId xmlns:a16="http://schemas.microsoft.com/office/drawing/2014/main" val="343909753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3880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Auditor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Contador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Inhabilitado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Femenino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Estudiante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Masculino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Estudiante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3489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515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575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1,091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17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000260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377" fontAlgn="ctr">
              <a:defRPr/>
            </a:pPr>
            <a:r>
              <a:rPr lang="es-SV" b="1" dirty="0">
                <a:latin typeface="Bembo Std" panose="02020605060306020A03" pitchFamily="18" charset="0"/>
              </a:rPr>
              <a:t>“</a:t>
            </a:r>
            <a:r>
              <a:rPr lang="es-ES" b="0" i="0" u="none" strike="noStrike" dirty="0">
                <a:effectLst/>
                <a:latin typeface="Museo Sans 100" panose="02000000000000000000" pitchFamily="50" charset="0"/>
              </a:rPr>
              <a:t>Diplomado Encargos sobre Evaluación de Cumplimiento en Prevención de Lavado de Dinero y Activos FT/FPADM Grupo 2</a:t>
            </a:r>
            <a:r>
              <a:rPr lang="es-SV" b="1" dirty="0">
                <a:latin typeface="Bembo Std" panose="02020605060306020A03" pitchFamily="18" charset="0"/>
              </a:rPr>
              <a:t>”</a:t>
            </a:r>
            <a:endParaRPr lang="es-ES" kern="0" dirty="0">
              <a:latin typeface="Bembo Std" panose="02020605060306020A03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024202"/>
              </p:ext>
            </p:extLst>
          </p:nvPr>
        </p:nvGraphicFramePr>
        <p:xfrm>
          <a:off x="866815" y="1759789"/>
          <a:ext cx="7246325" cy="41765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784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590821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024596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43285">
                  <a:extLst>
                    <a:ext uri="{9D8B030D-6E8A-4147-A177-3AD203B41FA5}">
                      <a16:colId xmlns:a16="http://schemas.microsoft.com/office/drawing/2014/main" val="3439097539"/>
                    </a:ext>
                  </a:extLst>
                </a:gridCol>
                <a:gridCol w="918279">
                  <a:extLst>
                    <a:ext uri="{9D8B030D-6E8A-4147-A177-3AD203B41FA5}">
                      <a16:colId xmlns:a16="http://schemas.microsoft.com/office/drawing/2014/main" val="40584311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3880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Auditor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Contador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Inhabilitado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Sin Registro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Femenino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98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50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5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56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33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90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1" u="none" strike="noStrike" dirty="0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Masculino</a:t>
                      </a:r>
                      <a:endParaRPr lang="es-SV" sz="1600" b="1" i="0" u="none" strike="noStrike" dirty="0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69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357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Estudiante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Gobierno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23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Independiente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106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117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ONGs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40117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solidFill>
                            <a:schemeClr val="tx1"/>
                          </a:solidFill>
                          <a:effectLst/>
                          <a:latin typeface="Museo Sans 100" panose="02000303000000000000" pitchFamily="2" charset="0"/>
                        </a:rPr>
                        <a:t>Privado</a:t>
                      </a:r>
                      <a:endParaRPr lang="es-SV" sz="1600" b="0" i="0" u="none" strike="noStrike">
                        <a:solidFill>
                          <a:schemeClr val="tx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156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54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379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119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  <a:endParaRPr lang="es-SV" sz="16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12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511</a:t>
                      </a:r>
                    </a:p>
                  </a:txBody>
                  <a:tcPr marL="10490" marR="10490" marT="1049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572011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16250</TotalTime>
  <Words>937</Words>
  <Application>Microsoft Office PowerPoint</Application>
  <PresentationFormat>Presentación en pantalla (4:3)</PresentationFormat>
  <Paragraphs>429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Bembo Std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139</cp:revision>
  <dcterms:created xsi:type="dcterms:W3CDTF">2020-02-10T03:23:51Z</dcterms:created>
  <dcterms:modified xsi:type="dcterms:W3CDTF">2024-01-29T16:20:01Z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