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256" r:id="rId3"/>
    <p:sldId id="290" r:id="rId4"/>
    <p:sldId id="291" r:id="rId5"/>
    <p:sldId id="258" r:id="rId6"/>
    <p:sldId id="259" r:id="rId7"/>
    <p:sldId id="287" r:id="rId8"/>
    <p:sldId id="261" r:id="rId9"/>
    <p:sldId id="288" r:id="rId10"/>
    <p:sldId id="262" r:id="rId11"/>
    <p:sldId id="263" r:id="rId12"/>
    <p:sldId id="264" r:id="rId13"/>
    <p:sldId id="265" r:id="rId14"/>
    <p:sldId id="266" r:id="rId15"/>
    <p:sldId id="267" r:id="rId16"/>
    <p:sldId id="268" r:id="rId17"/>
    <p:sldId id="269"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Lst>
  <p:sldSz cx="12192000" cy="6858000"/>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714"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Marcador de encabezado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3" name="Marcador de fecha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4" name="Marcador de pie de página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5" name="Marcador de número de diapositiva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FC6490AE-DFF9-42B4-B0EC-839ACBEBCAAD}" type="slidenum">
              <a:t>‹Nº›</a:t>
            </a:fld>
            <a:endParaRPr lang="es-MX"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687413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idx="2"/>
          </p:nvPr>
        </p:nvSpPr>
        <p:spPr>
          <a:xfrm>
            <a:off x="1371600" y="764282"/>
            <a:ext cx="5028477" cy="3771360"/>
          </a:xfrm>
          <a:prstGeom prst="rect">
            <a:avLst/>
          </a:prstGeom>
          <a:noFill/>
          <a:ln>
            <a:noFill/>
            <a:prstDash val="solid"/>
          </a:ln>
        </p:spPr>
      </p:sp>
      <p:sp>
        <p:nvSpPr>
          <p:cNvPr id="3" name="Marcador de notas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lstStyle/>
          <a:p>
            <a:pPr lvl="0"/>
            <a:endParaRPr lang="es-MX"/>
          </a:p>
        </p:txBody>
      </p:sp>
      <p:sp>
        <p:nvSpPr>
          <p:cNvPr id="4" name="Marcador de encabezado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fecha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pie de página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7" name="Marcador de número de diapositiva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5811AE92-CB2E-4B44-9378-E98297DCE1B1}" type="slidenum">
              <a:t>‹Nº›</a:t>
            </a:fld>
            <a:endParaRPr lang="es-MX"/>
          </a:p>
        </p:txBody>
      </p:sp>
    </p:spTree>
    <p:extLst>
      <p:ext uri="{BB962C8B-B14F-4D97-AF65-F5344CB8AC3E}">
        <p14:creationId xmlns:p14="http://schemas.microsoft.com/office/powerpoint/2010/main" val="3612497994"/>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s-MX"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59E740-0EC5-439F-BCBC-29992A3B81EC}" type="slidenum">
              <a:t>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49951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C37513-5841-47C3-BF81-E574E89157D2}" type="slidenum">
              <a:t>10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533338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B863EA-713B-4C61-89C4-42300FD39BBD}" type="slidenum">
              <a:t>11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276325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4D2FF6E-567D-4650-B0AA-A3BF17FB2784}" type="slidenum">
              <a:t>12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61639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9E0B09A-1A57-413D-9B24-BE422812BA52}" type="slidenum">
              <a:t>13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955317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244622-121D-4A0A-A32F-058AEBCF41BA}" type="slidenum">
              <a:t>14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572543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5BF6276-5299-41CD-8DB8-9EC646FD80EE}" type="slidenum">
              <a:t>15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4905505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FFA8F7-1E4B-4F7B-9B75-7A00DEDBFF71}" type="slidenum">
              <a:t>16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747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EE6E617-D4DF-40D6-99D4-4E798123BDFC}" type="slidenum">
              <a:t>17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47924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E2BF846-2343-469A-AFE0-65B2FE82CE11}" type="slidenum">
              <a:t>18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597760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14EB827-08BD-4404-A52B-6BD558361C15}" type="slidenum">
              <a:t>19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9716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2</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1993034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95A92E-63CC-49B2-9047-DED4CD0F8E0A}" type="slidenum">
              <a:t>20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360987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592049E-A875-4A53-AFD2-83C560025F6A}" type="slidenum">
              <a:t>21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8519029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6FDD462-BBD6-4686-A938-7F4A85D9998C}" type="slidenum">
              <a:t>22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23366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07EE02-828C-4B18-A0A8-29D45D4D4360}" type="slidenum">
              <a:t>23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85156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106EC38-EAD9-4C3B-A9E5-C83861ACA8AE}" type="slidenum">
              <a:t>24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8838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9985B5E-C042-4D8A-A8E3-8295F6509441}" type="slidenum">
              <a:t>25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60956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1FF0EA-5188-46AB-92BA-6D1D421D5D27}" type="slidenum">
              <a:t>26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44400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0166AA0-E957-42FD-BA95-4B13E3A9DABE}" type="slidenum">
              <a:t>27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986494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B0DE2C8-E227-48AF-B5AF-9B70C9391798}" type="slidenum">
              <a:t>28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194601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6363239-2222-436A-81B3-B4B2C4E03BA1}" type="slidenum">
              <a:t>29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83061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3</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8161591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C8AF171-A537-4434-AF39-B0515AAF32E0}" type="slidenum">
              <a:t>30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46018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A9119E6-175C-4D09-B33A-01F48AC17918}" type="slidenum">
              <a:t>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85159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F3C7041-C079-42F9-A8B6-4051CD03E32E}" type="slidenum">
              <a:t>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06836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A5603DA-F689-4853-BF97-76C750FF29D4}" type="slidenum">
              <a:t>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18047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312F189-7313-434B-83BF-B97040F1CB22}" type="slidenum">
              <a:t>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66914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540A79-9BFE-4334-BD79-1C957A277C19}" type="slidenum">
              <a:t>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47270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8AD8A72-5938-41BB-AD7C-5E532C06F63F}" type="slidenum">
              <a:t>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2013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p:txBody>
          <a:bodyPr anchorCtr="1"/>
          <a:lstStyle>
            <a:lvl1pPr algn="ctr">
              <a:defRPr lang="es-ES"/>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defRPr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692961C6-0FA7-4CF1-8E0D-451DA79454B1}"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00B9A99-F4F4-42F5-A4A4-B853C7FCBD70}" type="slidenum">
              <a:t>‹Nº›</a:t>
            </a:fld>
            <a:endParaRPr lang="es-MX"/>
          </a:p>
        </p:txBody>
      </p:sp>
    </p:spTree>
    <p:extLst>
      <p:ext uri="{BB962C8B-B14F-4D97-AF65-F5344CB8AC3E}">
        <p14:creationId xmlns:p14="http://schemas.microsoft.com/office/powerpoint/2010/main" val="417547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756812C-B2FE-41F2-BD21-19FE41406F0F}"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3D21BD91-B2BE-43A9-BAD5-ADDCA0032FBE}" type="slidenum">
              <a:t>‹Nº›</a:t>
            </a:fld>
            <a:endParaRPr lang="es-MX"/>
          </a:p>
        </p:txBody>
      </p:sp>
    </p:spTree>
    <p:extLst>
      <p:ext uri="{BB962C8B-B14F-4D97-AF65-F5344CB8AC3E}">
        <p14:creationId xmlns:p14="http://schemas.microsoft.com/office/powerpoint/2010/main" val="3097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839203" y="1122361"/>
            <a:ext cx="2743200" cy="5008561"/>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609603" y="1122361"/>
            <a:ext cx="8077196" cy="5008561"/>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6A4B704-FF74-490A-B781-024C3CAF8D1A}"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2CCEC051-F006-4227-9448-64621637B7CC}" type="slidenum">
              <a:t>‹Nº›</a:t>
            </a:fld>
            <a:endParaRPr lang="es-MX"/>
          </a:p>
        </p:txBody>
      </p:sp>
    </p:spTree>
    <p:extLst>
      <p:ext uri="{BB962C8B-B14F-4D97-AF65-F5344CB8AC3E}">
        <p14:creationId xmlns:p14="http://schemas.microsoft.com/office/powerpoint/2010/main" val="3111765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a:xfrm>
            <a:off x="1524003" y="1122361"/>
            <a:ext cx="9144000" cy="2387598"/>
          </a:xfrm>
        </p:spPr>
        <p:txBody>
          <a:bodyPr anchor="b" anchorCtr="1"/>
          <a:lstStyle>
            <a:lvl1pPr algn="ctr">
              <a:defRPr lang="es-ES" sz="6000"/>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buNone/>
              <a:defRPr lang="es-ES"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EC25E57C-E326-473C-AF65-F3BABDCBDB12}"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DC40CE35-B6FA-47B7-8739-727ADDF3099E}" type="slidenum">
              <a:t>‹Nº›</a:t>
            </a:fld>
            <a:endParaRPr lang="es-MX"/>
          </a:p>
        </p:txBody>
      </p:sp>
    </p:spTree>
    <p:extLst>
      <p:ext uri="{BB962C8B-B14F-4D97-AF65-F5344CB8AC3E}">
        <p14:creationId xmlns:p14="http://schemas.microsoft.com/office/powerpoint/2010/main" val="523329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1A4A520-D6BC-4A4E-BFB4-779B59850688}"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FC9416AB-6C9C-4801-819D-A99DC5EF21C9}" type="slidenum">
              <a:t>‹Nº›</a:t>
            </a:fld>
            <a:endParaRPr lang="es-MX"/>
          </a:p>
        </p:txBody>
      </p:sp>
    </p:spTree>
    <p:extLst>
      <p:ext uri="{BB962C8B-B14F-4D97-AF65-F5344CB8AC3E}">
        <p14:creationId xmlns:p14="http://schemas.microsoft.com/office/powerpoint/2010/main" val="3350190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nchor="b"/>
          <a:lstStyle>
            <a:lvl1pPr>
              <a:defRPr lang="es-ES" sz="6000"/>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buNone/>
              <a:defRPr lang="es-ES"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A14FE5C2-046E-41BA-A1A2-1B78B6CC2A5A}"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B256A78E-8A8D-4E15-90D7-E193605FB43A}" type="slidenum">
              <a:t>‹Nº›</a:t>
            </a:fld>
            <a:endParaRPr lang="es-MX"/>
          </a:p>
        </p:txBody>
      </p:sp>
    </p:spTree>
    <p:extLst>
      <p:ext uri="{BB962C8B-B14F-4D97-AF65-F5344CB8AC3E}">
        <p14:creationId xmlns:p14="http://schemas.microsoft.com/office/powerpoint/2010/main" val="1576506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838203"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E0CB2B6D-6343-40C1-AA8A-757EAA2BFB4C}"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C96ED74E-1C06-4704-BF93-92BCFD9B9BBA}" type="slidenum">
              <a:t>‹Nº›</a:t>
            </a:fld>
            <a:endParaRPr lang="es-MX"/>
          </a:p>
        </p:txBody>
      </p:sp>
    </p:spTree>
    <p:extLst>
      <p:ext uri="{BB962C8B-B14F-4D97-AF65-F5344CB8AC3E}">
        <p14:creationId xmlns:p14="http://schemas.microsoft.com/office/powerpoint/2010/main" val="1242906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buNone/>
              <a:defRPr lang="es-ES"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buNone/>
              <a:defRPr lang="es-ES"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93C2E1E6-CCCD-499A-9092-38493F918C0C}" type="datetime1">
              <a:rPr lang="es-MX"/>
              <a:pPr lvl="0"/>
              <a:t>25/02/2022</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2BD8C2BA-5172-4D77-9019-9AD987A74930}" type="slidenum">
              <a:t>‹Nº›</a:t>
            </a:fld>
            <a:endParaRPr lang="es-MX"/>
          </a:p>
        </p:txBody>
      </p:sp>
    </p:spTree>
    <p:extLst>
      <p:ext uri="{BB962C8B-B14F-4D97-AF65-F5344CB8AC3E}">
        <p14:creationId xmlns:p14="http://schemas.microsoft.com/office/powerpoint/2010/main" val="3529736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AA32CDD7-1104-4383-9416-6005EDA627E7}" type="datetime1">
              <a:rPr lang="es-MX"/>
              <a:pPr lvl="0"/>
              <a:t>25/02/2022</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E5F95EFC-1772-44EB-A43C-72E551BDF0FB}" type="slidenum">
              <a:t>‹Nº›</a:t>
            </a:fld>
            <a:endParaRPr lang="es-MX"/>
          </a:p>
        </p:txBody>
      </p:sp>
    </p:spTree>
    <p:extLst>
      <p:ext uri="{BB962C8B-B14F-4D97-AF65-F5344CB8AC3E}">
        <p14:creationId xmlns:p14="http://schemas.microsoft.com/office/powerpoint/2010/main" val="268725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1639DDFD-BF7D-4FCF-9A26-FC1309C3268C}" type="datetime1">
              <a:rPr lang="es-MX"/>
              <a:pPr lvl="0"/>
              <a:t>25/02/2022</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925A45AA-8BB1-474A-8181-8351716F59C3}" type="slidenum">
              <a:t>‹Nº›</a:t>
            </a:fld>
            <a:endParaRPr lang="es-MX"/>
          </a:p>
        </p:txBody>
      </p:sp>
    </p:spTree>
    <p:extLst>
      <p:ext uri="{BB962C8B-B14F-4D97-AF65-F5344CB8AC3E}">
        <p14:creationId xmlns:p14="http://schemas.microsoft.com/office/powerpoint/2010/main" val="144091662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lang="es-ES" sz="3200"/>
            </a:lvl1pPr>
            <a:lvl2pPr>
              <a:defRPr lang="es-ES"/>
            </a:lvl2pPr>
            <a:lvl3pPr>
              <a:defRPr lang="es-ES" sz="2400"/>
            </a:lvl3pPr>
            <a:lvl4pPr>
              <a:defRPr lang="es-ES" sz="2000"/>
            </a:lvl4pPr>
            <a:lvl5pPr>
              <a:defRPr lang="es-ES"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DC442662-80BC-4E5E-BED8-94C352522E94}"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8166ECC0-46F2-4D58-A094-6A1A4814A8EE}" type="slidenum">
              <a:t>‹Nº›</a:t>
            </a:fld>
            <a:endParaRPr lang="es-MX"/>
          </a:p>
        </p:txBody>
      </p:sp>
    </p:spTree>
    <p:extLst>
      <p:ext uri="{BB962C8B-B14F-4D97-AF65-F5344CB8AC3E}">
        <p14:creationId xmlns:p14="http://schemas.microsoft.com/office/powerpoint/2010/main" val="18519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988DD019-5BC7-45B3-AB8F-FB2A1BE29EA0}"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5BF14793-2F83-400A-80C7-6072A70859C8}" type="slidenum">
              <a:t>‹Nº›</a:t>
            </a:fld>
            <a:endParaRPr lang="es-MX"/>
          </a:p>
        </p:txBody>
      </p:sp>
    </p:spTree>
    <p:extLst>
      <p:ext uri="{BB962C8B-B14F-4D97-AF65-F5344CB8AC3E}">
        <p14:creationId xmlns:p14="http://schemas.microsoft.com/office/powerpoint/2010/main" val="3675112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buNone/>
              <a:defRPr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1190E93D-07B8-4E31-AAC4-296FF9CBD61B}"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F817E348-F964-428C-82FF-5526A7212C20}" type="slidenum">
              <a:t>‹Nº›</a:t>
            </a:fld>
            <a:endParaRPr lang="es-MX"/>
          </a:p>
        </p:txBody>
      </p:sp>
    </p:spTree>
    <p:extLst>
      <p:ext uri="{BB962C8B-B14F-4D97-AF65-F5344CB8AC3E}">
        <p14:creationId xmlns:p14="http://schemas.microsoft.com/office/powerpoint/2010/main" val="4234809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E6C6E136-2B89-4A41-B2DD-CD338539BCF1}"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86DB744D-C4A1-436C-BED1-8DBC920A6F09}" type="slidenum">
              <a:t>‹Nº›</a:t>
            </a:fld>
            <a:endParaRPr lang="es-MX"/>
          </a:p>
        </p:txBody>
      </p:sp>
    </p:spTree>
    <p:extLst>
      <p:ext uri="{BB962C8B-B14F-4D97-AF65-F5344CB8AC3E}">
        <p14:creationId xmlns:p14="http://schemas.microsoft.com/office/powerpoint/2010/main" val="3379324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724903" y="365129"/>
            <a:ext cx="2628899" cy="5811834"/>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838203" y="365129"/>
            <a:ext cx="7734296" cy="5811834"/>
          </a:xfrm>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017974D-1EA1-461C-9C8A-1D344D8E4FB2}"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51185BB-7DE3-4BB2-B7CE-3378338E25BA}" type="slidenum">
              <a:t>‹Nº›</a:t>
            </a:fld>
            <a:endParaRPr lang="es-MX"/>
          </a:p>
        </p:txBody>
      </p:sp>
    </p:spTree>
    <p:extLst>
      <p:ext uri="{BB962C8B-B14F-4D97-AF65-F5344CB8AC3E}">
        <p14:creationId xmlns:p14="http://schemas.microsoft.com/office/powerpoint/2010/main" val="180634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defRPr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BBB3E289-108A-4E50-B811-B5129FBE4EB4}" type="datetime1">
              <a:rPr lang="es-MX"/>
              <a:pPr lvl="0"/>
              <a:t>25/02/2022</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44C7DF1C-C214-43E1-8657-9E6D5E85B574}" type="slidenum">
              <a:t>‹Nº›</a:t>
            </a:fld>
            <a:endParaRPr lang="es-MX"/>
          </a:p>
        </p:txBody>
      </p:sp>
    </p:spTree>
    <p:extLst>
      <p:ext uri="{BB962C8B-B14F-4D97-AF65-F5344CB8AC3E}">
        <p14:creationId xmlns:p14="http://schemas.microsoft.com/office/powerpoint/2010/main" val="145537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609603"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29A28C1E-DE3A-48FE-8A90-D8F0EA5D8837}"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2D9FBF75-4C9F-44FA-9B0B-895EA67F705E}" type="slidenum">
              <a:t>‹Nº›</a:t>
            </a:fld>
            <a:endParaRPr lang="es-MX"/>
          </a:p>
        </p:txBody>
      </p:sp>
    </p:spTree>
    <p:extLst>
      <p:ext uri="{BB962C8B-B14F-4D97-AF65-F5344CB8AC3E}">
        <p14:creationId xmlns:p14="http://schemas.microsoft.com/office/powerpoint/2010/main" val="138639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defRPr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defRPr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CEB867B4-4581-4437-89CD-BC1FE025F553}" type="datetime1">
              <a:rPr lang="es-MX"/>
              <a:pPr lvl="0"/>
              <a:t>25/02/2022</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617700A3-220D-407C-90E1-4373ACC7D5E2}" type="slidenum">
              <a:t>‹Nº›</a:t>
            </a:fld>
            <a:endParaRPr lang="es-MX"/>
          </a:p>
        </p:txBody>
      </p:sp>
    </p:spTree>
    <p:extLst>
      <p:ext uri="{BB962C8B-B14F-4D97-AF65-F5344CB8AC3E}">
        <p14:creationId xmlns:p14="http://schemas.microsoft.com/office/powerpoint/2010/main" val="382047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684E60AA-FFC9-415A-905C-08177E4A2AF5}" type="datetime1">
              <a:rPr lang="es-MX"/>
              <a:pPr lvl="0"/>
              <a:t>25/02/2022</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C88309E6-71CE-4A55-9249-CDA8534486E4}" type="slidenum">
              <a:t>‹Nº›</a:t>
            </a:fld>
            <a:endParaRPr lang="es-MX"/>
          </a:p>
        </p:txBody>
      </p:sp>
    </p:spTree>
    <p:extLst>
      <p:ext uri="{BB962C8B-B14F-4D97-AF65-F5344CB8AC3E}">
        <p14:creationId xmlns:p14="http://schemas.microsoft.com/office/powerpoint/2010/main" val="258451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0DD81B05-77E5-4349-9ADA-0765354CE4A6}" type="datetime1">
              <a:rPr lang="es-MX"/>
              <a:pPr lvl="0"/>
              <a:t>25/02/2022</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371491CA-1EA8-4D8C-8080-5D7EF73E75FE}" type="slidenum">
              <a:t>‹Nº›</a:t>
            </a:fld>
            <a:endParaRPr lang="es-MX"/>
          </a:p>
        </p:txBody>
      </p:sp>
    </p:spTree>
    <p:extLst>
      <p:ext uri="{BB962C8B-B14F-4D97-AF65-F5344CB8AC3E}">
        <p14:creationId xmlns:p14="http://schemas.microsoft.com/office/powerpoint/2010/main" val="67443881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38D89A84-0678-4843-9DEC-BE0AED8F3C76}"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E6A197AA-F018-4B59-9814-A78B006C49A7}" type="slidenum">
              <a:t>‹Nº›</a:t>
            </a:fld>
            <a:endParaRPr lang="es-MX"/>
          </a:p>
        </p:txBody>
      </p:sp>
    </p:spTree>
    <p:extLst>
      <p:ext uri="{BB962C8B-B14F-4D97-AF65-F5344CB8AC3E}">
        <p14:creationId xmlns:p14="http://schemas.microsoft.com/office/powerpoint/2010/main" val="169015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defRPr lang="es-SV"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EF13580F-B85F-4B86-B40F-C316F6D147DE}" type="datetime1">
              <a:rPr lang="es-MX"/>
              <a:pPr lvl="0"/>
              <a:t>25/02/2022</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7F99D771-3197-4515-864C-9500BCCB5B1F}" type="slidenum">
              <a:t>‹Nº›</a:t>
            </a:fld>
            <a:endParaRPr lang="es-MX"/>
          </a:p>
        </p:txBody>
      </p:sp>
    </p:spTree>
    <p:extLst>
      <p:ext uri="{BB962C8B-B14F-4D97-AF65-F5344CB8AC3E}">
        <p14:creationId xmlns:p14="http://schemas.microsoft.com/office/powerpoint/2010/main" val="231277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1523884" y="1122480"/>
            <a:ext cx="9143643" cy="2387160"/>
          </a:xfrm>
          <a:prstGeom prst="rect">
            <a:avLst/>
          </a:prstGeom>
          <a:noFill/>
          <a:ln>
            <a:noFill/>
          </a:ln>
        </p:spPr>
        <p:txBody>
          <a:bodyPr vert="horz" wrap="square" lIns="90004" tIns="44997" rIns="90004" bIns="44997" anchor="b" anchorCtr="0" compatLnSpc="1"/>
          <a:lstStyle/>
          <a:p>
            <a:pPr lvl="0"/>
            <a:r>
              <a:rPr lang="es-SV"/>
              <a:t>Pulse para editar el formato del texto de títuloHaga clic para modificar el estilo de título del patrón</a:t>
            </a:r>
          </a:p>
        </p:txBody>
      </p:sp>
      <p:sp>
        <p:nvSpPr>
          <p:cNvPr id="3"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087A09D-737D-462F-8629-D74E49F63A1C}" type="datetime1">
              <a:rPr lang="es-MX"/>
              <a:pPr lvl="0"/>
              <a:t>25/02/2022</a:t>
            </a:fld>
            <a:endParaRPr lang="es-MX"/>
          </a:p>
        </p:txBody>
      </p:sp>
      <p:sp>
        <p:nvSpPr>
          <p:cNvPr id="4"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7DFC27C-F26B-484B-9A45-B593344C4169}" type="slidenum">
              <a:t>‹Nº›</a:t>
            </a:fld>
            <a:endParaRPr lang="es-MX"/>
          </a:p>
        </p:txBody>
      </p:sp>
      <p:sp>
        <p:nvSpPr>
          <p:cNvPr id="6" name="Marcador de texto 5"/>
          <p:cNvSpPr txBox="1">
            <a:spLocks noGrp="1"/>
          </p:cNvSpPr>
          <p:nvPr>
            <p:ph type="body" idx="1"/>
          </p:nvPr>
        </p:nvSpPr>
        <p:spPr>
          <a:xfrm>
            <a:off x="609484" y="1604515"/>
            <a:ext cx="10972443" cy="4525923"/>
          </a:xfrm>
          <a:prstGeom prst="rect">
            <a:avLst/>
          </a:prstGeom>
          <a:noFill/>
          <a:ln>
            <a:noFill/>
          </a:ln>
        </p:spPr>
        <p:txBody>
          <a:bodyPr vert="horz" wrap="square" lIns="0" tIns="0" rIns="0" bIns="0" anchor="t" anchorCtr="0" compatLnSpc="1"/>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s-SV" sz="60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None/>
        <a:tabLst/>
        <a:defRPr lang="es-ES" sz="2800" b="0" i="0" u="none" strike="noStrike" kern="1200" cap="none" spc="0" baseline="0">
          <a:solidFill>
            <a:srgbClr val="000000"/>
          </a:solidFill>
          <a:uFillTx/>
          <a:latin typeface="Calibri"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838084" y="365037"/>
            <a:ext cx="10515243" cy="1325157"/>
          </a:xfrm>
          <a:prstGeom prst="rect">
            <a:avLst/>
          </a:prstGeom>
          <a:noFill/>
          <a:ln>
            <a:noFill/>
          </a:ln>
        </p:spPr>
        <p:txBody>
          <a:bodyPr vert="horz" wrap="square" lIns="90004" tIns="44997" rIns="90004" bIns="44997" anchor="t" anchorCtr="0" compatLnSpc="1"/>
          <a:lstStyle/>
          <a:p>
            <a:pPr lvl="0"/>
            <a:r>
              <a:rPr lang="es-SV"/>
              <a:t>Pulse para editar el formato del texto de títuloHaga clic para modificar el estilo de título del patrón</a:t>
            </a:r>
          </a:p>
        </p:txBody>
      </p:sp>
      <p:sp>
        <p:nvSpPr>
          <p:cNvPr id="3" name="Marcador de contenido 2"/>
          <p:cNvSpPr txBox="1">
            <a:spLocks noGrp="1"/>
          </p:cNvSpPr>
          <p:nvPr>
            <p:ph type="body" idx="1"/>
          </p:nvPr>
        </p:nvSpPr>
        <p:spPr>
          <a:xfrm>
            <a:off x="838084" y="1825563"/>
            <a:ext cx="10515243" cy="4350962"/>
          </a:xfrm>
          <a:prstGeom prst="rect">
            <a:avLst/>
          </a:prstGeom>
          <a:noFill/>
          <a:ln>
            <a:noFill/>
          </a:ln>
        </p:spPr>
        <p:txBody>
          <a:bodyPr vert="horz" wrap="square" lIns="90004" tIns="44997" rIns="90004" bIns="44997" anchor="t" anchorCtr="0" compatLnSpc="1"/>
          <a:lstStyle/>
          <a:p>
            <a:pPr lvl="0"/>
            <a:r>
              <a:rPr lang="es-SV"/>
              <a:t>Pulse para editar los formatos del texto del esquema</a:t>
            </a:r>
          </a:p>
          <a:p>
            <a:pPr lvl="1"/>
            <a:r>
              <a:rPr lang="es-SV"/>
              <a:t>Segundo nivel del esquema</a:t>
            </a:r>
          </a:p>
          <a:p>
            <a:pPr lvl="2"/>
            <a:r>
              <a:rPr lang="es-SV"/>
              <a:t>Tercer nivel del esquema</a:t>
            </a:r>
          </a:p>
          <a:p>
            <a:pPr lvl="3"/>
            <a:r>
              <a:rPr lang="es-SV"/>
              <a:t>Cuarto nivel del esquema</a:t>
            </a:r>
          </a:p>
          <a:p>
            <a:pPr lvl="4"/>
            <a:r>
              <a:rPr lang="es-SV"/>
              <a:t>Quinto nivel del esquema</a:t>
            </a:r>
          </a:p>
          <a:p>
            <a:pPr lvl="5"/>
            <a:r>
              <a:rPr lang="es-SV"/>
              <a:t>Sexto nivel del esquema</a:t>
            </a:r>
          </a:p>
          <a:p>
            <a:pPr lvl="6"/>
            <a:r>
              <a:rPr lang="es-SV"/>
              <a:t>Séptimo nivel del esquema</a:t>
            </a:r>
          </a:p>
          <a:p>
            <a:pPr lvl="7"/>
            <a:r>
              <a:rPr lang="es-SV"/>
              <a:t>Octavo nivel del esquema</a:t>
            </a:r>
          </a:p>
          <a:p>
            <a:pPr lvl="0"/>
            <a:r>
              <a:rPr lang="es-SV"/>
              <a:t>Noveno nivel del esquemaHaga clic para modificar el estilo de texto del patrón</a:t>
            </a:r>
          </a:p>
          <a:p>
            <a:pPr lvl="1"/>
            <a:r>
              <a:rPr lang="es-SV"/>
              <a:t>Segundo nivel</a:t>
            </a:r>
          </a:p>
          <a:p>
            <a:pPr lvl="2"/>
            <a:r>
              <a:rPr lang="es-SV"/>
              <a:t>Tercer nivel</a:t>
            </a:r>
          </a:p>
          <a:p>
            <a:pPr lvl="3"/>
            <a:r>
              <a:rPr lang="es-SV"/>
              <a:t>Cuarto nivel</a:t>
            </a:r>
          </a:p>
          <a:p>
            <a:pPr lvl="4"/>
            <a:r>
              <a:rPr lang="es-SV"/>
              <a:t>Quinto nivel</a:t>
            </a:r>
          </a:p>
        </p:txBody>
      </p:sp>
      <p:sp>
        <p:nvSpPr>
          <p:cNvPr id="4"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97F0D75B-8120-4178-A559-11142A7D7D00}" type="datetime1">
              <a:rPr lang="es-MX"/>
              <a:pPr lvl="0"/>
              <a:t>25/02/2022</a:t>
            </a:fld>
            <a:endParaRPr lang="es-MX"/>
          </a:p>
        </p:txBody>
      </p:sp>
      <p:sp>
        <p:nvSpPr>
          <p:cNvPr id="5"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B8D6F9DF-B062-4C3B-B859-68572DBCB2D5}" type="slidenum">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1">
        <a:lnSpc>
          <a:spcPct val="90000"/>
        </a:lnSpc>
        <a:spcBef>
          <a:spcPts val="0"/>
        </a:spcBef>
        <a:spcAft>
          <a:spcPts val="0"/>
        </a:spcAft>
        <a:buNone/>
        <a:tabLst/>
        <a:defRPr lang="es-SV" sz="44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6.xml"/><Relationship Id="rId18" Type="http://schemas.openxmlformats.org/officeDocument/2006/relationships/slide" Target="slide25.xml"/><Relationship Id="rId26" Type="http://schemas.openxmlformats.org/officeDocument/2006/relationships/slide" Target="slide16.xml"/><Relationship Id="rId3" Type="http://schemas.openxmlformats.org/officeDocument/2006/relationships/slide" Target="slide2.xml"/><Relationship Id="rId21" Type="http://schemas.openxmlformats.org/officeDocument/2006/relationships/slide" Target="slide17.xml"/><Relationship Id="rId7" Type="http://schemas.openxmlformats.org/officeDocument/2006/relationships/slide" Target="slide7.xml"/><Relationship Id="rId12" Type="http://schemas.openxmlformats.org/officeDocument/2006/relationships/slide" Target="slide15.xml"/><Relationship Id="rId17" Type="http://schemas.openxmlformats.org/officeDocument/2006/relationships/slide" Target="slide24.xml"/><Relationship Id="rId25" Type="http://schemas.openxmlformats.org/officeDocument/2006/relationships/slide" Target="slide14.xml"/><Relationship Id="rId2" Type="http://schemas.openxmlformats.org/officeDocument/2006/relationships/notesSlide" Target="../notesSlides/notesSlide1.xml"/><Relationship Id="rId16" Type="http://schemas.openxmlformats.org/officeDocument/2006/relationships/slide" Target="slide27.xml"/><Relationship Id="rId20" Type="http://schemas.openxmlformats.org/officeDocument/2006/relationships/slide" Target="slide13.xml"/><Relationship Id="rId29" Type="http://schemas.openxmlformats.org/officeDocument/2006/relationships/slide" Target="slide30.xml"/><Relationship Id="rId1" Type="http://schemas.openxmlformats.org/officeDocument/2006/relationships/slideLayout" Target="../slideLayouts/slideLayout7.xml"/><Relationship Id="rId6" Type="http://schemas.openxmlformats.org/officeDocument/2006/relationships/slide" Target="slide19.xml"/><Relationship Id="rId11" Type="http://schemas.openxmlformats.org/officeDocument/2006/relationships/slide" Target="slide11.xml"/><Relationship Id="rId24" Type="http://schemas.openxmlformats.org/officeDocument/2006/relationships/slide" Target="slide20.xml"/><Relationship Id="rId32" Type="http://schemas.openxmlformats.org/officeDocument/2006/relationships/slide" Target="slide3.xml"/><Relationship Id="rId5" Type="http://schemas.openxmlformats.org/officeDocument/2006/relationships/slide" Target="slide5.xml"/><Relationship Id="rId15" Type="http://schemas.openxmlformats.org/officeDocument/2006/relationships/slide" Target="slide22.xml"/><Relationship Id="rId23" Type="http://schemas.openxmlformats.org/officeDocument/2006/relationships/slide" Target="slide9.xml"/><Relationship Id="rId28" Type="http://schemas.openxmlformats.org/officeDocument/2006/relationships/slide" Target="slide29.xml"/><Relationship Id="rId10" Type="http://schemas.openxmlformats.org/officeDocument/2006/relationships/slide" Target="slide10.xml"/><Relationship Id="rId19" Type="http://schemas.openxmlformats.org/officeDocument/2006/relationships/slide" Target="slide23.xml"/><Relationship Id="rId31" Type="http://schemas.openxmlformats.org/officeDocument/2006/relationships/image" Target="../media/image1.png"/><Relationship Id="rId4" Type="http://schemas.openxmlformats.org/officeDocument/2006/relationships/slide" Target="slide4.xml"/><Relationship Id="rId9" Type="http://schemas.openxmlformats.org/officeDocument/2006/relationships/slide" Target="slide6.xml"/><Relationship Id="rId14" Type="http://schemas.openxmlformats.org/officeDocument/2006/relationships/slide" Target="slide21.xml"/><Relationship Id="rId22" Type="http://schemas.openxmlformats.org/officeDocument/2006/relationships/slide" Target="slide28.xml"/><Relationship Id="rId27" Type="http://schemas.openxmlformats.org/officeDocument/2006/relationships/slide" Target="slide18.xml"/><Relationship Id="rId30" Type="http://schemas.openxmlformats.org/officeDocument/2006/relationships/slide" Target="slide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Proceso 3">
            <a:hlinkClick r:id="rId3" action="ppaction://hlinksldjump"/>
          </p:cNvPr>
          <p:cNvSpPr/>
          <p:nvPr/>
        </p:nvSpPr>
        <p:spPr>
          <a:xfrm>
            <a:off x="7227758" y="200346"/>
            <a:ext cx="1619907" cy="36683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i="0" u="none" strike="noStrike" kern="1200" cap="none" spc="0" baseline="0" dirty="0">
                <a:solidFill>
                  <a:srgbClr val="000000"/>
                </a:solidFill>
                <a:uFillTx/>
                <a:latin typeface="Calibri" pitchFamily="18"/>
                <a:ea typeface="Microsoft YaHei" pitchFamily="2"/>
                <a:cs typeface="Arial" pitchFamily="2"/>
              </a:rPr>
              <a:t>CONSEJO DIRECTIVO</a:t>
            </a:r>
          </a:p>
        </p:txBody>
      </p:sp>
      <p:sp>
        <p:nvSpPr>
          <p:cNvPr id="3" name="Proceso 4">
            <a:hlinkClick r:id="rId4" action="ppaction://hlinksldjump"/>
          </p:cNvPr>
          <p:cNvSpPr/>
          <p:nvPr/>
        </p:nvSpPr>
        <p:spPr>
          <a:xfrm>
            <a:off x="5239377" y="239766"/>
            <a:ext cx="1319396" cy="28799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PRESIDENCIA</a:t>
            </a:r>
          </a:p>
        </p:txBody>
      </p:sp>
      <p:sp>
        <p:nvSpPr>
          <p:cNvPr id="4" name="Proceso 5">
            <a:hlinkClick r:id="rId5" action="ppaction://hlinksldjump"/>
          </p:cNvPr>
          <p:cNvSpPr/>
          <p:nvPr/>
        </p:nvSpPr>
        <p:spPr>
          <a:xfrm>
            <a:off x="5230089" y="1022523"/>
            <a:ext cx="1357920" cy="43204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smtClean="0">
                <a:solidFill>
                  <a:srgbClr val="000000"/>
                </a:solidFill>
                <a:uFillTx/>
                <a:latin typeface="Calibri" pitchFamily="18"/>
                <a:ea typeface="Microsoft YaHei" pitchFamily="2"/>
                <a:cs typeface="Arial" pitchFamily="2"/>
              </a:rPr>
              <a:t>SECRETARÍA GENERAL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6" name="Proceso 8">
            <a:hlinkClick r:id="rId6" action="ppaction://hlinksldjump"/>
          </p:cNvPr>
          <p:cNvSpPr/>
          <p:nvPr/>
        </p:nvSpPr>
        <p:spPr>
          <a:xfrm>
            <a:off x="6004562" y="3547618"/>
            <a:ext cx="1378818" cy="61230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RECURSOS HUMANOS</a:t>
            </a:r>
          </a:p>
        </p:txBody>
      </p:sp>
      <p:sp>
        <p:nvSpPr>
          <p:cNvPr id="7" name="Proceso 38">
            <a:hlinkClick r:id="rId7" action="ppaction://hlinksldjump"/>
          </p:cNvPr>
          <p:cNvSpPr/>
          <p:nvPr/>
        </p:nvSpPr>
        <p:spPr>
          <a:xfrm>
            <a:off x="3956972" y="1963264"/>
            <a:ext cx="1701475" cy="266853"/>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JURÍDICA</a:t>
            </a:r>
          </a:p>
        </p:txBody>
      </p:sp>
      <p:sp>
        <p:nvSpPr>
          <p:cNvPr id="8" name="Proceso 39">
            <a:hlinkClick r:id="rId8" action="ppaction://hlinksldjump"/>
          </p:cNvPr>
          <p:cNvSpPr/>
          <p:nvPr/>
        </p:nvSpPr>
        <p:spPr>
          <a:xfrm>
            <a:off x="6113534" y="1502248"/>
            <a:ext cx="1712439" cy="36683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FINANCIERA INSTITUCIONAL</a:t>
            </a:r>
          </a:p>
        </p:txBody>
      </p:sp>
      <p:sp>
        <p:nvSpPr>
          <p:cNvPr id="9" name="Proceso 40">
            <a:hlinkClick r:id="rId9" action="ppaction://hlinksldjump"/>
          </p:cNvPr>
          <p:cNvSpPr/>
          <p:nvPr/>
        </p:nvSpPr>
        <p:spPr>
          <a:xfrm>
            <a:off x="3964860" y="1534651"/>
            <a:ext cx="1701475" cy="30716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AUDITORÍA INTERNA</a:t>
            </a:r>
          </a:p>
        </p:txBody>
      </p:sp>
      <p:sp>
        <p:nvSpPr>
          <p:cNvPr id="10" name="Proceso 41">
            <a:hlinkClick r:id="rId10" action="ppaction://hlinksldjump"/>
          </p:cNvPr>
          <p:cNvSpPr/>
          <p:nvPr/>
        </p:nvSpPr>
        <p:spPr>
          <a:xfrm>
            <a:off x="6108705" y="1910810"/>
            <a:ext cx="1717270" cy="36502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PLANIFICACIÓN Y </a:t>
            </a:r>
            <a:r>
              <a:rPr lang="es-MX" sz="1000" b="1" i="0" u="none" strike="noStrike" kern="1200" cap="none" spc="0" baseline="0" dirty="0" smtClean="0">
                <a:solidFill>
                  <a:srgbClr val="000000"/>
                </a:solidFill>
                <a:uFillTx/>
                <a:latin typeface="Calibri" pitchFamily="18"/>
                <a:ea typeface="Microsoft YaHei" pitchFamily="2"/>
                <a:cs typeface="Arial" pitchFamily="2"/>
              </a:rPr>
              <a:t>GESTION DE LA CALIDAD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1" name="Proceso 42">
            <a:hlinkClick r:id="rId11" action="ppaction://hlinksldjump"/>
          </p:cNvPr>
          <p:cNvSpPr/>
          <p:nvPr/>
        </p:nvSpPr>
        <p:spPr>
          <a:xfrm>
            <a:off x="6140810" y="2356691"/>
            <a:ext cx="1692232" cy="351276"/>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COMUNICACIONES</a:t>
            </a:r>
          </a:p>
        </p:txBody>
      </p:sp>
      <p:sp>
        <p:nvSpPr>
          <p:cNvPr id="12" name="Proceso 44">
            <a:hlinkClick r:id="rId12" action="ppaction://hlinksldjump"/>
          </p:cNvPr>
          <p:cNvSpPr/>
          <p:nvPr/>
        </p:nvSpPr>
        <p:spPr>
          <a:xfrm>
            <a:off x="6140810" y="2860020"/>
            <a:ext cx="1709242" cy="23948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GÉNERO</a:t>
            </a:r>
          </a:p>
        </p:txBody>
      </p:sp>
      <p:sp>
        <p:nvSpPr>
          <p:cNvPr id="13" name="Proceso 45">
            <a:hlinkClick r:id="rId13" action="ppaction://hlinksldjump"/>
          </p:cNvPr>
          <p:cNvSpPr/>
          <p:nvPr/>
        </p:nvSpPr>
        <p:spPr>
          <a:xfrm>
            <a:off x="10159420" y="5706378"/>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lvl="0"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lvl="0"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PSICOLOGÍA</a:t>
            </a:r>
          </a:p>
          <a:p>
            <a:pPr algn="ctr">
              <a:defRPr sz="1800" b="0" i="0" u="none" strike="noStrike" kern="0" cap="none" spc="0" baseline="0">
                <a:solidFill>
                  <a:srgbClr val="000000"/>
                </a:solidFill>
                <a:uFillTx/>
              </a:defRPr>
            </a:pPr>
            <a:endParaRPr lang="es-MX" sz="1000" b="1" dirty="0">
              <a:solidFill>
                <a:srgbClr val="000000"/>
              </a:solidFill>
              <a:latin typeface="Calibri" pitchFamily="18"/>
              <a:ea typeface="Microsoft YaHei" pitchFamily="2"/>
              <a:cs typeface="Arial" pitchFamily="2"/>
            </a:endParaRPr>
          </a:p>
        </p:txBody>
      </p:sp>
      <p:sp>
        <p:nvSpPr>
          <p:cNvPr id="14" name="Proceso 46">
            <a:hlinkClick r:id="rId14" action="ppaction://hlinksldjump"/>
          </p:cNvPr>
          <p:cNvSpPr/>
          <p:nvPr/>
        </p:nvSpPr>
        <p:spPr>
          <a:xfrm>
            <a:off x="661355" y="571234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JUNTA DE VIGILANCIA PROFESIÓN MÉDICA</a:t>
            </a:r>
          </a:p>
        </p:txBody>
      </p:sp>
      <p:sp>
        <p:nvSpPr>
          <p:cNvPr id="15" name="Proceso 47">
            <a:hlinkClick r:id="rId15" action="ppaction://hlinksldjump"/>
          </p:cNvPr>
          <p:cNvSpPr/>
          <p:nvPr/>
        </p:nvSpPr>
        <p:spPr>
          <a:xfrm>
            <a:off x="6958956" y="571234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ENFERMERÍA</a:t>
            </a:r>
            <a:endParaRPr lang="es-MX" sz="1000" b="1" dirty="0">
              <a:solidFill>
                <a:srgbClr val="000000"/>
              </a:solidFill>
              <a:latin typeface="Calibri" pitchFamily="18"/>
              <a:ea typeface="Microsoft YaHei" pitchFamily="2"/>
              <a:cs typeface="Arial" pitchFamily="2"/>
            </a:endParaRPr>
          </a:p>
        </p:txBody>
      </p:sp>
      <p:sp>
        <p:nvSpPr>
          <p:cNvPr id="16" name="Proceso 49">
            <a:hlinkClick r:id="rId16" action="ppaction://hlinksldjump"/>
          </p:cNvPr>
          <p:cNvSpPr/>
          <p:nvPr/>
        </p:nvSpPr>
        <p:spPr>
          <a:xfrm>
            <a:off x="3656819" y="5712340"/>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QUÍMICO FARMACÉUTICA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7" name="Proceso 53">
            <a:hlinkClick r:id="rId17" action="ppaction://hlinksldjump"/>
          </p:cNvPr>
          <p:cNvSpPr/>
          <p:nvPr/>
        </p:nvSpPr>
        <p:spPr>
          <a:xfrm>
            <a:off x="8450725" y="5706744"/>
            <a:ext cx="154907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LABOTRATORIO CLÍNICO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8" name="Proceso 54">
            <a:hlinkClick r:id="rId18" action="ppaction://hlinksldjump"/>
          </p:cNvPr>
          <p:cNvSpPr/>
          <p:nvPr/>
        </p:nvSpPr>
        <p:spPr>
          <a:xfrm>
            <a:off x="2134417" y="5712340"/>
            <a:ext cx="137555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MÉDICO VETERINARIA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9" name="Proceso 55">
            <a:hlinkClick r:id="rId19" action="ppaction://hlinksldjump"/>
          </p:cNvPr>
          <p:cNvSpPr/>
          <p:nvPr/>
        </p:nvSpPr>
        <p:spPr>
          <a:xfrm>
            <a:off x="5147401" y="5712340"/>
            <a:ext cx="1523518"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ODONTOLÓGICA</a:t>
            </a:r>
            <a:endParaRPr lang="es-MX" sz="1000" b="1" dirty="0">
              <a:solidFill>
                <a:srgbClr val="000000"/>
              </a:solidFill>
              <a:latin typeface="Calibri" pitchFamily="18"/>
              <a:ea typeface="Microsoft YaHei" pitchFamily="2"/>
              <a:cs typeface="Arial" pitchFamily="2"/>
            </a:endParaRPr>
          </a:p>
        </p:txBody>
      </p:sp>
      <p:sp>
        <p:nvSpPr>
          <p:cNvPr id="20" name="Proceso 56">
            <a:hlinkClick r:id="rId20" action="ppaction://hlinksldjump"/>
          </p:cNvPr>
          <p:cNvSpPr/>
          <p:nvPr/>
        </p:nvSpPr>
        <p:spPr>
          <a:xfrm>
            <a:off x="8549141" y="3553239"/>
            <a:ext cx="1723323" cy="60668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ADQUISICIONES Y CONTRATACIONES INSTITUCIONALES</a:t>
            </a:r>
          </a:p>
        </p:txBody>
      </p:sp>
      <p:sp>
        <p:nvSpPr>
          <p:cNvPr id="21" name="Proceso 58">
            <a:hlinkClick r:id="rId21" action="ppaction://hlinksldjump"/>
          </p:cNvPr>
          <p:cNvSpPr/>
          <p:nvPr/>
        </p:nvSpPr>
        <p:spPr>
          <a:xfrm>
            <a:off x="10372343" y="3533013"/>
            <a:ext cx="1340281" cy="626913"/>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GESTIÓN DOCUMENTAL Y ARCHIVO</a:t>
            </a:r>
          </a:p>
        </p:txBody>
      </p:sp>
      <p:sp>
        <p:nvSpPr>
          <p:cNvPr id="22" name="Proceso 59">
            <a:hlinkClick r:id="rId22" action="ppaction://hlinksldjump"/>
          </p:cNvPr>
          <p:cNvSpPr/>
          <p:nvPr/>
        </p:nvSpPr>
        <p:spPr>
          <a:xfrm>
            <a:off x="8199594" y="4552447"/>
            <a:ext cx="1723323" cy="45199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UNIDAD DE REGISTRO DE ESTABLECIMIENTOS</a:t>
            </a:r>
          </a:p>
        </p:txBody>
      </p:sp>
      <p:sp>
        <p:nvSpPr>
          <p:cNvPr id="23" name="Proceso 60">
            <a:hlinkClick r:id="rId23" action="ppaction://hlinksldjump"/>
          </p:cNvPr>
          <p:cNvSpPr/>
          <p:nvPr/>
        </p:nvSpPr>
        <p:spPr>
          <a:xfrm>
            <a:off x="3937395" y="2315721"/>
            <a:ext cx="1728940" cy="428683"/>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ACCESO A LA INFORMACIÓN PÚBLICA</a:t>
            </a:r>
          </a:p>
        </p:txBody>
      </p:sp>
      <p:sp>
        <p:nvSpPr>
          <p:cNvPr id="24" name="Proceso 62">
            <a:hlinkClick r:id="rId24" action="ppaction://hlinksldjump"/>
          </p:cNvPr>
          <p:cNvSpPr/>
          <p:nvPr/>
        </p:nvSpPr>
        <p:spPr>
          <a:xfrm>
            <a:off x="2664284" y="3564324"/>
            <a:ext cx="1224134" cy="6044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ALMACÉN INSTITUCIONAL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5" name="Proceso 63">
            <a:hlinkClick r:id="rId25" action="ppaction://hlinksldjump"/>
          </p:cNvPr>
          <p:cNvSpPr/>
          <p:nvPr/>
        </p:nvSpPr>
        <p:spPr>
          <a:xfrm>
            <a:off x="7474389" y="3555446"/>
            <a:ext cx="997875" cy="6044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INFORMÁTICA</a:t>
            </a:r>
          </a:p>
        </p:txBody>
      </p:sp>
      <p:sp>
        <p:nvSpPr>
          <p:cNvPr id="26" name="Proceso 64">
            <a:hlinkClick r:id="rId26" action="ppaction://hlinksldjump"/>
          </p:cNvPr>
          <p:cNvSpPr/>
          <p:nvPr/>
        </p:nvSpPr>
        <p:spPr>
          <a:xfrm>
            <a:off x="3937395" y="2834037"/>
            <a:ext cx="1701677" cy="304733"/>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MEDIO AMBIENTE</a:t>
            </a:r>
          </a:p>
        </p:txBody>
      </p:sp>
      <p:sp>
        <p:nvSpPr>
          <p:cNvPr id="30" name="CuadroTexto 162"/>
          <p:cNvSpPr/>
          <p:nvPr/>
        </p:nvSpPr>
        <p:spPr>
          <a:xfrm>
            <a:off x="695400" y="181184"/>
            <a:ext cx="2084036" cy="94356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Organigrama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Vigente</a:t>
            </a:r>
          </a:p>
        </p:txBody>
      </p:sp>
      <p:sp>
        <p:nvSpPr>
          <p:cNvPr id="31" name="Proceso 169">
            <a:hlinkClick r:id="rId27" action="ppaction://hlinksldjump"/>
          </p:cNvPr>
          <p:cNvSpPr/>
          <p:nvPr/>
        </p:nvSpPr>
        <p:spPr>
          <a:xfrm>
            <a:off x="4171049" y="3557057"/>
            <a:ext cx="1436257" cy="61174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a:t>
            </a:r>
            <a:r>
              <a:rPr lang="es-MX" sz="1000" b="1" dirty="0">
                <a:solidFill>
                  <a:srgbClr val="000000"/>
                </a:solidFill>
                <a:latin typeface="Calibri" pitchFamily="18"/>
                <a:ea typeface="Microsoft YaHei" pitchFamily="2"/>
                <a:cs typeface="Arial" pitchFamily="2"/>
              </a:rPr>
              <a:t>DE SERVICIOS GENERALES</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37" name="Proceso 216">
            <a:hlinkClick r:id="rId28" action="ppaction://hlinksldjump"/>
          </p:cNvPr>
          <p:cNvSpPr/>
          <p:nvPr/>
        </p:nvSpPr>
        <p:spPr>
          <a:xfrm>
            <a:off x="6077613" y="4552447"/>
            <a:ext cx="1723323" cy="45199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UNIDAD DE EDUCACIÓN PERMANENTE EN SALUD</a:t>
            </a:r>
          </a:p>
        </p:txBody>
      </p:sp>
      <p:sp>
        <p:nvSpPr>
          <p:cNvPr id="39" name="Proceso 59">
            <a:hlinkClick r:id="rId29" action="ppaction://hlinksldjump"/>
          </p:cNvPr>
          <p:cNvSpPr/>
          <p:nvPr/>
        </p:nvSpPr>
        <p:spPr>
          <a:xfrm>
            <a:off x="3926867" y="4562586"/>
            <a:ext cx="1723323" cy="444386"/>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OFICINA TRAMITADORA DE DENUNCIAS</a:t>
            </a:r>
          </a:p>
        </p:txBody>
      </p:sp>
      <p:sp>
        <p:nvSpPr>
          <p:cNvPr id="43" name="Proceso 58">
            <a:hlinkClick r:id="rId30" action="ppaction://hlinksldjump"/>
          </p:cNvPr>
          <p:cNvSpPr/>
          <p:nvPr/>
        </p:nvSpPr>
        <p:spPr>
          <a:xfrm>
            <a:off x="551385" y="3537647"/>
            <a:ext cx="1800200" cy="63115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TECNICA DE CERTIFICACION </a:t>
            </a:r>
            <a:r>
              <a:rPr lang="es-MX" sz="1000" b="1" i="0" u="none" strike="noStrike" kern="1200" cap="none" spc="0" baseline="0" dirty="0" smtClean="0">
                <a:solidFill>
                  <a:srgbClr val="000000"/>
                </a:solidFill>
                <a:uFillTx/>
                <a:latin typeface="Calibri" pitchFamily="18"/>
                <a:ea typeface="Microsoft YaHei" pitchFamily="2"/>
                <a:cs typeface="Arial" pitchFamily="2"/>
              </a:rPr>
              <a:t>Y AUDITORIA</a:t>
            </a:r>
            <a:r>
              <a:rPr lang="es-MX" sz="1000" b="1" i="0" u="none" strike="noStrike" kern="1200" cap="none" spc="0" dirty="0" smtClean="0">
                <a:solidFill>
                  <a:srgbClr val="000000"/>
                </a:solidFill>
                <a:uFillTx/>
                <a:latin typeface="Calibri" pitchFamily="18"/>
                <a:ea typeface="Microsoft YaHei" pitchFamily="2"/>
                <a:cs typeface="Arial" pitchFamily="2"/>
              </a:rPr>
              <a:t> DE SERVICIOS DE SALUD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pic>
        <p:nvPicPr>
          <p:cNvPr id="62" name="221 Imagen"/>
          <p:cNvPicPr>
            <a:picLocks noChangeAspect="1"/>
          </p:cNvPicPr>
          <p:nvPr/>
        </p:nvPicPr>
        <p:blipFill>
          <a:blip r:embed="rId31"/>
          <a:stretch>
            <a:fillRect/>
          </a:stretch>
        </p:blipFill>
        <p:spPr>
          <a:xfrm>
            <a:off x="9334563" y="191676"/>
            <a:ext cx="1729989" cy="921998"/>
          </a:xfrm>
          <a:prstGeom prst="rect">
            <a:avLst/>
          </a:prstGeom>
          <a:noFill/>
          <a:ln>
            <a:noFill/>
          </a:ln>
        </p:spPr>
      </p:pic>
      <p:cxnSp>
        <p:nvCxnSpPr>
          <p:cNvPr id="64" name="Conector recto 63">
            <a:extLst>
              <a:ext uri="{FF2B5EF4-FFF2-40B4-BE49-F238E27FC236}">
                <a16:creationId xmlns:a16="http://schemas.microsoft.com/office/drawing/2014/main" xmlns="" id="{10257317-CBB1-4079-88C5-108F225F28C1}"/>
              </a:ext>
            </a:extLst>
          </p:cNvPr>
          <p:cNvCxnSpPr>
            <a:cxnSpLocks/>
            <a:stCxn id="3" idx="1"/>
            <a:endCxn id="2" idx="3"/>
          </p:cNvCxnSpPr>
          <p:nvPr/>
        </p:nvCxnSpPr>
        <p:spPr>
          <a:xfrm flipV="1">
            <a:off x="6558773" y="383765"/>
            <a:ext cx="668985"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Conector recto 93">
            <a:extLst>
              <a:ext uri="{FF2B5EF4-FFF2-40B4-BE49-F238E27FC236}">
                <a16:creationId xmlns:a16="http://schemas.microsoft.com/office/drawing/2014/main" xmlns="" id="{0B20CECB-F140-41AD-A791-44A066582404}"/>
              </a:ext>
            </a:extLst>
          </p:cNvPr>
          <p:cNvCxnSpPr>
            <a:cxnSpLocks/>
          </p:cNvCxnSpPr>
          <p:nvPr/>
        </p:nvCxnSpPr>
        <p:spPr>
          <a:xfrm>
            <a:off x="5053908" y="796777"/>
            <a:ext cx="845166"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05" name="Conector recto 104">
            <a:extLst>
              <a:ext uri="{FF2B5EF4-FFF2-40B4-BE49-F238E27FC236}">
                <a16:creationId xmlns:a16="http://schemas.microsoft.com/office/drawing/2014/main" xmlns="" id="{67F0523D-8EC1-4D3E-83D0-FD69D3187AD2}"/>
              </a:ext>
            </a:extLst>
          </p:cNvPr>
          <p:cNvCxnSpPr>
            <a:stCxn id="3" idx="2"/>
            <a:endCxn id="4" idx="0"/>
          </p:cNvCxnSpPr>
          <p:nvPr/>
        </p:nvCxnSpPr>
        <p:spPr>
          <a:xfrm>
            <a:off x="5899075" y="527765"/>
            <a:ext cx="9974" cy="494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ctor recto 110">
            <a:extLst>
              <a:ext uri="{FF2B5EF4-FFF2-40B4-BE49-F238E27FC236}">
                <a16:creationId xmlns:a16="http://schemas.microsoft.com/office/drawing/2014/main" xmlns="" id="{049FCB3D-72B7-4F90-937D-44E677A26DDE}"/>
              </a:ext>
            </a:extLst>
          </p:cNvPr>
          <p:cNvCxnSpPr>
            <a:cxnSpLocks/>
            <a:stCxn id="4" idx="2"/>
            <a:endCxn id="19" idx="0"/>
          </p:cNvCxnSpPr>
          <p:nvPr/>
        </p:nvCxnSpPr>
        <p:spPr>
          <a:xfrm>
            <a:off x="5909049" y="1454567"/>
            <a:ext cx="111" cy="4257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Conector recto 147">
            <a:extLst>
              <a:ext uri="{FF2B5EF4-FFF2-40B4-BE49-F238E27FC236}">
                <a16:creationId xmlns:a16="http://schemas.microsoft.com/office/drawing/2014/main" xmlns="" id="{FBE7D09A-EA3C-4CA1-A4E2-A2A8855FFC56}"/>
              </a:ext>
            </a:extLst>
          </p:cNvPr>
          <p:cNvCxnSpPr>
            <a:cxnSpLocks/>
          </p:cNvCxnSpPr>
          <p:nvPr/>
        </p:nvCxnSpPr>
        <p:spPr>
          <a:xfrm flipV="1">
            <a:off x="1467878" y="3295660"/>
            <a:ext cx="4436183" cy="9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 name="Conector recto 154">
            <a:extLst>
              <a:ext uri="{FF2B5EF4-FFF2-40B4-BE49-F238E27FC236}">
                <a16:creationId xmlns:a16="http://schemas.microsoft.com/office/drawing/2014/main" xmlns="" id="{083DDB53-5743-4FFA-B385-A3A3BF89C94B}"/>
              </a:ext>
            </a:extLst>
          </p:cNvPr>
          <p:cNvCxnSpPr>
            <a:endCxn id="24" idx="0"/>
          </p:cNvCxnSpPr>
          <p:nvPr/>
        </p:nvCxnSpPr>
        <p:spPr>
          <a:xfrm>
            <a:off x="3276351" y="3304708"/>
            <a:ext cx="0" cy="2596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Conector recto 156">
            <a:extLst>
              <a:ext uri="{FF2B5EF4-FFF2-40B4-BE49-F238E27FC236}">
                <a16:creationId xmlns:a16="http://schemas.microsoft.com/office/drawing/2014/main" xmlns="" id="{3B2A0453-24F8-4F30-9A75-FA17B82F729E}"/>
              </a:ext>
            </a:extLst>
          </p:cNvPr>
          <p:cNvCxnSpPr/>
          <p:nvPr/>
        </p:nvCxnSpPr>
        <p:spPr>
          <a:xfrm flipV="1">
            <a:off x="4889178" y="3304708"/>
            <a:ext cx="0" cy="252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Conector: angular 161">
            <a:extLst>
              <a:ext uri="{FF2B5EF4-FFF2-40B4-BE49-F238E27FC236}">
                <a16:creationId xmlns:a16="http://schemas.microsoft.com/office/drawing/2014/main" xmlns="" id="{DC7D7F50-70EE-4CD2-9C9C-96FA9B2F6512}"/>
              </a:ext>
            </a:extLst>
          </p:cNvPr>
          <p:cNvCxnSpPr/>
          <p:nvPr/>
        </p:nvCxnSpPr>
        <p:spPr>
          <a:xfrm>
            <a:off x="5915488" y="3295830"/>
            <a:ext cx="5111256" cy="264249"/>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67" name="Conector: angular 166">
            <a:extLst>
              <a:ext uri="{FF2B5EF4-FFF2-40B4-BE49-F238E27FC236}">
                <a16:creationId xmlns:a16="http://schemas.microsoft.com/office/drawing/2014/main" xmlns="" id="{91EAEE57-03A0-4B2F-B452-1C4AC3EE9A25}"/>
              </a:ext>
            </a:extLst>
          </p:cNvPr>
          <p:cNvCxnSpPr>
            <a:cxnSpLocks/>
            <a:stCxn id="39" idx="4"/>
          </p:cNvCxnSpPr>
          <p:nvPr/>
        </p:nvCxnSpPr>
        <p:spPr>
          <a:xfrm rot="5400000" flipH="1" flipV="1">
            <a:off x="5244221" y="3902385"/>
            <a:ext cx="204509" cy="111589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1" name="Conector: angular 170">
            <a:extLst>
              <a:ext uri="{FF2B5EF4-FFF2-40B4-BE49-F238E27FC236}">
                <a16:creationId xmlns:a16="http://schemas.microsoft.com/office/drawing/2014/main" xmlns="" id="{0D0163BA-C413-46FB-B655-43082102E464}"/>
              </a:ext>
            </a:extLst>
          </p:cNvPr>
          <p:cNvCxnSpPr>
            <a:stCxn id="37" idx="4"/>
          </p:cNvCxnSpPr>
          <p:nvPr/>
        </p:nvCxnSpPr>
        <p:spPr>
          <a:xfrm rot="16200000" flipV="1">
            <a:off x="6319010" y="3932183"/>
            <a:ext cx="194369" cy="104616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3" name="Conector: angular 172">
            <a:extLst>
              <a:ext uri="{FF2B5EF4-FFF2-40B4-BE49-F238E27FC236}">
                <a16:creationId xmlns:a16="http://schemas.microsoft.com/office/drawing/2014/main" xmlns="" id="{EF6B6A7C-27D4-434C-94A5-27C5DF6FE983}"/>
              </a:ext>
            </a:extLst>
          </p:cNvPr>
          <p:cNvCxnSpPr>
            <a:stCxn id="22" idx="4"/>
          </p:cNvCxnSpPr>
          <p:nvPr/>
        </p:nvCxnSpPr>
        <p:spPr>
          <a:xfrm rot="16200000" flipV="1">
            <a:off x="7903081" y="3394272"/>
            <a:ext cx="194369" cy="212198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5" name="Conector recto 174">
            <a:extLst>
              <a:ext uri="{FF2B5EF4-FFF2-40B4-BE49-F238E27FC236}">
                <a16:creationId xmlns:a16="http://schemas.microsoft.com/office/drawing/2014/main" xmlns="" id="{664B49CE-1BD3-4458-B854-D3F8AB1366FF}"/>
              </a:ext>
            </a:extLst>
          </p:cNvPr>
          <p:cNvCxnSpPr>
            <a:cxnSpLocks/>
            <a:stCxn id="7" idx="1"/>
            <a:endCxn id="10" idx="3"/>
          </p:cNvCxnSpPr>
          <p:nvPr/>
        </p:nvCxnSpPr>
        <p:spPr>
          <a:xfrm flipV="1">
            <a:off x="5658447" y="2093324"/>
            <a:ext cx="450258" cy="33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Conector recto 177">
            <a:extLst>
              <a:ext uri="{FF2B5EF4-FFF2-40B4-BE49-F238E27FC236}">
                <a16:creationId xmlns:a16="http://schemas.microsoft.com/office/drawing/2014/main" xmlns="" id="{F88BDA4B-2E3F-4B23-9D39-0774F492366E}"/>
              </a:ext>
            </a:extLst>
          </p:cNvPr>
          <p:cNvCxnSpPr>
            <a:stCxn id="23" idx="1"/>
            <a:endCxn id="11" idx="3"/>
          </p:cNvCxnSpPr>
          <p:nvPr/>
        </p:nvCxnSpPr>
        <p:spPr>
          <a:xfrm>
            <a:off x="5666335" y="2530063"/>
            <a:ext cx="474475" cy="22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Conector recto 186">
            <a:extLst>
              <a:ext uri="{FF2B5EF4-FFF2-40B4-BE49-F238E27FC236}">
                <a16:creationId xmlns:a16="http://schemas.microsoft.com/office/drawing/2014/main" xmlns="" id="{5605B8CB-1F75-42E1-B72D-113BAA767A49}"/>
              </a:ext>
            </a:extLst>
          </p:cNvPr>
          <p:cNvCxnSpPr>
            <a:cxnSpLocks/>
            <a:stCxn id="26" idx="1"/>
            <a:endCxn id="12" idx="3"/>
          </p:cNvCxnSpPr>
          <p:nvPr/>
        </p:nvCxnSpPr>
        <p:spPr>
          <a:xfrm flipV="1">
            <a:off x="5639072" y="2979765"/>
            <a:ext cx="501738" cy="663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Conector recto 190">
            <a:extLst>
              <a:ext uri="{FF2B5EF4-FFF2-40B4-BE49-F238E27FC236}">
                <a16:creationId xmlns:a16="http://schemas.microsoft.com/office/drawing/2014/main" xmlns="" id="{FA92818E-BE7C-4002-BEB5-C9142E2DF48C}"/>
              </a:ext>
            </a:extLst>
          </p:cNvPr>
          <p:cNvCxnSpPr>
            <a:stCxn id="9" idx="1"/>
            <a:endCxn id="8" idx="3"/>
          </p:cNvCxnSpPr>
          <p:nvPr/>
        </p:nvCxnSpPr>
        <p:spPr>
          <a:xfrm flipV="1">
            <a:off x="5666335" y="1685667"/>
            <a:ext cx="447199" cy="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ector: angular 31">
            <a:extLst>
              <a:ext uri="{FF2B5EF4-FFF2-40B4-BE49-F238E27FC236}">
                <a16:creationId xmlns:a16="http://schemas.microsoft.com/office/drawing/2014/main" xmlns="" id="{67FAB5DE-52A6-4319-9CD2-530748642C6A}"/>
              </a:ext>
            </a:extLst>
          </p:cNvPr>
          <p:cNvCxnSpPr>
            <a:endCxn id="14" idx="0"/>
          </p:cNvCxnSpPr>
          <p:nvPr/>
        </p:nvCxnSpPr>
        <p:spPr>
          <a:xfrm rot="10800000" flipV="1">
            <a:off x="1340315" y="5229200"/>
            <a:ext cx="4563746" cy="48314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6" name="Conector recto 35">
            <a:extLst>
              <a:ext uri="{FF2B5EF4-FFF2-40B4-BE49-F238E27FC236}">
                <a16:creationId xmlns:a16="http://schemas.microsoft.com/office/drawing/2014/main" xmlns="" id="{208D1E53-052F-4786-A7ED-737FD7FD9551}"/>
              </a:ext>
            </a:extLst>
          </p:cNvPr>
          <p:cNvCxnSpPr>
            <a:endCxn id="18" idx="0"/>
          </p:cNvCxnSpPr>
          <p:nvPr/>
        </p:nvCxnSpPr>
        <p:spPr>
          <a:xfrm>
            <a:off x="2822192" y="5229200"/>
            <a:ext cx="0" cy="4831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ector recto 39">
            <a:extLst>
              <a:ext uri="{FF2B5EF4-FFF2-40B4-BE49-F238E27FC236}">
                <a16:creationId xmlns:a16="http://schemas.microsoft.com/office/drawing/2014/main" xmlns="" id="{A2C6D192-FBD2-43D7-8CDB-36751C85E73E}"/>
              </a:ext>
            </a:extLst>
          </p:cNvPr>
          <p:cNvCxnSpPr>
            <a:endCxn id="16" idx="0"/>
          </p:cNvCxnSpPr>
          <p:nvPr/>
        </p:nvCxnSpPr>
        <p:spPr>
          <a:xfrm>
            <a:off x="4335779" y="5229200"/>
            <a:ext cx="0" cy="4831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ector: angular 44">
            <a:extLst>
              <a:ext uri="{FF2B5EF4-FFF2-40B4-BE49-F238E27FC236}">
                <a16:creationId xmlns:a16="http://schemas.microsoft.com/office/drawing/2014/main" xmlns="" id="{6BE646D2-E876-4C35-8346-C43C2E02A822}"/>
              </a:ext>
            </a:extLst>
          </p:cNvPr>
          <p:cNvCxnSpPr>
            <a:endCxn id="13" idx="0"/>
          </p:cNvCxnSpPr>
          <p:nvPr/>
        </p:nvCxnSpPr>
        <p:spPr>
          <a:xfrm>
            <a:off x="5899074" y="5229200"/>
            <a:ext cx="4939306" cy="47717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7" name="Conector recto 46">
            <a:extLst>
              <a:ext uri="{FF2B5EF4-FFF2-40B4-BE49-F238E27FC236}">
                <a16:creationId xmlns:a16="http://schemas.microsoft.com/office/drawing/2014/main" xmlns="" id="{CB8EBFA4-3D91-4F87-AFA6-466BBEC1F590}"/>
              </a:ext>
            </a:extLst>
          </p:cNvPr>
          <p:cNvCxnSpPr>
            <a:endCxn id="15" idx="0"/>
          </p:cNvCxnSpPr>
          <p:nvPr/>
        </p:nvCxnSpPr>
        <p:spPr>
          <a:xfrm>
            <a:off x="7637916" y="5229200"/>
            <a:ext cx="0" cy="48314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Conector recto 50">
            <a:extLst>
              <a:ext uri="{FF2B5EF4-FFF2-40B4-BE49-F238E27FC236}">
                <a16:creationId xmlns:a16="http://schemas.microsoft.com/office/drawing/2014/main" xmlns="" id="{44606E1E-419F-44F6-BC02-E3C8DC0DB0ED}"/>
              </a:ext>
            </a:extLst>
          </p:cNvPr>
          <p:cNvCxnSpPr>
            <a:cxnSpLocks/>
            <a:endCxn id="17" idx="0"/>
          </p:cNvCxnSpPr>
          <p:nvPr/>
        </p:nvCxnSpPr>
        <p:spPr>
          <a:xfrm flipH="1">
            <a:off x="9225260" y="5233554"/>
            <a:ext cx="28940" cy="473190"/>
          </a:xfrm>
          <a:prstGeom prst="line">
            <a:avLst/>
          </a:prstGeom>
        </p:spPr>
        <p:style>
          <a:lnRef idx="1">
            <a:schemeClr val="accent1"/>
          </a:lnRef>
          <a:fillRef idx="0">
            <a:schemeClr val="accent1"/>
          </a:fillRef>
          <a:effectRef idx="0">
            <a:schemeClr val="accent1"/>
          </a:effectRef>
          <a:fontRef idx="minor">
            <a:schemeClr val="tx1"/>
          </a:fontRef>
        </p:style>
      </p:cxnSp>
      <p:sp>
        <p:nvSpPr>
          <p:cNvPr id="58" name="Proceso 3">
            <a:hlinkClick r:id="rId32" action="ppaction://hlinksldjump"/>
            <a:extLst>
              <a:ext uri="{FF2B5EF4-FFF2-40B4-BE49-F238E27FC236}">
                <a16:creationId xmlns:a16="http://schemas.microsoft.com/office/drawing/2014/main" xmlns="" id="{484C6368-25DD-453C-8FBD-85E8550BF3B8}"/>
              </a:ext>
            </a:extLst>
          </p:cNvPr>
          <p:cNvSpPr/>
          <p:nvPr/>
        </p:nvSpPr>
        <p:spPr>
          <a:xfrm>
            <a:off x="3352230" y="408359"/>
            <a:ext cx="1701677" cy="67915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ys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dirty="0" smtClean="0">
                <a:solidFill>
                  <a:srgbClr val="000000"/>
                </a:solidFill>
                <a:latin typeface="Calibri" pitchFamily="18"/>
                <a:ea typeface="Microsoft YaHei" pitchFamily="2"/>
                <a:cs typeface="Arial" pitchFamily="2"/>
              </a:rPr>
              <a:t>COMITÉ NACIONAL DE ÉTICA DE LA INVESTIGACIÓN EN SALUD</a:t>
            </a:r>
            <a:endParaRPr lang="es-MX" sz="1050" b="1" i="0" u="none" strike="noStrike" kern="1200" cap="none" spc="0" baseline="0" dirty="0">
              <a:solidFill>
                <a:srgbClr val="000000"/>
              </a:solidFill>
              <a:uFillTx/>
              <a:latin typeface="Calibri" pitchFamily="18"/>
              <a:ea typeface="Microsoft YaHei" pitchFamily="2"/>
              <a:cs typeface="Arial" pitchFamily="2"/>
            </a:endParaRPr>
          </a:p>
        </p:txBody>
      </p:sp>
      <p:cxnSp>
        <p:nvCxnSpPr>
          <p:cNvPr id="59" name="Conector recto 156">
            <a:extLst>
              <a:ext uri="{FF2B5EF4-FFF2-40B4-BE49-F238E27FC236}">
                <a16:creationId xmlns:a16="http://schemas.microsoft.com/office/drawing/2014/main" xmlns="" id="{3B2A0453-24F8-4F30-9A75-FA17B82F729E}"/>
              </a:ext>
            </a:extLst>
          </p:cNvPr>
          <p:cNvCxnSpPr/>
          <p:nvPr/>
        </p:nvCxnSpPr>
        <p:spPr>
          <a:xfrm flipH="1" flipV="1">
            <a:off x="6670919" y="3295830"/>
            <a:ext cx="14280" cy="261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Conector recto 156">
            <a:extLst>
              <a:ext uri="{FF2B5EF4-FFF2-40B4-BE49-F238E27FC236}">
                <a16:creationId xmlns:a16="http://schemas.microsoft.com/office/drawing/2014/main" xmlns="" id="{3B2A0453-24F8-4F30-9A75-FA17B82F729E}"/>
              </a:ext>
            </a:extLst>
          </p:cNvPr>
          <p:cNvCxnSpPr/>
          <p:nvPr/>
        </p:nvCxnSpPr>
        <p:spPr>
          <a:xfrm flipV="1">
            <a:off x="7968208" y="3295830"/>
            <a:ext cx="5118" cy="261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Conector recto 156">
            <a:extLst>
              <a:ext uri="{FF2B5EF4-FFF2-40B4-BE49-F238E27FC236}">
                <a16:creationId xmlns:a16="http://schemas.microsoft.com/office/drawing/2014/main" xmlns="" id="{3B2A0453-24F8-4F30-9A75-FA17B82F729E}"/>
              </a:ext>
            </a:extLst>
          </p:cNvPr>
          <p:cNvCxnSpPr/>
          <p:nvPr/>
        </p:nvCxnSpPr>
        <p:spPr>
          <a:xfrm flipV="1">
            <a:off x="9408368" y="3295830"/>
            <a:ext cx="2434" cy="253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Conector recto 154">
            <a:extLst>
              <a:ext uri="{FF2B5EF4-FFF2-40B4-BE49-F238E27FC236}">
                <a16:creationId xmlns:a16="http://schemas.microsoft.com/office/drawing/2014/main" xmlns="" id="{083DDB53-5743-4FFA-B385-A3A3BF89C94B}"/>
              </a:ext>
            </a:extLst>
          </p:cNvPr>
          <p:cNvCxnSpPr/>
          <p:nvPr/>
        </p:nvCxnSpPr>
        <p:spPr>
          <a:xfrm>
            <a:off x="1467878" y="3304708"/>
            <a:ext cx="0" cy="22288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Unidad de Planificación y Evaluación (U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a:t>Unidad de Planificación y </a:t>
            </a:r>
            <a:r>
              <a:rPr lang="es-SV" b="1" dirty="0" smtClean="0"/>
              <a:t>Gestión de la Calidad </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200" dirty="0"/>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 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17020:2012.Convocar y participar activamente en las reuniones programadas para la revisión de la Dirección y seguimiento del Sistema de Gestión y cumplir con los compromisos adquiridos en desarrollo de las reuniones. Atención de auditorías internas y externas. Realizar el análisis de las no conformidades detectadas en el sistema de gestión y hacer su implementación y seguimiento al cumplimiento de acciones correctivas y preventivas. Mantener centralizada la documentación oficial sobre el proceso, el SGC; así como comunicar de manera oportuna al personal involucrado. Comunicar cambios relevantes del sistema de gestión al personal involucrado. 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SGC</a:t>
            </a:r>
          </a:p>
          <a:p>
            <a:pPr lvl="0" algn="just">
              <a:spcBef>
                <a:spcPts val="1000"/>
              </a:spcBef>
              <a:buNone/>
            </a:pPr>
            <a:r>
              <a:rPr lang="es-SV" sz="1600" b="1" dirty="0"/>
              <a:t>Nombre del Responsable: Licda. Aida del Valle</a:t>
            </a:r>
          </a:p>
          <a:p>
            <a:pPr lvl="0" algn="just">
              <a:spcBef>
                <a:spcPts val="1000"/>
              </a:spcBef>
              <a:buNone/>
            </a:pPr>
            <a:r>
              <a:rPr lang="es-SV" sz="1600" dirty="0"/>
              <a:t>Mujeres: 2         Hombres: 0</a:t>
            </a:r>
          </a:p>
          <a:p>
            <a:pPr lvl="0" algn="just">
              <a:spcBef>
                <a:spcPts val="1000"/>
              </a:spcBef>
              <a:buNone/>
            </a:pPr>
            <a:r>
              <a:rPr lang="es-SV" sz="1600" dirty="0"/>
              <a:t>Total de empleados: 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Unidad de Comunicaciones (UC)">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Comunicaciones (UC)</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800" dirty="0"/>
              <a:t>Procura el posicionamiento de la Institución en los Medios de comunicación para dar a conocer en el trabajo desempeñado en pro de la salud del pueblo </a:t>
            </a:r>
            <a:r>
              <a:rPr lang="es-SV" sz="1800" dirty="0" smtClean="0"/>
              <a:t>salvadoreño. Propone </a:t>
            </a:r>
            <a:r>
              <a:rPr lang="es-SV" sz="1800" dirty="0"/>
              <a:t>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lvl="0" algn="just">
              <a:spcBef>
                <a:spcPts val="1000"/>
              </a:spcBef>
              <a:buNone/>
            </a:pPr>
            <a:r>
              <a:rPr lang="es-SV" sz="1800" dirty="0"/>
              <a:t>Nombre del Responsable: Licda. Carmen Elena Morán</a:t>
            </a:r>
          </a:p>
          <a:p>
            <a:pPr lvl="0" algn="just">
              <a:spcBef>
                <a:spcPts val="1000"/>
              </a:spcBef>
              <a:buNone/>
            </a:pPr>
            <a:r>
              <a:rPr lang="es-SV" sz="1800" b="1" dirty="0"/>
              <a:t>Mujeres: </a:t>
            </a:r>
            <a:r>
              <a:rPr lang="es-SV" sz="1800" dirty="0"/>
              <a:t>3</a:t>
            </a:r>
          </a:p>
          <a:p>
            <a:pPr lvl="0" algn="just">
              <a:spcBef>
                <a:spcPts val="1000"/>
              </a:spcBef>
              <a:buNone/>
            </a:pPr>
            <a:r>
              <a:rPr lang="es-SV" sz="1800" b="1" dirty="0"/>
              <a:t>Hombres: </a:t>
            </a:r>
            <a:r>
              <a:rPr lang="es-SV" sz="1800" dirty="0"/>
              <a:t>0</a:t>
            </a:r>
          </a:p>
          <a:p>
            <a:pPr lvl="0" algn="just">
              <a:spcBef>
                <a:spcPts val="1000"/>
              </a:spcBef>
              <a:buNone/>
            </a:pPr>
            <a:r>
              <a:rPr lang="es-SV" sz="1800" b="1" dirty="0"/>
              <a:t>Total de empleados: </a:t>
            </a:r>
            <a:r>
              <a:rPr lang="es-SV" sz="1800" dirty="0"/>
              <a:t>3</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Unidad Financiera Institucional (UF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Financiera Institucional (UFI)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Tiene 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lvl="0" algn="just">
              <a:spcBef>
                <a:spcPts val="1000"/>
              </a:spcBef>
              <a:buNone/>
            </a:pPr>
            <a:r>
              <a:rPr lang="es-SV" sz="2000" b="1" dirty="0"/>
              <a:t>Nombre del Responsable: Licda. Silvia Fuentes</a:t>
            </a:r>
          </a:p>
          <a:p>
            <a:pPr lvl="0" algn="just">
              <a:spcBef>
                <a:spcPts val="1000"/>
              </a:spcBef>
              <a:buNone/>
            </a:pPr>
            <a:r>
              <a:rPr lang="es-SV" sz="2000" dirty="0"/>
              <a:t>Mujeres: 5</a:t>
            </a:r>
          </a:p>
          <a:p>
            <a:pPr lvl="0" algn="just">
              <a:spcBef>
                <a:spcPts val="1000"/>
              </a:spcBef>
              <a:buNone/>
            </a:pPr>
            <a:r>
              <a:rPr lang="es-SV" sz="2000" dirty="0"/>
              <a:t>Hombres: 4</a:t>
            </a:r>
          </a:p>
          <a:p>
            <a:pPr lvl="0" algn="just">
              <a:spcBef>
                <a:spcPts val="1000"/>
              </a:spcBef>
              <a:buNone/>
            </a:pPr>
            <a:r>
              <a:rPr lang="es-SV" sz="2000" dirty="0"/>
              <a:t>Total de empleados: 9</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Unidad de Adquisiciones y Contrataciones Institucional (UAC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Adquisiciones y Contrataciones Institucional (UACI)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 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lvl="0" algn="just">
              <a:spcBef>
                <a:spcPts val="1000"/>
              </a:spcBef>
              <a:buNone/>
            </a:pPr>
            <a:r>
              <a:rPr lang="es-SV" sz="2000" b="1" dirty="0"/>
              <a:t>Nombre del Responsable. Licda Karla Elizabeth Alvarado de Serrano</a:t>
            </a:r>
          </a:p>
          <a:p>
            <a:pPr lvl="0" algn="just">
              <a:spcBef>
                <a:spcPts val="1000"/>
              </a:spcBef>
              <a:buNone/>
            </a:pPr>
            <a:r>
              <a:rPr lang="es-SV" sz="2000" dirty="0"/>
              <a:t>Mujeres: 2</a:t>
            </a:r>
          </a:p>
          <a:p>
            <a:pPr lvl="0" algn="just">
              <a:spcBef>
                <a:spcPts val="1000"/>
              </a:spcBef>
              <a:buNone/>
            </a:pPr>
            <a:r>
              <a:rPr lang="es-SV" sz="2000" dirty="0"/>
              <a:t>Hombres: 0</a:t>
            </a:r>
          </a:p>
          <a:p>
            <a:pPr lvl="0" algn="just">
              <a:spcBef>
                <a:spcPts val="1000"/>
              </a:spcBef>
              <a:buNone/>
            </a:pPr>
            <a:r>
              <a:rPr lang="es-SV" sz="2000" dirty="0"/>
              <a:t>Total de empleados: 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Unidad de Informática (U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Informática (UI)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Es 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lvl="0" algn="just">
              <a:spcBef>
                <a:spcPts val="1000"/>
              </a:spcBef>
              <a:buNone/>
            </a:pPr>
            <a:r>
              <a:rPr lang="es-SV" sz="1600" dirty="0"/>
              <a:t>Nombre del Responsable: Ing. Douglas Fermín Retana</a:t>
            </a:r>
          </a:p>
          <a:p>
            <a:pPr lvl="0" algn="just">
              <a:spcBef>
                <a:spcPts val="1000"/>
              </a:spcBef>
              <a:buNone/>
            </a:pPr>
            <a:r>
              <a:rPr lang="es-SV" sz="1600" dirty="0"/>
              <a:t>Mujeres: 0</a:t>
            </a:r>
          </a:p>
          <a:p>
            <a:pPr lvl="0" algn="just">
              <a:spcBef>
                <a:spcPts val="1000"/>
              </a:spcBef>
              <a:buNone/>
            </a:pPr>
            <a:r>
              <a:rPr lang="es-SV" sz="1600" dirty="0"/>
              <a:t>Hombres: 5</a:t>
            </a:r>
          </a:p>
          <a:p>
            <a:pPr lvl="0" algn="just">
              <a:spcBef>
                <a:spcPts val="1000"/>
              </a:spcBef>
              <a:buNone/>
            </a:pPr>
            <a:r>
              <a:rPr lang="es-SV" sz="16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Unidad de Género (UG)">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Género (UG)</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Proporcionar asesoría a mujeres y hombres que sean víctimas de violencia de género dentro de la institución: violencia psicológica, física, feminicidio, sexual, simbólica, institucional, laboral. Es la encargada de facilitar la incorporación de principio de igualdad, equidad y no discriminación en las políticas, planes, programa, proyectos, normativas y acciones institucionales.</a:t>
            </a:r>
          </a:p>
          <a:p>
            <a:pPr lvl="0" algn="just">
              <a:spcBef>
                <a:spcPts val="1000"/>
              </a:spcBef>
              <a:buNone/>
            </a:pPr>
            <a:r>
              <a:rPr lang="es-SV" sz="2000" b="1" dirty="0"/>
              <a:t>Nombre del Responsable: Licda. Johanna Rivera  (personal ad honorem)</a:t>
            </a:r>
          </a:p>
          <a:p>
            <a:pPr lvl="0" algn="just">
              <a:spcBef>
                <a:spcPts val="1000"/>
              </a:spcBef>
              <a:buNone/>
            </a:pPr>
            <a:r>
              <a:rPr lang="es-SV" sz="2000" dirty="0"/>
              <a:t>Mujeres: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Unidad de Medioambiente (U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Medioambiente (UM)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Comprende el monitoreo, seguimiento de las acciones y acuerdos de gestión ambiental promovidos e implementados por la institución, así como el acompañamiento a las dependencias o áreas de mayor vinculación. 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p>
          <a:p>
            <a:pPr lvl="0" algn="just">
              <a:spcBef>
                <a:spcPts val="1000"/>
              </a:spcBef>
              <a:buNone/>
            </a:pPr>
            <a:r>
              <a:rPr lang="es-SV" sz="2000" b="1" dirty="0"/>
              <a:t>Nombre del Responsable: Lic. César Santamaría (personal ad honorem)</a:t>
            </a:r>
          </a:p>
          <a:p>
            <a:pPr lvl="0" algn="just">
              <a:spcBef>
                <a:spcPts val="1000"/>
              </a:spcBef>
              <a:buNone/>
            </a:pPr>
            <a:r>
              <a:rPr lang="es-SV" sz="2000" dirty="0"/>
              <a:t>Mujeres: 0</a:t>
            </a:r>
          </a:p>
          <a:p>
            <a:pPr lvl="0" algn="just">
              <a:spcBef>
                <a:spcPts val="1000"/>
              </a:spcBef>
              <a:buNone/>
            </a:pPr>
            <a:r>
              <a:rPr lang="es-SV" sz="2000" dirty="0"/>
              <a:t>Hombres: 1</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Unidad de Gestión Documental y Archivo (UGD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Gestión Documental y Archivo (UGDA)  </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Aplicar los lineamientos sobre Archivo y Gestión Documental, dictados por el Instituto de Acceso a la Información Pública (IAIP), como dicta la Ley de Acceso a la Información Pública. Garantizar la implementación, cumplimiento, desarrollo continuo de la organización, conservación, acceso a los documentos y archivos. Coordinar a los responsables de archivos especializados, crear manuales de procedimientos y ser el referente de los Lineamientos e instrucciones del IAIP para la Institución.</a:t>
            </a:r>
          </a:p>
          <a:p>
            <a:pPr lvl="0" algn="just">
              <a:spcBef>
                <a:spcPts val="1000"/>
              </a:spcBef>
              <a:buNone/>
            </a:pPr>
            <a:r>
              <a:rPr lang="es-SV" sz="2000" b="1" dirty="0"/>
              <a:t>Nombre del Responsable: Licda. Jaqueline Flores</a:t>
            </a:r>
          </a:p>
          <a:p>
            <a:pPr lvl="0" algn="just">
              <a:spcBef>
                <a:spcPts val="1000"/>
              </a:spcBef>
              <a:buNone/>
            </a:pPr>
            <a:r>
              <a:rPr lang="es-SV" sz="2000" dirty="0"/>
              <a:t>Mujeres: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Unidad de Mantenimiento y Activo Fijo (UMAF)">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a:t>Unidad de Servicios Generales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Esta tiene como objetivo conservar en las mejores condiciones operativas la infra estructura, los equipos no informáticos y de ambiente para el personal, contribuyendo de esta forma a mejorar los servicios que presta la Institución. Está integrada por las secciones de: Mantenimiento: Encargada de proporcionar el servicio de mantenimiento correctivo, preventivo, adecuaciones, u otros, en las en las áreas de las diferentes Unidades Organizativas. Intendencia: Coordinación del personal y asignación a los mismos, de las áreas de aseo que tendrán bajo su responsabilidad. Además coordinar la vigilancia privada para la protección de los bienes muebles e inmuebles de la institución.</a:t>
            </a:r>
          </a:p>
          <a:p>
            <a:pPr lvl="0" algn="just">
              <a:spcBef>
                <a:spcPts val="1000"/>
              </a:spcBef>
              <a:buNone/>
            </a:pPr>
            <a:r>
              <a:rPr lang="es-SV" sz="2000" b="1" dirty="0"/>
              <a:t>Nombre del Responsable: Sr. Jorge Alberto Ramos Menjivar</a:t>
            </a:r>
          </a:p>
          <a:p>
            <a:pPr lvl="0" algn="just">
              <a:spcBef>
                <a:spcPts val="1000"/>
              </a:spcBef>
              <a:buNone/>
            </a:pPr>
            <a:r>
              <a:rPr lang="es-SV" sz="2000" dirty="0"/>
              <a:t>Mujeres: 0</a:t>
            </a:r>
          </a:p>
          <a:p>
            <a:pPr lvl="0" algn="just">
              <a:spcBef>
                <a:spcPts val="1000"/>
              </a:spcBef>
              <a:buNone/>
            </a:pPr>
            <a:r>
              <a:rPr lang="es-SV" sz="2000" dirty="0"/>
              <a:t>Hombres: 6</a:t>
            </a:r>
          </a:p>
          <a:p>
            <a:pPr lvl="0" algn="just">
              <a:spcBef>
                <a:spcPts val="1000"/>
              </a:spcBef>
              <a:buNone/>
            </a:pPr>
            <a:r>
              <a:rPr lang="es-SV" sz="2000" dirty="0"/>
              <a:t>Total de empleados: 6</a:t>
            </a:r>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Unidad de Recursos Humanos (URH)">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Recursos Humanos (URH)</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 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lvl="0" algn="just">
              <a:spcBef>
                <a:spcPts val="1000"/>
              </a:spcBef>
              <a:buNone/>
            </a:pPr>
            <a:r>
              <a:rPr lang="es-SV" sz="2000" b="1" dirty="0"/>
              <a:t>Nombre del Responsable: Licda. Mirna López de Campos</a:t>
            </a:r>
          </a:p>
          <a:p>
            <a:pPr lvl="0" algn="just">
              <a:spcBef>
                <a:spcPts val="1000"/>
              </a:spcBef>
              <a:buNone/>
            </a:pPr>
            <a:r>
              <a:rPr lang="es-SV" sz="2000" dirty="0"/>
              <a:t>Mujeres: 3</a:t>
            </a:r>
          </a:p>
          <a:p>
            <a:pPr lvl="0" algn="just">
              <a:spcBef>
                <a:spcPts val="1000"/>
              </a:spcBef>
              <a:buNone/>
            </a:pPr>
            <a:r>
              <a:rPr lang="es-SV" sz="2000" dirty="0"/>
              <a:t>Hombres: 0</a:t>
            </a:r>
          </a:p>
          <a:p>
            <a:pPr lvl="0" algn="just">
              <a:spcBef>
                <a:spcPts val="1000"/>
              </a:spcBef>
              <a:buNone/>
            </a:pPr>
            <a:r>
              <a:rPr lang="es-SV" sz="2000" dirty="0"/>
              <a:t>Total de empleados: 3</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Consejo Directivo</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pPr>
            <a:r>
              <a:rPr lang="es-SV" sz="2000" dirty="0"/>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lvl="0" algn="just">
              <a:spcBef>
                <a:spcPts val="1000"/>
              </a:spcBef>
            </a:pPr>
            <a:r>
              <a:rPr lang="es-SV" sz="1600" b="1" dirty="0"/>
              <a:t>Representante: Presidente del Consejo Superior de Salud Pública, Lic. Elías Daniel Quinteros Valle</a:t>
            </a:r>
          </a:p>
          <a:p>
            <a:pPr lvl="0" algn="just">
              <a:spcBef>
                <a:spcPts val="1000"/>
              </a:spcBef>
              <a:buNone/>
            </a:pPr>
            <a:r>
              <a:rPr lang="es-SV" sz="1600" b="1" dirty="0" smtClean="0"/>
              <a:t>Mujeres</a:t>
            </a:r>
            <a:r>
              <a:rPr lang="es-SV" sz="1600" b="1" dirty="0"/>
              <a:t>: </a:t>
            </a:r>
            <a:r>
              <a:rPr lang="es-SV" sz="1600" b="1" dirty="0" smtClean="0"/>
              <a:t>10</a:t>
            </a:r>
            <a:endParaRPr lang="es-SV" sz="1600" b="1" dirty="0"/>
          </a:p>
          <a:p>
            <a:pPr lvl="0" algn="just">
              <a:spcBef>
                <a:spcPts val="1000"/>
              </a:spcBef>
              <a:buNone/>
            </a:pPr>
            <a:r>
              <a:rPr lang="es-SV" sz="1600" b="1" dirty="0"/>
              <a:t>Hombres: </a:t>
            </a:r>
            <a:r>
              <a:rPr lang="es-SV" sz="1600" b="1" dirty="0" smtClean="0"/>
              <a:t>11</a:t>
            </a:r>
            <a:endParaRPr lang="es-SV" sz="1600" dirty="0"/>
          </a:p>
          <a:p>
            <a:pPr lvl="0" algn="just">
              <a:spcBef>
                <a:spcPts val="1000"/>
              </a:spcBef>
              <a:buNone/>
            </a:pPr>
            <a:r>
              <a:rPr lang="es-SV" sz="1600" b="1" dirty="0"/>
              <a:t>Total de empleados: </a:t>
            </a:r>
            <a:r>
              <a:rPr lang="es-SV" sz="1600" b="1" dirty="0" smtClean="0"/>
              <a:t>21</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065209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Área de Transporte y Logística (ATL)">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a:t>Almacén Institucional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Llevar el resguardo y control de los suministros, velar que los procesos de suministros y distribución se realicen con calidad, eficacia y oportunidad brindando cada vez un mejor servicio, apegado a la normativa. La Encargada de almacén: recibe solicitud de bienes de consumo ordinario firmada y sellada por la unidad solicitante;  Recepción y revisión de solicitud, se verifica en sistema de inventario de almacén la existencia de  los bienes solicitados, registra el respectivo descargo, se entrega a la unidad solicitante, mediante recibo firmado.</a:t>
            </a:r>
          </a:p>
          <a:p>
            <a:pPr lvl="0" algn="just">
              <a:spcBef>
                <a:spcPts val="1000"/>
              </a:spcBef>
              <a:buNone/>
            </a:pPr>
            <a:r>
              <a:rPr lang="es-SV" sz="2000" b="1" dirty="0"/>
              <a:t>Nombre del Responsable: Ana Emilia Martínez de Flores.</a:t>
            </a:r>
          </a:p>
          <a:p>
            <a:pPr lvl="0" algn="just">
              <a:spcBef>
                <a:spcPts val="1000"/>
              </a:spcBef>
              <a:buNone/>
            </a:pPr>
            <a:r>
              <a:rPr lang="es-SV" sz="2000" dirty="0"/>
              <a:t>Mujeres: 1</a:t>
            </a:r>
          </a:p>
          <a:p>
            <a:pPr lvl="0" algn="just">
              <a:spcBef>
                <a:spcPts val="1000"/>
              </a:spcBef>
              <a:buNone/>
            </a:pPr>
            <a:r>
              <a:rPr lang="es-SV" sz="2000" dirty="0"/>
              <a:t>Hombres: 0</a:t>
            </a:r>
          </a:p>
          <a:p>
            <a:pPr lvl="0" algn="just">
              <a:spcBef>
                <a:spcPts val="1000"/>
              </a:spcBef>
              <a:buNone/>
            </a:pPr>
            <a:r>
              <a:rPr lang="es-SV" sz="2000" dirty="0"/>
              <a:t>Total de empleados: 0</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Junta de Vigilancia de la Profesión Médica (JVP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Médica (JVPM)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Responsables:</a:t>
            </a:r>
          </a:p>
          <a:p>
            <a:pPr lvl="0" algn="just">
              <a:spcBef>
                <a:spcPts val="1000"/>
              </a:spcBef>
              <a:buNone/>
            </a:pPr>
            <a:r>
              <a:rPr lang="es-SV" sz="2000" b="1" dirty="0"/>
              <a:t>Dr. William Omar </a:t>
            </a:r>
            <a:r>
              <a:rPr lang="es-SV" sz="2000" b="1" dirty="0" err="1"/>
              <a:t>Najarro</a:t>
            </a:r>
            <a:r>
              <a:rPr lang="es-SV" sz="2000" b="1" dirty="0"/>
              <a:t> Rivera (Presidente JVPM)</a:t>
            </a:r>
          </a:p>
          <a:p>
            <a:pPr lvl="0" algn="just">
              <a:spcBef>
                <a:spcPts val="1000"/>
              </a:spcBef>
              <a:buNone/>
            </a:pPr>
            <a:r>
              <a:rPr lang="es-SV" sz="2000" b="1" dirty="0"/>
              <a:t>Dra. Silvia Isela Henríquez de Rivas (Secretaria JVPM)</a:t>
            </a:r>
          </a:p>
          <a:p>
            <a:pPr lvl="0" algn="just">
              <a:spcBef>
                <a:spcPts val="1000"/>
              </a:spcBef>
              <a:buNone/>
            </a:pPr>
            <a:r>
              <a:rPr lang="es-SV" sz="2000" dirty="0"/>
              <a:t>Mujeres: 6</a:t>
            </a:r>
          </a:p>
          <a:p>
            <a:pPr lvl="0" algn="just">
              <a:spcBef>
                <a:spcPts val="1000"/>
              </a:spcBef>
              <a:buNone/>
            </a:pPr>
            <a:r>
              <a:rPr lang="es-SV" sz="2000" dirty="0"/>
              <a:t>Hombres: 5</a:t>
            </a:r>
          </a:p>
          <a:p>
            <a:pPr lvl="0" algn="just">
              <a:spcBef>
                <a:spcPts val="1000"/>
              </a:spcBef>
              <a:buNone/>
            </a:pPr>
            <a:r>
              <a:rPr lang="es-SV" sz="2000" dirty="0"/>
              <a:t>Total de empleados: 11</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Junta de Vigilancia de la Profesión en Enfermería (JV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en Enfermería (JVPE)</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Responsables:</a:t>
            </a:r>
          </a:p>
          <a:p>
            <a:pPr lvl="0" algn="just">
              <a:spcBef>
                <a:spcPts val="1000"/>
              </a:spcBef>
              <a:buNone/>
            </a:pPr>
            <a:r>
              <a:rPr lang="es-SV" sz="2000" b="1" dirty="0"/>
              <a:t>Licda. Daysi Aracely Zavala de Espinoza      (Presidenta)</a:t>
            </a:r>
          </a:p>
          <a:p>
            <a:pPr lvl="0" algn="just">
              <a:spcBef>
                <a:spcPts val="1000"/>
              </a:spcBef>
              <a:buNone/>
            </a:pPr>
            <a:r>
              <a:rPr lang="es-SV" sz="2000" b="1" dirty="0"/>
              <a:t>Licda.  Zoila Gloria Hernández de Gómez    (Secretaria)</a:t>
            </a:r>
          </a:p>
          <a:p>
            <a:pPr lvl="0" algn="just">
              <a:spcBef>
                <a:spcPts val="1000"/>
              </a:spcBef>
              <a:buNone/>
            </a:pPr>
            <a:r>
              <a:rPr lang="es-SV" sz="2000" dirty="0"/>
              <a:t>Mujeres: 8</a:t>
            </a:r>
          </a:p>
          <a:p>
            <a:pPr lvl="0" algn="just">
              <a:spcBef>
                <a:spcPts val="1000"/>
              </a:spcBef>
              <a:buNone/>
            </a:pPr>
            <a:r>
              <a:rPr lang="es-SV" sz="2000" dirty="0"/>
              <a:t>Hombres: 2</a:t>
            </a:r>
          </a:p>
          <a:p>
            <a:pPr lvl="0" algn="just">
              <a:spcBef>
                <a:spcPts val="1000"/>
              </a:spcBef>
              <a:buNone/>
            </a:pPr>
            <a:r>
              <a:rPr lang="es-SV" sz="2000" dirty="0"/>
              <a:t>Total de empleados: 10</a:t>
            </a:r>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Junta de Vigilancia de la Profesión en Odontología (JVPO)">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en Odontología (JVPO)</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Responsables:</a:t>
            </a:r>
          </a:p>
          <a:p>
            <a:pPr lvl="0" algn="just">
              <a:spcBef>
                <a:spcPts val="1000"/>
              </a:spcBef>
              <a:buNone/>
            </a:pPr>
            <a:r>
              <a:rPr lang="es-SV" sz="2000" b="1" dirty="0"/>
              <a:t>Dra. Laura Elena González de Rodríguez  (Presidenta de JVPO)</a:t>
            </a:r>
          </a:p>
          <a:p>
            <a:pPr lvl="0" algn="just">
              <a:spcBef>
                <a:spcPts val="1000"/>
              </a:spcBef>
              <a:buNone/>
            </a:pPr>
            <a:r>
              <a:rPr lang="es-SV" sz="2000" b="1" dirty="0"/>
              <a:t>Dra. Laura Carolina Contreras de Guerrero (Secretaria de JVPO)</a:t>
            </a:r>
          </a:p>
          <a:p>
            <a:pPr lvl="0" algn="just">
              <a:spcBef>
                <a:spcPts val="1000"/>
              </a:spcBef>
              <a:buNone/>
            </a:pPr>
            <a:r>
              <a:rPr lang="es-SV" sz="2000" dirty="0"/>
              <a:t>Mujeres: 3</a:t>
            </a:r>
          </a:p>
          <a:p>
            <a:pPr lvl="0" algn="just">
              <a:spcBef>
                <a:spcPts val="1000"/>
              </a:spcBef>
              <a:buNone/>
            </a:pPr>
            <a:r>
              <a:rPr lang="es-SV" sz="2000" dirty="0"/>
              <a:t>Hombres: 3</a:t>
            </a:r>
          </a:p>
          <a:p>
            <a:pPr lvl="0" algn="just">
              <a:spcBef>
                <a:spcPts val="1000"/>
              </a:spcBef>
              <a:buNone/>
            </a:pPr>
            <a:r>
              <a:rPr lang="es-SV" sz="2000" dirty="0"/>
              <a:t>Total de empleados: 6</a:t>
            </a:r>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en Laboratorio Clínico (JVPCL)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Responsables:</a:t>
            </a:r>
          </a:p>
          <a:p>
            <a:pPr lvl="0" algn="just">
              <a:spcBef>
                <a:spcPts val="1000"/>
              </a:spcBef>
              <a:buNone/>
            </a:pPr>
            <a:r>
              <a:rPr lang="es-SV" sz="2000" b="1" dirty="0"/>
              <a:t>Licda. Eva Magdalena Padilla de Monterrosa</a:t>
            </a:r>
          </a:p>
          <a:p>
            <a:pPr lvl="0" algn="just">
              <a:spcBef>
                <a:spcPts val="1000"/>
              </a:spcBef>
              <a:buNone/>
            </a:pPr>
            <a:r>
              <a:rPr lang="es-SV" sz="2000" b="1" dirty="0"/>
              <a:t>Licda. Carmen Elena Cortez de Ramírez</a:t>
            </a:r>
          </a:p>
          <a:p>
            <a:pPr lvl="0" algn="just">
              <a:spcBef>
                <a:spcPts val="1000"/>
              </a:spcBef>
              <a:buNone/>
            </a:pPr>
            <a:r>
              <a:rPr lang="es-SV" sz="2000" dirty="0"/>
              <a:t>Mujeres: 5</a:t>
            </a:r>
          </a:p>
          <a:p>
            <a:pPr lvl="0" algn="just">
              <a:spcBef>
                <a:spcPts val="1000"/>
              </a:spcBef>
              <a:buNone/>
            </a:pPr>
            <a:r>
              <a:rPr lang="es-SV" sz="2000" dirty="0"/>
              <a:t>Hombres: 2</a:t>
            </a:r>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Junta de Vigilancia de la Profesión Médico Veterinaria (JVPMV)">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Médico Veterinaria (JVPMV)</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Responsables:</a:t>
            </a:r>
          </a:p>
          <a:p>
            <a:pPr lvl="0" algn="just">
              <a:spcBef>
                <a:spcPts val="1000"/>
              </a:spcBef>
              <a:buNone/>
            </a:pPr>
            <a:r>
              <a:rPr lang="es-SV" sz="2000" b="1" dirty="0"/>
              <a:t>M.V. Héctor Alfredo Guardado Alvarenga       (Presidente)</a:t>
            </a:r>
          </a:p>
          <a:p>
            <a:pPr lvl="0" algn="just">
              <a:spcBef>
                <a:spcPts val="1000"/>
              </a:spcBef>
              <a:buNone/>
            </a:pPr>
            <a:r>
              <a:rPr lang="es-SV" sz="2000" b="1" dirty="0"/>
              <a:t>Dra.  Ana Cristina Guevara Guardado               (Secretaria)</a:t>
            </a:r>
          </a:p>
          <a:p>
            <a:pPr lvl="0" algn="just">
              <a:spcBef>
                <a:spcPts val="1000"/>
              </a:spcBef>
              <a:buNone/>
            </a:pPr>
            <a:r>
              <a:rPr lang="es-SV" sz="2000" dirty="0"/>
              <a:t>Mujeres: 4</a:t>
            </a:r>
          </a:p>
          <a:p>
            <a:pPr lvl="0" algn="just">
              <a:spcBef>
                <a:spcPts val="1000"/>
              </a:spcBef>
              <a:buNone/>
            </a:pPr>
            <a:r>
              <a:rPr lang="es-SV" sz="2000" dirty="0"/>
              <a:t>Hombres: 2</a:t>
            </a:r>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 Junta de Vigilancia de la Profesión en Psicología (JVP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 Junta de Vigilancia de la Profesión en Psicología (JVPP)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Responsables:</a:t>
            </a:r>
          </a:p>
          <a:p>
            <a:pPr lvl="0" algn="just">
              <a:spcBef>
                <a:spcPts val="1000"/>
              </a:spcBef>
              <a:buNone/>
            </a:pPr>
            <a:r>
              <a:rPr lang="es-SV" sz="2000" b="1" dirty="0"/>
              <a:t>Licda. Ana Lorena Pérez Gómez Funes de Orellana (Presidenta)</a:t>
            </a:r>
          </a:p>
          <a:p>
            <a:pPr lvl="0" algn="just">
              <a:spcBef>
                <a:spcPts val="1000"/>
              </a:spcBef>
              <a:buNone/>
            </a:pPr>
            <a:r>
              <a:rPr lang="es-SV" sz="2000" b="1" dirty="0"/>
              <a:t>Licda. </a:t>
            </a:r>
            <a:r>
              <a:rPr lang="es-SV" sz="2000" b="1" dirty="0" err="1"/>
              <a:t>Yuliana</a:t>
            </a:r>
            <a:r>
              <a:rPr lang="es-SV" sz="2000" b="1" dirty="0"/>
              <a:t> Beatriz Cienfuegos Aquino (Secretaria)</a:t>
            </a:r>
          </a:p>
          <a:p>
            <a:pPr lvl="0" algn="just">
              <a:spcBef>
                <a:spcPts val="1000"/>
              </a:spcBef>
              <a:buNone/>
            </a:pPr>
            <a:r>
              <a:rPr lang="es-SV" sz="2000" dirty="0"/>
              <a:t>Mujeres: 4</a:t>
            </a:r>
          </a:p>
          <a:p>
            <a:pPr lvl="0" algn="just">
              <a:spcBef>
                <a:spcPts val="1000"/>
              </a:spcBef>
              <a:buNone/>
            </a:pPr>
            <a:r>
              <a:rPr lang="es-SV" sz="2000" dirty="0"/>
              <a:t>Hombres: 3</a:t>
            </a:r>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Junta de Vigilancia de la Profesión Químico Farmacéutica (JVPQF)</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las Responsables:</a:t>
            </a:r>
          </a:p>
          <a:p>
            <a:pPr lvl="0" algn="just">
              <a:spcBef>
                <a:spcPts val="1000"/>
              </a:spcBef>
              <a:buNone/>
            </a:pPr>
            <a:r>
              <a:rPr lang="es-SV" sz="2000" b="1" dirty="0"/>
              <a:t>Licda.  Ana A. Martínez de Morales                         –  Presidenta JVPQF</a:t>
            </a:r>
          </a:p>
          <a:p>
            <a:pPr lvl="0" algn="just">
              <a:spcBef>
                <a:spcPts val="1000"/>
              </a:spcBef>
              <a:buNone/>
            </a:pPr>
            <a:r>
              <a:rPr lang="es-SV" sz="2000" b="1" dirty="0"/>
              <a:t>Licda. Miriam Beatriz Mendoza de Bernal             –   Secretaria JVPQF</a:t>
            </a:r>
          </a:p>
          <a:p>
            <a:pPr lvl="0" algn="just">
              <a:spcBef>
                <a:spcPts val="1000"/>
              </a:spcBef>
              <a:buNone/>
            </a:pPr>
            <a:r>
              <a:rPr lang="es-SV" sz="2000" dirty="0"/>
              <a:t>Mujeres: 5</a:t>
            </a:r>
          </a:p>
          <a:p>
            <a:pPr lvl="0" algn="just">
              <a:spcBef>
                <a:spcPts val="1000"/>
              </a:spcBef>
              <a:buNone/>
            </a:pPr>
            <a:r>
              <a:rPr lang="es-SV" sz="2000" dirty="0"/>
              <a:t>Hombres: 2</a:t>
            </a:r>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Unidad de Registro de Establecimientos de Salud (URE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Registro de Establecimientos de Salud (URES)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 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p>
          <a:p>
            <a:pPr lvl="0" algn="just">
              <a:spcBef>
                <a:spcPts val="1000"/>
              </a:spcBef>
              <a:buNone/>
            </a:pPr>
            <a:endParaRPr lang="es-SV" sz="2000" dirty="0"/>
          </a:p>
          <a:p>
            <a:pPr lvl="0" algn="just">
              <a:spcBef>
                <a:spcPts val="1000"/>
              </a:spcBef>
              <a:buNone/>
            </a:pPr>
            <a:r>
              <a:rPr lang="es-SV" sz="2000" b="1" dirty="0"/>
              <a:t>Nombre de Responsable. Licda. Marcela Estrada</a:t>
            </a:r>
          </a:p>
          <a:p>
            <a:pPr lvl="0" algn="just">
              <a:spcBef>
                <a:spcPts val="1000"/>
              </a:spcBef>
              <a:buNone/>
            </a:pPr>
            <a:r>
              <a:rPr lang="es-SV" sz="2000" dirty="0"/>
              <a:t>Mujeres: 3</a:t>
            </a:r>
          </a:p>
          <a:p>
            <a:pPr lvl="0" algn="just">
              <a:spcBef>
                <a:spcPts val="1000"/>
              </a:spcBef>
              <a:buNone/>
            </a:pPr>
            <a:r>
              <a:rPr lang="es-SV" sz="2000" dirty="0"/>
              <a:t>Hombres: 2</a:t>
            </a:r>
          </a:p>
          <a:p>
            <a:pPr lvl="0" algn="just">
              <a:spcBef>
                <a:spcPts val="1000"/>
              </a:spcBef>
              <a:buNone/>
            </a:pPr>
            <a:r>
              <a:rPr lang="es-SV" sz="20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Unidad de Educación Permanente en Salud (UEP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Educación Permanente en Salud (UEPS)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lvl="0" algn="just">
              <a:spcBef>
                <a:spcPts val="1000"/>
              </a:spcBef>
              <a:buNone/>
            </a:pPr>
            <a:r>
              <a:rPr lang="es-SV" sz="2000" b="1" dirty="0"/>
              <a:t>Nombre de Responsable: Dra. Elizabeth Pérez Oliva</a:t>
            </a:r>
          </a:p>
          <a:p>
            <a:pPr lvl="0" algn="just">
              <a:spcBef>
                <a:spcPts val="1000"/>
              </a:spcBef>
              <a:buNone/>
            </a:pPr>
            <a:r>
              <a:rPr lang="es-SV" sz="2000" dirty="0"/>
              <a:t>Mujeres: 2</a:t>
            </a:r>
          </a:p>
          <a:p>
            <a:pPr lvl="0" algn="just">
              <a:spcBef>
                <a:spcPts val="1000"/>
              </a:spcBef>
              <a:buNone/>
            </a:pPr>
            <a:r>
              <a:rPr lang="es-SV" sz="2000" dirty="0"/>
              <a:t>Hombres: 3</a:t>
            </a:r>
          </a:p>
          <a:p>
            <a:pPr lvl="0" algn="just">
              <a:spcBef>
                <a:spcPts val="1000"/>
              </a:spcBef>
              <a:buNone/>
            </a:pPr>
            <a:r>
              <a:rPr lang="es-SV" sz="20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Comité Nacional de Ética de la Investigación en Salud</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b="1" dirty="0" smtClean="0"/>
              <a:t>El </a:t>
            </a:r>
            <a:r>
              <a:rPr lang="es-SV" sz="1600" b="1" dirty="0"/>
              <a:t>Comité Nacional de Ética de la Investigación en Salud, es un organismo de utilidad pública, independiente y autónomo en el ejercicio de sus funciones, integrado por expertos técnicos multidisciplinarios competentes, responsable de proteger los derechos, la seguridad y el bienestar de los seres humanos que participan voluntariamente en proyectos de investigación en salud, de conformidad con principios científicos y éticos internacionalmente aprobados. En el año 2005, y debido al vacío reglamentario para evaluar la investigación biomédica en seres humanos en El Salvador, el Consejo Superior de Salud Pública (CSSP) y el Ministerio de Salud (</a:t>
            </a:r>
            <a:r>
              <a:rPr lang="es-SV" sz="1600" b="1" dirty="0" smtClean="0"/>
              <a:t>MINSAL), mediante convenio crearon </a:t>
            </a:r>
            <a:r>
              <a:rPr lang="es-SV" sz="1600" b="1" dirty="0"/>
              <a:t>el Comité de Bioética Nacional, luego denominado Comité Nacional de Ética de Investigación Clínica </a:t>
            </a:r>
            <a:r>
              <a:rPr lang="es-SV" sz="1600" b="1" dirty="0" smtClean="0"/>
              <a:t>y </a:t>
            </a:r>
            <a:r>
              <a:rPr lang="es-SV" sz="1600" b="1" dirty="0"/>
              <a:t>actualmente, Comité Nacional de Ética de la Investigación en Salud (CNEIS</a:t>
            </a:r>
            <a:r>
              <a:rPr lang="es-SV" sz="1600" b="1" dirty="0" smtClean="0"/>
              <a:t>).</a:t>
            </a:r>
            <a:endParaRPr lang="es-SV" sz="1600" b="1" dirty="0"/>
          </a:p>
          <a:p>
            <a:pPr lvl="0" algn="just">
              <a:spcBef>
                <a:spcPts val="1000"/>
              </a:spcBef>
              <a:buNone/>
            </a:pPr>
            <a:r>
              <a:rPr lang="es-SV" sz="2000" b="1" dirty="0" smtClean="0"/>
              <a:t>Presidente: Dr. Mario Ernesto Soriano Lima</a:t>
            </a:r>
            <a:endParaRPr lang="es-SV" sz="2000" dirty="0"/>
          </a:p>
          <a:p>
            <a:pPr lvl="0" algn="just">
              <a:spcBef>
                <a:spcPts val="1000"/>
              </a:spcBef>
              <a:buNone/>
            </a:pPr>
            <a:r>
              <a:rPr lang="es-SV" sz="1600" b="1" dirty="0"/>
              <a:t>Mujeres: </a:t>
            </a:r>
            <a:r>
              <a:rPr lang="es-SV" sz="1600" b="1" dirty="0" smtClean="0"/>
              <a:t>5</a:t>
            </a:r>
            <a:endParaRPr lang="es-SV" sz="1600" dirty="0"/>
          </a:p>
          <a:p>
            <a:pPr lvl="0" algn="just">
              <a:spcBef>
                <a:spcPts val="1000"/>
              </a:spcBef>
              <a:buNone/>
            </a:pPr>
            <a:r>
              <a:rPr lang="es-SV" sz="1600" b="1" dirty="0"/>
              <a:t>Hombres: </a:t>
            </a:r>
            <a:r>
              <a:rPr lang="es-SV" sz="1600" b="1" dirty="0" smtClean="0"/>
              <a:t>4</a:t>
            </a:r>
            <a:endParaRPr lang="es-SV" sz="1600" dirty="0"/>
          </a:p>
          <a:p>
            <a:pPr lvl="0" algn="just">
              <a:spcBef>
                <a:spcPts val="1000"/>
              </a:spcBef>
              <a:buNone/>
            </a:pPr>
            <a:r>
              <a:rPr lang="es-SV" sz="1600" b="1" dirty="0"/>
              <a:t>Total de empleados: </a:t>
            </a:r>
            <a:r>
              <a:rPr lang="es-SV" sz="1600" b="1" dirty="0" smtClean="0"/>
              <a:t>9</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42437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Oficina Tramitadora de Denuncia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Oficina Tramitadora de Denuncias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 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lvl="0" algn="just">
              <a:spcBef>
                <a:spcPts val="1000"/>
              </a:spcBef>
              <a:buNone/>
            </a:pPr>
            <a:r>
              <a:rPr lang="es-SV" sz="2000" b="1" dirty="0"/>
              <a:t>Nombre de Responsable: Lic. Juan Pablo Ramos Orellana</a:t>
            </a:r>
          </a:p>
          <a:p>
            <a:pPr lvl="0" algn="just">
              <a:spcBef>
                <a:spcPts val="1000"/>
              </a:spcBef>
              <a:buNone/>
            </a:pPr>
            <a:r>
              <a:rPr lang="es-SV" sz="2000" dirty="0"/>
              <a:t>Mujeres: 9</a:t>
            </a:r>
          </a:p>
          <a:p>
            <a:pPr lvl="0" algn="just">
              <a:spcBef>
                <a:spcPts val="1000"/>
              </a:spcBef>
              <a:buNone/>
            </a:pPr>
            <a:r>
              <a:rPr lang="es-SV" sz="2000" dirty="0"/>
              <a:t>Hombres: 3</a:t>
            </a:r>
          </a:p>
          <a:p>
            <a:pPr lvl="0" algn="just">
              <a:spcBef>
                <a:spcPts val="1000"/>
              </a:spcBef>
              <a:buNone/>
            </a:pPr>
            <a:r>
              <a:rPr lang="es-SV" sz="2000" dirty="0"/>
              <a:t>Total de empleados: 12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residenc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Presidencia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lvl="0" algn="just">
              <a:spcBef>
                <a:spcPts val="1000"/>
              </a:spcBef>
              <a:buNone/>
            </a:pPr>
            <a:r>
              <a:rPr lang="es-SV" b="1"/>
              <a:t>Nombre del Titular: </a:t>
            </a:r>
            <a:r>
              <a:rPr lang="es-SV"/>
              <a:t>Lic. Elías Daniel Quinteros Valle</a:t>
            </a:r>
          </a:p>
          <a:p>
            <a:pPr lvl="0" algn="just">
              <a:spcBef>
                <a:spcPts val="1000"/>
              </a:spcBef>
              <a:buNone/>
            </a:pPr>
            <a:r>
              <a:rPr lang="es-SV" b="1"/>
              <a:t>Mujeres: </a:t>
            </a:r>
            <a:r>
              <a:rPr lang="es-SV"/>
              <a:t>1</a:t>
            </a:r>
          </a:p>
          <a:p>
            <a:pPr lvl="0" algn="just">
              <a:spcBef>
                <a:spcPts val="1000"/>
              </a:spcBef>
              <a:buNone/>
            </a:pPr>
            <a:r>
              <a:rPr lang="es-SV" b="1"/>
              <a:t>Hombres: </a:t>
            </a:r>
            <a:r>
              <a:rPr lang="es-SV"/>
              <a:t>1</a:t>
            </a:r>
          </a:p>
          <a:p>
            <a:pPr lvl="0" algn="just">
              <a:spcBef>
                <a:spcPts val="1000"/>
              </a:spcBef>
              <a:buNone/>
            </a:pPr>
            <a:r>
              <a:rPr lang="es-SV" b="1"/>
              <a:t>Total de empleados: </a:t>
            </a:r>
            <a:r>
              <a:rPr lang="es-SV"/>
              <a:t>2</a:t>
            </a:r>
          </a:p>
          <a:p>
            <a:pPr lvl="0">
              <a:spcBef>
                <a:spcPts val="1000"/>
              </a:spcBef>
              <a:buNone/>
            </a:pPr>
            <a:endParaRPr lang="es-SV"/>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ecretar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a:t>Secretaria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a:t>
            </a:r>
            <a:r>
              <a:rPr lang="es-SV" sz="2000" dirty="0" smtClean="0"/>
              <a:t>.</a:t>
            </a:r>
            <a:endParaRPr lang="es-SV" sz="2000" dirty="0"/>
          </a:p>
          <a:p>
            <a:pPr lvl="0" algn="just">
              <a:spcBef>
                <a:spcPts val="1000"/>
              </a:spcBef>
              <a:buNone/>
            </a:pPr>
            <a:r>
              <a:rPr lang="es-SV" sz="2000" b="1" dirty="0"/>
              <a:t>Nombre de la Titular: Licda. Regina Alejandra Pérez de Flores</a:t>
            </a:r>
          </a:p>
          <a:p>
            <a:pPr lvl="0" algn="just">
              <a:spcBef>
                <a:spcPts val="1000"/>
              </a:spcBef>
              <a:buNone/>
            </a:pPr>
            <a:r>
              <a:rPr lang="es-SV" sz="2000" b="1" dirty="0" smtClean="0"/>
              <a:t>Mujeres:4</a:t>
            </a:r>
            <a:endParaRPr lang="es-SV" sz="2000" dirty="0"/>
          </a:p>
          <a:p>
            <a:pPr lvl="0" algn="just">
              <a:spcBef>
                <a:spcPts val="1000"/>
              </a:spcBef>
              <a:buNone/>
            </a:pPr>
            <a:r>
              <a:rPr lang="es-SV" sz="2000" b="1" dirty="0"/>
              <a:t>Hombres: </a:t>
            </a:r>
            <a:r>
              <a:rPr lang="es-SV" sz="2000" b="1" dirty="0" smtClean="0"/>
              <a:t>0</a:t>
            </a:r>
          </a:p>
          <a:p>
            <a:pPr lvl="0" algn="just">
              <a:spcBef>
                <a:spcPts val="1000"/>
              </a:spcBef>
              <a:buNone/>
            </a:pPr>
            <a:r>
              <a:rPr lang="es-SV" sz="2000" b="1" dirty="0" smtClean="0"/>
              <a:t>Total </a:t>
            </a:r>
            <a:r>
              <a:rPr lang="es-SV" sz="2000" b="1" dirty="0"/>
              <a:t>de empleados: </a:t>
            </a:r>
            <a:r>
              <a:rPr lang="es-SV" sz="2000" dirty="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dirty="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Auditoría Interna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lvl="0" algn="just">
              <a:spcBef>
                <a:spcPts val="1000"/>
              </a:spcBef>
              <a:buNone/>
            </a:pPr>
            <a:r>
              <a:rPr lang="es-SV" sz="1600" b="1" dirty="0"/>
              <a:t>Nombre del Responsable: Lic. Ricardo José Mendoza</a:t>
            </a:r>
          </a:p>
          <a:p>
            <a:pPr lvl="0" algn="just">
              <a:spcBef>
                <a:spcPts val="1000"/>
              </a:spcBef>
              <a:buNone/>
            </a:pPr>
            <a:r>
              <a:rPr lang="es-SV" sz="1600" dirty="0"/>
              <a:t>Mujeres: 0</a:t>
            </a:r>
          </a:p>
          <a:p>
            <a:pPr lvl="0" algn="just">
              <a:spcBef>
                <a:spcPts val="1000"/>
              </a:spcBef>
              <a:buNone/>
            </a:pPr>
            <a:r>
              <a:rPr lang="es-SV" sz="1600" dirty="0"/>
              <a:t>Hombres: 1</a:t>
            </a:r>
          </a:p>
          <a:p>
            <a:pPr lvl="0" algn="just">
              <a:spcBef>
                <a:spcPts val="1000"/>
              </a:spcBef>
              <a:buNone/>
            </a:pPr>
            <a:r>
              <a:rPr lang="es-SV" sz="16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Unidad Jurídic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Jurídica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Esta Unidad es la encargada de asesorar legalmente al Consejo Directivo, a las Juntas de Vigilancia y a las Unidades Administrativas del Consejo Superior de Salud Pública, con base al ordenamiento jurídico vigente. </a:t>
            </a:r>
          </a:p>
          <a:p>
            <a:pPr lvl="0" algn="just">
              <a:spcBef>
                <a:spcPts val="1000"/>
              </a:spcBef>
              <a:buNone/>
            </a:pPr>
            <a:r>
              <a:rPr lang="es-SV" dirty="0"/>
              <a:t>Mujeres: 3</a:t>
            </a:r>
          </a:p>
          <a:p>
            <a:pPr lvl="0" algn="just">
              <a:spcBef>
                <a:spcPts val="1000"/>
              </a:spcBef>
              <a:buNone/>
            </a:pPr>
            <a:r>
              <a:rPr lang="es-SV" dirty="0"/>
              <a:t>Hombres: 5</a:t>
            </a:r>
          </a:p>
          <a:p>
            <a:pPr lvl="0" algn="just">
              <a:spcBef>
                <a:spcPts val="1000"/>
              </a:spcBef>
              <a:buNone/>
            </a:pPr>
            <a:r>
              <a:rPr lang="es-SV" dirty="0"/>
              <a:t>Total de empleados: 8</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a:t>Unidad Técnica de </a:t>
            </a:r>
            <a:r>
              <a:rPr lang="es-SV" b="1" dirty="0" smtClean="0"/>
              <a:t>certificación y Auditoria de Servicios de Salud</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Las operaciones del </a:t>
            </a:r>
            <a:r>
              <a:rPr lang="es-SV" sz="2000" dirty="0" smtClean="0"/>
              <a:t>Consejo las </a:t>
            </a:r>
            <a:r>
              <a:rPr lang="es-SV" sz="2000" dirty="0"/>
              <a:t>actividades que realiza la Unidad Técnica de Certificación de Servicios de Salud (UTC), le comento que es la Unidad encargada de realizar evaluaciones a los servicios de salud brindados en los establecimientos para obtener una certificación (la cual es voluntaria), garantizando que los servicios brindados cumplan con altos estándares de </a:t>
            </a:r>
            <a:r>
              <a:rPr lang="es-SV" sz="2000" dirty="0" err="1" smtClean="0"/>
              <a:t>calidad.El</a:t>
            </a:r>
            <a:r>
              <a:rPr lang="es-SV" sz="2000" dirty="0" smtClean="0"/>
              <a:t> </a:t>
            </a:r>
            <a:r>
              <a:rPr lang="es-SV" sz="2000" dirty="0"/>
              <a:t>CSSP por medio de la Unidad Técnica de Certificación de Servicios de Salud da cumplimiento a la Ley del Sistema Nacional Integrado de Salud</a:t>
            </a:r>
            <a:r>
              <a:rPr lang="es-SV" sz="2000" dirty="0" smtClean="0"/>
              <a:t>.</a:t>
            </a:r>
            <a:endParaRPr lang="es-SV" sz="2000" dirty="0"/>
          </a:p>
          <a:p>
            <a:pPr lvl="0" algn="just">
              <a:spcBef>
                <a:spcPts val="1000"/>
              </a:spcBef>
              <a:buNone/>
            </a:pPr>
            <a:endParaRPr lang="es-SV" sz="2000" b="1" dirty="0"/>
          </a:p>
          <a:p>
            <a:pPr lvl="0" algn="just">
              <a:spcBef>
                <a:spcPts val="1000"/>
              </a:spcBef>
              <a:buNone/>
            </a:pPr>
            <a:r>
              <a:rPr lang="es-SV" sz="2000" b="1" dirty="0"/>
              <a:t>Nombre del Responsable: Licda </a:t>
            </a:r>
            <a:r>
              <a:rPr lang="es-SV" sz="2000" b="1" dirty="0" smtClean="0"/>
              <a:t>Nancy Carolina </a:t>
            </a:r>
            <a:r>
              <a:rPr lang="es-SV" sz="2000" b="1" dirty="0"/>
              <a:t>Castro de Archila</a:t>
            </a:r>
          </a:p>
          <a:p>
            <a:pPr lvl="0" algn="just">
              <a:spcBef>
                <a:spcPts val="1000"/>
              </a:spcBef>
              <a:buNone/>
            </a:pPr>
            <a:r>
              <a:rPr lang="es-SV" sz="2000" dirty="0"/>
              <a:t>Mujeres: 5</a:t>
            </a:r>
          </a:p>
          <a:p>
            <a:pPr lvl="0" algn="just">
              <a:spcBef>
                <a:spcPts val="1000"/>
              </a:spcBef>
              <a:buNone/>
            </a:pPr>
            <a:r>
              <a:rPr lang="es-SV" sz="2000" dirty="0"/>
              <a:t>Hombres: 4</a:t>
            </a:r>
          </a:p>
          <a:p>
            <a:pPr lvl="0" algn="just">
              <a:spcBef>
                <a:spcPts val="1000"/>
              </a:spcBef>
              <a:buNone/>
            </a:pPr>
            <a:r>
              <a:rPr lang="es-SV" sz="2000" dirty="0"/>
              <a:t>Total de empleados: 9</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Unidad de Acceso a la Información Pública (UAI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a:t>Unidad de Acceso a la Información Pública (UAIP)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Es la Unidad responsable de aplicar la Ley de Acceso a la Información Pública, así como del reglamento de la misma, en la Institución.  Da trámite a las solicitudes de las personas, gestiona 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a:t>
            </a:r>
          </a:p>
          <a:p>
            <a:pPr lvl="0" algn="just">
              <a:spcBef>
                <a:spcPts val="1000"/>
              </a:spcBef>
              <a:buNone/>
            </a:pPr>
            <a:endParaRPr lang="es-SV" sz="1600" dirty="0"/>
          </a:p>
          <a:p>
            <a:pPr lvl="0" algn="just">
              <a:spcBef>
                <a:spcPts val="1000"/>
              </a:spcBef>
              <a:buNone/>
            </a:pPr>
            <a:r>
              <a:rPr lang="es-SV" sz="1600" b="1" dirty="0"/>
              <a:t>Nombre del Responsable: Licda. Aura Ivette Morales</a:t>
            </a:r>
          </a:p>
          <a:p>
            <a:pPr lvl="0" algn="just">
              <a:spcBef>
                <a:spcPts val="1000"/>
              </a:spcBef>
              <a:buNone/>
            </a:pPr>
            <a:r>
              <a:rPr lang="es-SV" sz="1600" b="1" dirty="0"/>
              <a:t>Mujeres: </a:t>
            </a:r>
            <a:r>
              <a:rPr lang="es-SV" sz="1600" dirty="0"/>
              <a:t>1</a:t>
            </a:r>
          </a:p>
          <a:p>
            <a:pPr lvl="0" algn="just">
              <a:spcBef>
                <a:spcPts val="1000"/>
              </a:spcBef>
              <a:buNone/>
            </a:pPr>
            <a:r>
              <a:rPr lang="es-SV" sz="1600" b="1" dirty="0"/>
              <a:t>Hombres: </a:t>
            </a:r>
            <a:r>
              <a:rPr lang="es-SV" sz="1600" dirty="0"/>
              <a:t>0</a:t>
            </a:r>
          </a:p>
          <a:p>
            <a:pPr lvl="0" algn="just">
              <a:spcBef>
                <a:spcPts val="1000"/>
              </a:spcBef>
              <a:buNone/>
            </a:pPr>
            <a:r>
              <a:rPr lang="es-SV" sz="1600" b="1" dirty="0"/>
              <a:t>Total de empleados: </a:t>
            </a:r>
            <a:r>
              <a:rPr lang="es-SV" sz="1600" dirty="0"/>
              <a:t>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edeterminado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TotalTime>
  <Words>3988</Words>
  <Application>Microsoft Office PowerPoint</Application>
  <PresentationFormat>Panorámica</PresentationFormat>
  <Paragraphs>283</Paragraphs>
  <Slides>30</Slides>
  <Notes>30</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30</vt:i4>
      </vt:variant>
    </vt:vector>
  </HeadingPairs>
  <TitlesOfParts>
    <vt:vector size="40" baseType="lpstr">
      <vt:lpstr>Microsoft YaHei</vt:lpstr>
      <vt:lpstr>Arial</vt:lpstr>
      <vt:lpstr>Calibri</vt:lpstr>
      <vt:lpstr>Calibri Light</vt:lpstr>
      <vt:lpstr>Lucida Sans Unicode</vt:lpstr>
      <vt:lpstr>StarSymbol</vt:lpstr>
      <vt:lpstr>Tahoma</vt:lpstr>
      <vt:lpstr>Times New Roman</vt:lpstr>
      <vt:lpstr>Predeterminado</vt:lpstr>
      <vt:lpstr>Predeterminado 1</vt:lpstr>
      <vt:lpstr>Presentación de PowerPoint</vt:lpstr>
      <vt:lpstr>Consejo Directivo</vt:lpstr>
      <vt:lpstr>Comité Nacional de Ética de la Investigación en Salud</vt:lpstr>
      <vt:lpstr>Presidencia</vt:lpstr>
      <vt:lpstr>Secretaria</vt:lpstr>
      <vt:lpstr>Unidad de Auditoría Interna</vt:lpstr>
      <vt:lpstr>Unidad Jurídica</vt:lpstr>
      <vt:lpstr>Unidad Técnica de certificación y Auditoria de Servicios de Salud</vt:lpstr>
      <vt:lpstr>Unidad de Acceso a la Información Pública (UAIP)</vt:lpstr>
      <vt:lpstr>Unidad de Planificación y Gestión de la Calidad </vt:lpstr>
      <vt:lpstr>Unidad de Comunicaciones (UC)</vt:lpstr>
      <vt:lpstr>Unidad Financiera Institucional (UFI)</vt:lpstr>
      <vt:lpstr>Unidad de Adquisiciones y Contrataciones Institucional (UACI)</vt:lpstr>
      <vt:lpstr>Unidad de Informática (UI)</vt:lpstr>
      <vt:lpstr>Unidad de Género (UG)</vt:lpstr>
      <vt:lpstr>Unidad de Medioambiente (UM)</vt:lpstr>
      <vt:lpstr>Unidad de Gestión Documental y Archivo (UGDA)  </vt:lpstr>
      <vt:lpstr>Unidad de Servicios Generales</vt:lpstr>
      <vt:lpstr>Unidad de Recursos Humanos (URH)</vt:lpstr>
      <vt:lpstr>Almacén Institucional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Oficina Tramitadora de Denuncias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Aura Ivette Morales</dc:creator>
  <cp:lastModifiedBy>Aura Ivette Morales</cp:lastModifiedBy>
  <cp:revision>68</cp:revision>
  <dcterms:created xsi:type="dcterms:W3CDTF">2021-07-28T18:26:17Z</dcterms:created>
  <dcterms:modified xsi:type="dcterms:W3CDTF">2022-02-25T20:51:40Z</dcterms:modified>
</cp:coreProperties>
</file>