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4" d="100"/>
          <a:sy n="74" d="100"/>
        </p:scale>
        <p:origin x="49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46258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07352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876710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873832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277360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A5DDC62F-6EF0-4E68-A0DF-8BE38A64FB87}" type="datetimeFigureOut">
              <a:rPr lang="es-SV" smtClean="0"/>
              <a:t>14/05/2019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2162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A5DDC62F-6EF0-4E68-A0DF-8BE38A64FB87}" type="datetimeFigureOut">
              <a:rPr lang="es-SV" smtClean="0"/>
              <a:t>14/05/2019</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112226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A5DDC62F-6EF0-4E68-A0DF-8BE38A64FB87}" type="datetimeFigureOut">
              <a:rPr lang="es-SV" smtClean="0"/>
              <a:t>14/05/2019</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135896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DDC62F-6EF0-4E68-A0DF-8BE38A64FB87}" type="datetimeFigureOut">
              <a:rPr lang="es-SV" smtClean="0"/>
              <a:t>14/05/2019</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44515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5DDC62F-6EF0-4E68-A0DF-8BE38A64FB87}" type="datetimeFigureOut">
              <a:rPr lang="es-SV" smtClean="0"/>
              <a:t>14/05/2019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98280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5DDC62F-6EF0-4E68-A0DF-8BE38A64FB87}" type="datetimeFigureOut">
              <a:rPr lang="es-SV" smtClean="0"/>
              <a:t>14/05/2019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766517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DC62F-6EF0-4E68-A0DF-8BE38A64FB87}" type="datetimeFigureOut">
              <a:rPr lang="es-SV" smtClean="0"/>
              <a:t>14/05/2019</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156EF-6F88-4369-BDE9-AFB8C6DAA333}" type="slidenum">
              <a:rPr lang="es-SV" smtClean="0"/>
              <a:t>‹Nº›</a:t>
            </a:fld>
            <a:endParaRPr lang="es-SV"/>
          </a:p>
        </p:txBody>
      </p:sp>
    </p:spTree>
    <p:extLst>
      <p:ext uri="{BB962C8B-B14F-4D97-AF65-F5344CB8AC3E}">
        <p14:creationId xmlns:p14="http://schemas.microsoft.com/office/powerpoint/2010/main" val="1003062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3.xml"/><Relationship Id="rId18" Type="http://schemas.openxmlformats.org/officeDocument/2006/relationships/slide" Target="slide25.xml"/><Relationship Id="rId26" Type="http://schemas.openxmlformats.org/officeDocument/2006/relationships/slide" Target="slide12.xml"/><Relationship Id="rId3" Type="http://schemas.openxmlformats.org/officeDocument/2006/relationships/slide" Target="slide3.xml"/><Relationship Id="rId21" Type="http://schemas.openxmlformats.org/officeDocument/2006/relationships/slide" Target="slide11.xml"/><Relationship Id="rId7" Type="http://schemas.openxmlformats.org/officeDocument/2006/relationships/slide" Target="slide6.xml"/><Relationship Id="rId12" Type="http://schemas.openxmlformats.org/officeDocument/2006/relationships/slide" Target="slide16.xml"/><Relationship Id="rId17" Type="http://schemas.openxmlformats.org/officeDocument/2006/relationships/slide" Target="slide22.xml"/><Relationship Id="rId25" Type="http://schemas.openxmlformats.org/officeDocument/2006/relationships/slide" Target="slide19.xml"/><Relationship Id="rId2" Type="http://schemas.openxmlformats.org/officeDocument/2006/relationships/slide" Target="slide2.xml"/><Relationship Id="rId16" Type="http://schemas.openxmlformats.org/officeDocument/2006/relationships/slide" Target="slide24.xml"/><Relationship Id="rId20" Type="http://schemas.openxmlformats.org/officeDocument/2006/relationships/slide" Target="slide23.xml"/><Relationship Id="rId29" Type="http://schemas.openxmlformats.org/officeDocument/2006/relationships/slide" Target="slide17.xml"/><Relationship Id="rId1" Type="http://schemas.openxmlformats.org/officeDocument/2006/relationships/slideLayout" Target="../slideLayouts/slideLayout1.xml"/><Relationship Id="rId6" Type="http://schemas.openxmlformats.org/officeDocument/2006/relationships/slide" Target="slide18.xml"/><Relationship Id="rId11" Type="http://schemas.openxmlformats.org/officeDocument/2006/relationships/slide" Target="slide9.xml"/><Relationship Id="rId24" Type="http://schemas.openxmlformats.org/officeDocument/2006/relationships/slide" Target="slide7.xml"/><Relationship Id="rId5" Type="http://schemas.openxmlformats.org/officeDocument/2006/relationships/slide" Target="slide29.xml"/><Relationship Id="rId15" Type="http://schemas.openxmlformats.org/officeDocument/2006/relationships/slide" Target="slide20.xml"/><Relationship Id="rId23" Type="http://schemas.openxmlformats.org/officeDocument/2006/relationships/slide" Target="slide27.xml"/><Relationship Id="rId28" Type="http://schemas.openxmlformats.org/officeDocument/2006/relationships/image" Target="../media/image1.png"/><Relationship Id="rId10" Type="http://schemas.openxmlformats.org/officeDocument/2006/relationships/slide" Target="slide8.xml"/><Relationship Id="rId19" Type="http://schemas.openxmlformats.org/officeDocument/2006/relationships/slide" Target="slide21.xml"/><Relationship Id="rId31" Type="http://schemas.openxmlformats.org/officeDocument/2006/relationships/slide" Target="slide30.xml"/><Relationship Id="rId4" Type="http://schemas.openxmlformats.org/officeDocument/2006/relationships/slide" Target="slide4.xml"/><Relationship Id="rId9" Type="http://schemas.openxmlformats.org/officeDocument/2006/relationships/slide" Target="slide5.xml"/><Relationship Id="rId14" Type="http://schemas.openxmlformats.org/officeDocument/2006/relationships/slide" Target="slide26.xml"/><Relationship Id="rId22" Type="http://schemas.openxmlformats.org/officeDocument/2006/relationships/slide" Target="slide15.xml"/><Relationship Id="rId27" Type="http://schemas.openxmlformats.org/officeDocument/2006/relationships/slide" Target="slide14.xml"/><Relationship Id="rId30" Type="http://schemas.openxmlformats.org/officeDocument/2006/relationships/slide" Target="slide28.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slide" Target="slide1.xml"/></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ceso 3"/>
          <p:cNvSpPr/>
          <p:nvPr/>
        </p:nvSpPr>
        <p:spPr>
          <a:xfrm>
            <a:off x="4934135" y="105614"/>
            <a:ext cx="1319762" cy="367370"/>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50" b="1" dirty="0" smtClean="0">
                <a:hlinkClick r:id="rId2" action="ppaction://hlinksldjump"/>
              </a:rPr>
              <a:t>CONSEJO </a:t>
            </a:r>
            <a:r>
              <a:rPr lang="es-SV" sz="1050" b="1" dirty="0">
                <a:hlinkClick r:id="rId2" action="ppaction://hlinksldjump"/>
              </a:rPr>
              <a:t>DIRECTIVO </a:t>
            </a:r>
            <a:endParaRPr lang="es-SV" sz="1050" dirty="0"/>
          </a:p>
        </p:txBody>
      </p:sp>
      <p:sp>
        <p:nvSpPr>
          <p:cNvPr id="5" name="Proceso 4"/>
          <p:cNvSpPr/>
          <p:nvPr/>
        </p:nvSpPr>
        <p:spPr>
          <a:xfrm>
            <a:off x="4934135" y="736352"/>
            <a:ext cx="1319762" cy="288573"/>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3" action="ppaction://hlinksldjump"/>
              </a:rPr>
              <a:t>PRESIDENCIA</a:t>
            </a:r>
            <a:endParaRPr lang="es-SV" sz="1200" b="1" dirty="0"/>
          </a:p>
        </p:txBody>
      </p:sp>
      <p:sp>
        <p:nvSpPr>
          <p:cNvPr id="6" name="Proceso 5"/>
          <p:cNvSpPr/>
          <p:nvPr/>
        </p:nvSpPr>
        <p:spPr>
          <a:xfrm>
            <a:off x="6221622" y="1962099"/>
            <a:ext cx="1358429" cy="288573"/>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4" action="ppaction://hlinksldjump"/>
              </a:rPr>
              <a:t>SECRETARÍA</a:t>
            </a:r>
            <a:endParaRPr lang="es-SV" sz="1000" dirty="0"/>
          </a:p>
        </p:txBody>
      </p:sp>
      <p:sp>
        <p:nvSpPr>
          <p:cNvPr id="7" name="Proceso 6"/>
          <p:cNvSpPr/>
          <p:nvPr/>
        </p:nvSpPr>
        <p:spPr>
          <a:xfrm>
            <a:off x="6221623" y="120156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00" b="1" dirty="0" smtClean="0">
                <a:hlinkClick r:id="rId5" action="ppaction://hlinksldjump"/>
              </a:rPr>
              <a:t>COMITÉ </a:t>
            </a:r>
            <a:r>
              <a:rPr lang="es-SV" sz="1000" b="1" dirty="0">
                <a:hlinkClick r:id="rId5" action="ppaction://hlinksldjump"/>
              </a:rPr>
              <a:t>NACIONAL DE ÉTICA DE LA INVESTIGACIÓN EN SALUD </a:t>
            </a:r>
            <a:endParaRPr lang="es-SV" sz="1000" dirty="0"/>
          </a:p>
        </p:txBody>
      </p:sp>
      <p:cxnSp>
        <p:nvCxnSpPr>
          <p:cNvPr id="10" name="Conector recto 9"/>
          <p:cNvCxnSpPr>
            <a:stCxn id="4" idx="2"/>
            <a:endCxn id="5" idx="0"/>
          </p:cNvCxnSpPr>
          <p:nvPr/>
        </p:nvCxnSpPr>
        <p:spPr>
          <a:xfrm>
            <a:off x="5594016" y="472984"/>
            <a:ext cx="0" cy="263368"/>
          </a:xfrm>
          <a:prstGeom prst="line">
            <a:avLst/>
          </a:prstGeom>
          <a:ln w="12700">
            <a:solidFill>
              <a:schemeClr val="accent5">
                <a:lumMod val="75000"/>
              </a:schemeClr>
            </a:solidFill>
          </a:ln>
        </p:spPr>
        <p:style>
          <a:lnRef idx="1">
            <a:schemeClr val="dk1"/>
          </a:lnRef>
          <a:fillRef idx="0">
            <a:schemeClr val="dk1"/>
          </a:fillRef>
          <a:effectRef idx="0">
            <a:schemeClr val="dk1"/>
          </a:effectRef>
          <a:fontRef idx="minor">
            <a:schemeClr val="tx1"/>
          </a:fontRef>
        </p:style>
      </p:cxnSp>
      <p:sp>
        <p:nvSpPr>
          <p:cNvPr id="9" name="Proceso 8"/>
          <p:cNvSpPr/>
          <p:nvPr/>
        </p:nvSpPr>
        <p:spPr>
          <a:xfrm>
            <a:off x="9087647" y="3699324"/>
            <a:ext cx="1358429" cy="56199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00" b="1" dirty="0" smtClean="0">
                <a:hlinkClick r:id="rId6" action="ppaction://hlinksldjump"/>
              </a:rPr>
              <a:t>UNIDAD </a:t>
            </a:r>
            <a:r>
              <a:rPr lang="es-SV" sz="1000" b="1" dirty="0">
                <a:hlinkClick r:id="rId6" action="ppaction://hlinksldjump"/>
              </a:rPr>
              <a:t>DE RECURSOS HUMANOS </a:t>
            </a:r>
            <a:endParaRPr lang="es-SV" sz="1000" dirty="0"/>
          </a:p>
        </p:txBody>
      </p:sp>
      <p:sp>
        <p:nvSpPr>
          <p:cNvPr id="39" name="Proceso 38"/>
          <p:cNvSpPr/>
          <p:nvPr/>
        </p:nvSpPr>
        <p:spPr>
          <a:xfrm>
            <a:off x="2487993" y="1728103"/>
            <a:ext cx="1358429" cy="40860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7" action="ppaction://hlinksldjump"/>
              </a:rPr>
              <a:t>UNIDAD </a:t>
            </a:r>
            <a:r>
              <a:rPr lang="es-SV" sz="1000" b="1" dirty="0">
                <a:hlinkClick r:id="rId7" action="ppaction://hlinksldjump"/>
              </a:rPr>
              <a:t>JURÍDICA </a:t>
            </a:r>
            <a:endParaRPr lang="es-SV" sz="1000" dirty="0"/>
          </a:p>
        </p:txBody>
      </p:sp>
      <p:sp>
        <p:nvSpPr>
          <p:cNvPr id="40" name="Proceso 39"/>
          <p:cNvSpPr/>
          <p:nvPr/>
        </p:nvSpPr>
        <p:spPr>
          <a:xfrm>
            <a:off x="5883210" y="2902414"/>
            <a:ext cx="1358429" cy="574954"/>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8" action="ppaction://hlinksldjump"/>
              </a:rPr>
              <a:t>UNIDAD </a:t>
            </a:r>
            <a:r>
              <a:rPr lang="es-SV" sz="1000" b="1" dirty="0">
                <a:hlinkClick r:id="rId8" action="ppaction://hlinksldjump"/>
              </a:rPr>
              <a:t>FINANCIERA INSTITUCIONAL </a:t>
            </a:r>
            <a:endParaRPr lang="es-SV" sz="1000" dirty="0"/>
          </a:p>
        </p:txBody>
      </p:sp>
      <p:sp>
        <p:nvSpPr>
          <p:cNvPr id="41" name="Proceso 40"/>
          <p:cNvSpPr/>
          <p:nvPr/>
        </p:nvSpPr>
        <p:spPr>
          <a:xfrm>
            <a:off x="4081316" y="1747811"/>
            <a:ext cx="1358429" cy="404261"/>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9" action="ppaction://hlinksldjump"/>
              </a:rPr>
              <a:t>UNIDAD </a:t>
            </a:r>
            <a:r>
              <a:rPr lang="es-SV" sz="1000" b="1" dirty="0">
                <a:hlinkClick r:id="rId9" action="ppaction://hlinksldjump"/>
              </a:rPr>
              <a:t>DE AUDITORÍA INTERNA </a:t>
            </a:r>
            <a:endParaRPr lang="es-SV" sz="1000" dirty="0"/>
          </a:p>
        </p:txBody>
      </p:sp>
      <p:sp>
        <p:nvSpPr>
          <p:cNvPr id="42" name="Proceso 41"/>
          <p:cNvSpPr/>
          <p:nvPr/>
        </p:nvSpPr>
        <p:spPr>
          <a:xfrm>
            <a:off x="2426480" y="2902695"/>
            <a:ext cx="1541085" cy="57440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0" action="ppaction://hlinksldjump"/>
              </a:rPr>
              <a:t>UNIDAD </a:t>
            </a:r>
            <a:r>
              <a:rPr lang="es-SV" sz="1000" b="1" dirty="0">
                <a:hlinkClick r:id="rId10" action="ppaction://hlinksldjump"/>
              </a:rPr>
              <a:t>DE </a:t>
            </a:r>
            <a:r>
              <a:rPr lang="es-SV" sz="1000" b="1" dirty="0" smtClean="0">
                <a:hlinkClick r:id="rId10" action="ppaction://hlinksldjump"/>
              </a:rPr>
              <a:t>PLANIFICACIÓN Y EVALUACIÓN </a:t>
            </a:r>
            <a:endParaRPr lang="es-SV" sz="1000" dirty="0"/>
          </a:p>
        </p:txBody>
      </p:sp>
      <p:sp>
        <p:nvSpPr>
          <p:cNvPr id="43" name="Proceso 42"/>
          <p:cNvSpPr/>
          <p:nvPr/>
        </p:nvSpPr>
        <p:spPr>
          <a:xfrm>
            <a:off x="4041845" y="2902695"/>
            <a:ext cx="1358429" cy="57440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1" action="ppaction://hlinksldjump"/>
              </a:rPr>
              <a:t>UNIDAD </a:t>
            </a:r>
            <a:r>
              <a:rPr lang="es-SV" sz="1000" b="1" dirty="0">
                <a:hlinkClick r:id="rId11" action="ppaction://hlinksldjump"/>
              </a:rPr>
              <a:t>DE COMUNICACIONES </a:t>
            </a:r>
            <a:endParaRPr lang="es-SV" sz="1000" dirty="0"/>
          </a:p>
        </p:txBody>
      </p:sp>
      <p:sp>
        <p:nvSpPr>
          <p:cNvPr id="44" name="Proceso 43"/>
          <p:cNvSpPr/>
          <p:nvPr/>
        </p:nvSpPr>
        <p:spPr>
          <a:xfrm>
            <a:off x="5883210" y="3697089"/>
            <a:ext cx="1358429" cy="56423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2" action="ppaction://hlinksldjump"/>
              </a:rPr>
              <a:t>UNIDAD </a:t>
            </a:r>
            <a:r>
              <a:rPr lang="es-SV" sz="1000" b="1" dirty="0">
                <a:hlinkClick r:id="rId12" action="ppaction://hlinksldjump"/>
              </a:rPr>
              <a:t>DE GESTIÓN DE LA CALIDAD </a:t>
            </a:r>
            <a:endParaRPr lang="es-SV" sz="1000" dirty="0"/>
          </a:p>
        </p:txBody>
      </p:sp>
      <p:sp>
        <p:nvSpPr>
          <p:cNvPr id="45" name="Proceso 44"/>
          <p:cNvSpPr/>
          <p:nvPr/>
        </p:nvSpPr>
        <p:spPr>
          <a:xfrm>
            <a:off x="810698" y="3692790"/>
            <a:ext cx="1358429"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3" action="ppaction://hlinksldjump"/>
              </a:rPr>
              <a:t>UNIDAD </a:t>
            </a:r>
            <a:r>
              <a:rPr lang="es-SV" sz="1000" b="1" dirty="0">
                <a:hlinkClick r:id="rId13" action="ppaction://hlinksldjump"/>
              </a:rPr>
              <a:t>DE GÉNERO </a:t>
            </a:r>
            <a:endParaRPr lang="es-SV" sz="1000" dirty="0"/>
          </a:p>
        </p:txBody>
      </p:sp>
      <p:sp>
        <p:nvSpPr>
          <p:cNvPr id="46" name="Proceso 45"/>
          <p:cNvSpPr/>
          <p:nvPr/>
        </p:nvSpPr>
        <p:spPr>
          <a:xfrm>
            <a:off x="1021836"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4" action="ppaction://hlinksldjump"/>
              </a:rPr>
              <a:t>JUNTA </a:t>
            </a:r>
            <a:r>
              <a:rPr lang="es-SV" sz="1000" b="1" dirty="0">
                <a:hlinkClick r:id="rId14" action="ppaction://hlinksldjump"/>
              </a:rPr>
              <a:t>DE VIGILANCIA PROFESIÓN QUÍMICO FARMACÉUTICA </a:t>
            </a:r>
            <a:endParaRPr lang="es-SV" sz="1000" dirty="0"/>
          </a:p>
        </p:txBody>
      </p:sp>
      <p:sp>
        <p:nvSpPr>
          <p:cNvPr id="47" name="Proceso 46"/>
          <p:cNvSpPr/>
          <p:nvPr/>
        </p:nvSpPr>
        <p:spPr>
          <a:xfrm>
            <a:off x="2458390"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5" action="ppaction://hlinksldjump"/>
              </a:rPr>
              <a:t>JUNTA </a:t>
            </a:r>
            <a:r>
              <a:rPr lang="es-SV" sz="1000" b="1" dirty="0">
                <a:hlinkClick r:id="rId15" action="ppaction://hlinksldjump"/>
              </a:rPr>
              <a:t>DE VIGILANCIA PROFESIÓN MÉDICA </a:t>
            </a:r>
            <a:endParaRPr lang="es-SV" sz="1000" dirty="0"/>
          </a:p>
        </p:txBody>
      </p:sp>
      <p:sp>
        <p:nvSpPr>
          <p:cNvPr id="48" name="Proceso 47"/>
          <p:cNvSpPr/>
          <p:nvPr/>
        </p:nvSpPr>
        <p:spPr>
          <a:xfrm>
            <a:off x="3904188"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6" action="ppaction://hlinksldjump"/>
              </a:rPr>
              <a:t>JUNTA </a:t>
            </a:r>
            <a:r>
              <a:rPr lang="es-SV" sz="1000" b="1" dirty="0">
                <a:hlinkClick r:id="rId16" action="ppaction://hlinksldjump"/>
              </a:rPr>
              <a:t>DE VIGILANCIA PROFESIÓN MÉDICO VETERINARIA </a:t>
            </a:r>
            <a:endParaRPr lang="es-SV" sz="1000" dirty="0"/>
          </a:p>
        </p:txBody>
      </p:sp>
      <p:sp>
        <p:nvSpPr>
          <p:cNvPr id="50" name="Proceso 49"/>
          <p:cNvSpPr/>
          <p:nvPr/>
        </p:nvSpPr>
        <p:spPr>
          <a:xfrm>
            <a:off x="5877112"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7" action="ppaction://hlinksldjump"/>
              </a:rPr>
              <a:t>JUNTA </a:t>
            </a:r>
            <a:r>
              <a:rPr lang="es-SV" sz="1000" b="1" dirty="0">
                <a:hlinkClick r:id="rId17" action="ppaction://hlinksldjump"/>
              </a:rPr>
              <a:t>DE VIGILANCIA PROFESIÓN ODONTOLÓGICA </a:t>
            </a:r>
            <a:endParaRPr lang="es-SV" sz="1000" dirty="0"/>
          </a:p>
        </p:txBody>
      </p:sp>
      <p:sp>
        <p:nvSpPr>
          <p:cNvPr id="52" name="Proceso 51"/>
          <p:cNvSpPr/>
          <p:nvPr/>
        </p:nvSpPr>
        <p:spPr>
          <a:xfrm>
            <a:off x="10392844"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t>JUNTA </a:t>
            </a:r>
            <a:r>
              <a:rPr lang="es-SV" sz="1000" b="1" dirty="0"/>
              <a:t>DE VIGILANCIA PROFESIÓN ENFERMERÍA </a:t>
            </a:r>
            <a:endParaRPr lang="es-SV" sz="1000" dirty="0"/>
          </a:p>
        </p:txBody>
      </p:sp>
      <p:sp>
        <p:nvSpPr>
          <p:cNvPr id="54" name="Proceso 53"/>
          <p:cNvSpPr/>
          <p:nvPr/>
        </p:nvSpPr>
        <p:spPr>
          <a:xfrm>
            <a:off x="7379149"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8" action="ppaction://hlinksldjump"/>
              </a:rPr>
              <a:t>JUNTA </a:t>
            </a:r>
            <a:r>
              <a:rPr lang="es-SV" sz="1000" b="1" dirty="0">
                <a:hlinkClick r:id="rId18" action="ppaction://hlinksldjump"/>
              </a:rPr>
              <a:t>DE VIGILANCIA PROFESIÓN PSICOLOGÍA </a:t>
            </a:r>
            <a:endParaRPr lang="es-SV" sz="1000" dirty="0"/>
          </a:p>
        </p:txBody>
      </p:sp>
      <p:sp>
        <p:nvSpPr>
          <p:cNvPr id="55" name="Proceso 54"/>
          <p:cNvSpPr/>
          <p:nvPr/>
        </p:nvSpPr>
        <p:spPr>
          <a:xfrm>
            <a:off x="8885997"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9" action="ppaction://hlinksldjump"/>
              </a:rPr>
              <a:t>JUNTA </a:t>
            </a:r>
            <a:r>
              <a:rPr lang="es-SV" sz="1000" b="1" dirty="0">
                <a:hlinkClick r:id="rId19" action="ppaction://hlinksldjump"/>
              </a:rPr>
              <a:t>DE VIGILANCIA PROFESIÓN ENFERMERÍA </a:t>
            </a:r>
            <a:endParaRPr lang="es-SV" sz="1000" dirty="0"/>
          </a:p>
        </p:txBody>
      </p:sp>
      <p:sp>
        <p:nvSpPr>
          <p:cNvPr id="56" name="Proceso 55"/>
          <p:cNvSpPr/>
          <p:nvPr/>
        </p:nvSpPr>
        <p:spPr>
          <a:xfrm>
            <a:off x="10392843" y="4655345"/>
            <a:ext cx="1524037"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0" action="ppaction://hlinksldjump"/>
              </a:rPr>
              <a:t>JUNTA </a:t>
            </a:r>
            <a:r>
              <a:rPr lang="es-SV" sz="1000" b="1" dirty="0">
                <a:hlinkClick r:id="rId20" action="ppaction://hlinksldjump"/>
              </a:rPr>
              <a:t>DE VIGILANCIA PROFESIÓN LABOTRATORIO CLÍNICO </a:t>
            </a:r>
            <a:endParaRPr lang="es-SV" sz="1000" dirty="0"/>
          </a:p>
        </p:txBody>
      </p:sp>
      <p:sp>
        <p:nvSpPr>
          <p:cNvPr id="57" name="Proceso 56"/>
          <p:cNvSpPr/>
          <p:nvPr/>
        </p:nvSpPr>
        <p:spPr>
          <a:xfrm>
            <a:off x="7302772" y="2902414"/>
            <a:ext cx="1723743" cy="57495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1" action="ppaction://hlinksldjump"/>
              </a:rPr>
              <a:t>UNIDAD </a:t>
            </a:r>
            <a:r>
              <a:rPr lang="es-SV" sz="1000" b="1" dirty="0">
                <a:hlinkClick r:id="rId21" action="ppaction://hlinksldjump"/>
              </a:rPr>
              <a:t>DE ADQUISICIONES Y CONTRATACIONES INSTITUCIONALES </a:t>
            </a:r>
            <a:endParaRPr lang="es-SV" sz="1000" dirty="0"/>
          </a:p>
        </p:txBody>
      </p:sp>
      <p:sp>
        <p:nvSpPr>
          <p:cNvPr id="59" name="Proceso 58"/>
          <p:cNvSpPr/>
          <p:nvPr/>
        </p:nvSpPr>
        <p:spPr>
          <a:xfrm>
            <a:off x="3675692" y="3697007"/>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2" action="ppaction://hlinksldjump"/>
              </a:rPr>
              <a:t>UNIDAD </a:t>
            </a:r>
            <a:r>
              <a:rPr lang="es-SV" sz="1000" b="1" dirty="0">
                <a:hlinkClick r:id="rId22" action="ppaction://hlinksldjump"/>
              </a:rPr>
              <a:t>DE GESTIÓN DOCUMENTAL Y ARCHIVO </a:t>
            </a:r>
            <a:endParaRPr lang="es-SV" sz="1000" dirty="0"/>
          </a:p>
        </p:txBody>
      </p:sp>
      <p:sp>
        <p:nvSpPr>
          <p:cNvPr id="60" name="Proceso 59"/>
          <p:cNvSpPr/>
          <p:nvPr/>
        </p:nvSpPr>
        <p:spPr>
          <a:xfrm>
            <a:off x="2093075" y="5817222"/>
            <a:ext cx="1723743"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3" action="ppaction://hlinksldjump"/>
              </a:rPr>
              <a:t>UNIDAD </a:t>
            </a:r>
            <a:r>
              <a:rPr lang="es-SV" sz="1000" b="1" dirty="0">
                <a:hlinkClick r:id="rId23" action="ppaction://hlinksldjump"/>
              </a:rPr>
              <a:t>DE REGISTRO DE ESTABLECIMIENTOS </a:t>
            </a:r>
            <a:endParaRPr lang="es-SV" sz="1000" dirty="0"/>
          </a:p>
        </p:txBody>
      </p:sp>
      <p:sp>
        <p:nvSpPr>
          <p:cNvPr id="61" name="Proceso 60"/>
          <p:cNvSpPr/>
          <p:nvPr/>
        </p:nvSpPr>
        <p:spPr>
          <a:xfrm>
            <a:off x="811115" y="2899950"/>
            <a:ext cx="1541085"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4" action="ppaction://hlinksldjump"/>
              </a:rPr>
              <a:t>UNIDAD </a:t>
            </a:r>
            <a:r>
              <a:rPr lang="es-SV" sz="1000" b="1" dirty="0">
                <a:hlinkClick r:id="rId24" action="ppaction://hlinksldjump"/>
              </a:rPr>
              <a:t>DE ACCESO A LA INFORMACIÓN PÚBLICA </a:t>
            </a:r>
            <a:endParaRPr lang="es-SV" sz="1000" dirty="0"/>
          </a:p>
        </p:txBody>
      </p:sp>
      <p:sp>
        <p:nvSpPr>
          <p:cNvPr id="63" name="Proceso 62"/>
          <p:cNvSpPr/>
          <p:nvPr/>
        </p:nvSpPr>
        <p:spPr>
          <a:xfrm>
            <a:off x="10559352" y="3701648"/>
            <a:ext cx="1358429"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5" action="ppaction://hlinksldjump"/>
              </a:rPr>
              <a:t>ÁREA </a:t>
            </a:r>
            <a:r>
              <a:rPr lang="es-SV" sz="1000" b="1" dirty="0">
                <a:hlinkClick r:id="rId25" action="ppaction://hlinksldjump"/>
              </a:rPr>
              <a:t>DE TRANSPORTE Y LOGISTICA </a:t>
            </a:r>
            <a:endParaRPr lang="es-SV" sz="1000" dirty="0"/>
          </a:p>
        </p:txBody>
      </p:sp>
      <p:sp>
        <p:nvSpPr>
          <p:cNvPr id="64" name="Proceso 63"/>
          <p:cNvSpPr/>
          <p:nvPr/>
        </p:nvSpPr>
        <p:spPr>
          <a:xfrm>
            <a:off x="9087648" y="2899950"/>
            <a:ext cx="1358429" cy="57715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6" action="ppaction://hlinksldjump"/>
              </a:rPr>
              <a:t>UNIDAD </a:t>
            </a:r>
            <a:r>
              <a:rPr lang="es-SV" sz="1000" b="1" dirty="0">
                <a:hlinkClick r:id="rId26" action="ppaction://hlinksldjump"/>
              </a:rPr>
              <a:t>DE INFORMÁTICA </a:t>
            </a:r>
            <a:endParaRPr lang="es-SV" sz="1000" dirty="0"/>
          </a:p>
        </p:txBody>
      </p:sp>
      <p:sp>
        <p:nvSpPr>
          <p:cNvPr id="65" name="Proceso 64"/>
          <p:cNvSpPr/>
          <p:nvPr/>
        </p:nvSpPr>
        <p:spPr>
          <a:xfrm>
            <a:off x="2247374" y="3699324"/>
            <a:ext cx="1358429" cy="570855"/>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7" action="ppaction://hlinksldjump"/>
              </a:rPr>
              <a:t>UNIDAD </a:t>
            </a:r>
            <a:r>
              <a:rPr lang="es-SV" sz="1000" b="1" dirty="0">
                <a:hlinkClick r:id="rId27" action="ppaction://hlinksldjump"/>
              </a:rPr>
              <a:t>DE MEDIO AMBIENTE </a:t>
            </a:r>
            <a:endParaRPr lang="es-SV" sz="1000" dirty="0"/>
          </a:p>
        </p:txBody>
      </p:sp>
      <p:cxnSp>
        <p:nvCxnSpPr>
          <p:cNvPr id="67" name="Conector angular 66"/>
          <p:cNvCxnSpPr>
            <a:stCxn id="7" idx="1"/>
            <a:endCxn id="5" idx="2"/>
          </p:cNvCxnSpPr>
          <p:nvPr/>
        </p:nvCxnSpPr>
        <p:spPr>
          <a:xfrm rot="10800000">
            <a:off x="5594017" y="1024926"/>
            <a:ext cx="627607" cy="460901"/>
          </a:xfrm>
          <a:prstGeom prst="bentConnector2">
            <a:avLst/>
          </a:prstGeom>
          <a:ln w="127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2" name="Conector angular 71"/>
          <p:cNvCxnSpPr>
            <a:stCxn id="5" idx="2"/>
            <a:endCxn id="6" idx="1"/>
          </p:cNvCxnSpPr>
          <p:nvPr/>
        </p:nvCxnSpPr>
        <p:spPr>
          <a:xfrm rot="16200000" flipH="1">
            <a:off x="5367089" y="1251852"/>
            <a:ext cx="1081461" cy="627606"/>
          </a:xfrm>
          <a:prstGeom prst="bentConnector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5" name="Conector angular 114"/>
          <p:cNvCxnSpPr>
            <a:stCxn id="5" idx="2"/>
            <a:endCxn id="46" idx="0"/>
          </p:cNvCxnSpPr>
          <p:nvPr/>
        </p:nvCxnSpPr>
        <p:spPr>
          <a:xfrm rot="5400000">
            <a:off x="1831776" y="894199"/>
            <a:ext cx="3631515" cy="3892966"/>
          </a:xfrm>
          <a:prstGeom prst="bentConnector3">
            <a:avLst>
              <a:gd name="adj1" fmla="val 95916"/>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8" name="Conector angular 117"/>
          <p:cNvCxnSpPr>
            <a:stCxn id="5" idx="2"/>
            <a:endCxn id="52" idx="0"/>
          </p:cNvCxnSpPr>
          <p:nvPr/>
        </p:nvCxnSpPr>
        <p:spPr>
          <a:xfrm rot="16200000" flipH="1">
            <a:off x="6517280" y="101661"/>
            <a:ext cx="3631515" cy="5478042"/>
          </a:xfrm>
          <a:prstGeom prst="bentConnector3">
            <a:avLst>
              <a:gd name="adj1" fmla="val 95969"/>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Conector recto 120"/>
          <p:cNvCxnSpPr>
            <a:stCxn id="48" idx="0"/>
          </p:cNvCxnSpPr>
          <p:nvPr/>
        </p:nvCxnSpPr>
        <p:spPr>
          <a:xfrm flipV="1">
            <a:off x="4583402" y="4507460"/>
            <a:ext cx="0" cy="14898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a:stCxn id="50" idx="0"/>
          </p:cNvCxnSpPr>
          <p:nvPr/>
        </p:nvCxnSpPr>
        <p:spPr>
          <a:xfrm flipV="1">
            <a:off x="6556326" y="4507460"/>
            <a:ext cx="0"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Conector recto 124"/>
          <p:cNvCxnSpPr>
            <a:stCxn id="54" idx="0"/>
          </p:cNvCxnSpPr>
          <p:nvPr/>
        </p:nvCxnSpPr>
        <p:spPr>
          <a:xfrm flipH="1" flipV="1">
            <a:off x="8056039" y="4507460"/>
            <a:ext cx="2324"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Conector recto 126"/>
          <p:cNvCxnSpPr>
            <a:stCxn id="55" idx="0"/>
          </p:cNvCxnSpPr>
          <p:nvPr/>
        </p:nvCxnSpPr>
        <p:spPr>
          <a:xfrm flipH="1" flipV="1">
            <a:off x="9561305" y="4507460"/>
            <a:ext cx="3906"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9" name="Conector recto 128"/>
          <p:cNvCxnSpPr>
            <a:stCxn id="47" idx="0"/>
          </p:cNvCxnSpPr>
          <p:nvPr/>
        </p:nvCxnSpPr>
        <p:spPr>
          <a:xfrm flipH="1" flipV="1">
            <a:off x="3133454" y="4506098"/>
            <a:ext cx="4150" cy="150342"/>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162" name="Imagen 161"/>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a:off x="196599" y="99907"/>
            <a:ext cx="1810516" cy="1304547"/>
          </a:xfrm>
          <a:prstGeom prst="rect">
            <a:avLst/>
          </a:prstGeom>
        </p:spPr>
      </p:pic>
      <p:sp>
        <p:nvSpPr>
          <p:cNvPr id="163" name="CuadroTexto 162"/>
          <p:cNvSpPr txBox="1"/>
          <p:nvPr/>
        </p:nvSpPr>
        <p:spPr>
          <a:xfrm>
            <a:off x="2048633" y="340192"/>
            <a:ext cx="2110834" cy="954107"/>
          </a:xfrm>
          <a:prstGeom prst="rect">
            <a:avLst/>
          </a:prstGeom>
          <a:noFill/>
        </p:spPr>
        <p:txBody>
          <a:bodyPr wrap="none" rtlCol="0">
            <a:spAutoFit/>
          </a:bodyPr>
          <a:lstStyle/>
          <a:p>
            <a:r>
              <a:rPr lang="es-SV" sz="2800" b="1" dirty="0" smtClean="0">
                <a:solidFill>
                  <a:schemeClr val="accent5">
                    <a:lumMod val="75000"/>
                  </a:schemeClr>
                </a:solidFill>
                <a:effectLst>
                  <a:outerShdw blurRad="38100" dist="38100" dir="2700000" algn="tl">
                    <a:srgbClr val="000000">
                      <a:alpha val="43137"/>
                    </a:srgbClr>
                  </a:outerShdw>
                </a:effectLst>
              </a:rPr>
              <a:t>Organigrama</a:t>
            </a:r>
          </a:p>
          <a:p>
            <a:r>
              <a:rPr lang="es-SV" sz="2800" b="1" dirty="0" smtClean="0">
                <a:solidFill>
                  <a:schemeClr val="accent5">
                    <a:lumMod val="75000"/>
                  </a:schemeClr>
                </a:solidFill>
                <a:effectLst>
                  <a:outerShdw blurRad="38100" dist="38100" dir="2700000" algn="tl">
                    <a:srgbClr val="000000">
                      <a:alpha val="43137"/>
                    </a:srgbClr>
                  </a:outerShdw>
                </a:effectLst>
              </a:rPr>
              <a:t>Vigente</a:t>
            </a:r>
            <a:endParaRPr lang="es-SV" sz="2800" b="1" dirty="0">
              <a:solidFill>
                <a:schemeClr val="accent5">
                  <a:lumMod val="75000"/>
                </a:schemeClr>
              </a:solidFill>
              <a:effectLst>
                <a:outerShdw blurRad="38100" dist="38100" dir="2700000" algn="tl">
                  <a:srgbClr val="000000">
                    <a:alpha val="43137"/>
                  </a:srgbClr>
                </a:outerShdw>
              </a:effectLst>
            </a:endParaRPr>
          </a:p>
        </p:txBody>
      </p:sp>
      <p:sp>
        <p:nvSpPr>
          <p:cNvPr id="170" name="Proceso 169"/>
          <p:cNvSpPr/>
          <p:nvPr/>
        </p:nvSpPr>
        <p:spPr>
          <a:xfrm>
            <a:off x="7302771" y="3692790"/>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9" action="ppaction://hlinksldjump"/>
              </a:rPr>
              <a:t>UNIDAD </a:t>
            </a:r>
            <a:r>
              <a:rPr lang="es-SV" sz="1000" b="1" dirty="0">
                <a:hlinkClick r:id="rId29" action="ppaction://hlinksldjump"/>
              </a:rPr>
              <a:t>DE MANTENIMIENTO Y ACTIVO FIJO </a:t>
            </a:r>
            <a:endParaRPr lang="es-SV" sz="1000" dirty="0"/>
          </a:p>
        </p:txBody>
      </p:sp>
      <p:cxnSp>
        <p:nvCxnSpPr>
          <p:cNvPr id="174" name="Conector angular 173"/>
          <p:cNvCxnSpPr>
            <a:stCxn id="5" idx="2"/>
            <a:endCxn id="41" idx="0"/>
          </p:cNvCxnSpPr>
          <p:nvPr/>
        </p:nvCxnSpPr>
        <p:spPr>
          <a:xfrm rot="5400000">
            <a:off x="4815831" y="969626"/>
            <a:ext cx="722886" cy="833485"/>
          </a:xfrm>
          <a:prstGeom prst="bentConnector3">
            <a:avLst>
              <a:gd name="adj1" fmla="val 63176"/>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Conector angular 175"/>
          <p:cNvCxnSpPr>
            <a:stCxn id="5" idx="2"/>
            <a:endCxn id="39" idx="0"/>
          </p:cNvCxnSpPr>
          <p:nvPr/>
        </p:nvCxnSpPr>
        <p:spPr>
          <a:xfrm rot="5400000">
            <a:off x="4029023" y="163110"/>
            <a:ext cx="703178" cy="2426808"/>
          </a:xfrm>
          <a:prstGeom prst="bentConnector3">
            <a:avLst>
              <a:gd name="adj1" fmla="val 64900"/>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Conector angular 179"/>
          <p:cNvCxnSpPr>
            <a:stCxn id="5" idx="2"/>
            <a:endCxn id="61" idx="0"/>
          </p:cNvCxnSpPr>
          <p:nvPr/>
        </p:nvCxnSpPr>
        <p:spPr>
          <a:xfrm rot="5400000">
            <a:off x="2650325" y="-43742"/>
            <a:ext cx="1875025" cy="4012358"/>
          </a:xfrm>
          <a:prstGeom prst="bentConnector3">
            <a:avLst>
              <a:gd name="adj1" fmla="val 91655"/>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2" name="Conector angular 181"/>
          <p:cNvCxnSpPr>
            <a:stCxn id="5" idx="2"/>
            <a:endCxn id="64" idx="0"/>
          </p:cNvCxnSpPr>
          <p:nvPr/>
        </p:nvCxnSpPr>
        <p:spPr>
          <a:xfrm rot="16200000" flipH="1">
            <a:off x="6742927" y="-123987"/>
            <a:ext cx="1875025" cy="4172847"/>
          </a:xfrm>
          <a:prstGeom prst="bentConnector3">
            <a:avLst>
              <a:gd name="adj1" fmla="val 91655"/>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6" name="Conector recto 185"/>
          <p:cNvCxnSpPr>
            <a:stCxn id="57" idx="0"/>
          </p:cNvCxnSpPr>
          <p:nvPr/>
        </p:nvCxnSpPr>
        <p:spPr>
          <a:xfrm flipH="1" flipV="1">
            <a:off x="8164643" y="2742763"/>
            <a:ext cx="1" cy="159651"/>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8" name="Conector recto 187"/>
          <p:cNvCxnSpPr>
            <a:stCxn id="40" idx="0"/>
          </p:cNvCxnSpPr>
          <p:nvPr/>
        </p:nvCxnSpPr>
        <p:spPr>
          <a:xfrm flipH="1" flipV="1">
            <a:off x="6562424" y="2735267"/>
            <a:ext cx="1" cy="167147"/>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Conector recto 189"/>
          <p:cNvCxnSpPr>
            <a:stCxn id="42" idx="0"/>
          </p:cNvCxnSpPr>
          <p:nvPr/>
        </p:nvCxnSpPr>
        <p:spPr>
          <a:xfrm flipH="1" flipV="1">
            <a:off x="3197022" y="2742763"/>
            <a:ext cx="1" cy="159932"/>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Conector recto 191"/>
          <p:cNvCxnSpPr>
            <a:stCxn id="43" idx="0"/>
          </p:cNvCxnSpPr>
          <p:nvPr/>
        </p:nvCxnSpPr>
        <p:spPr>
          <a:xfrm flipH="1" flipV="1">
            <a:off x="4721059" y="2735267"/>
            <a:ext cx="1" cy="167428"/>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4" name="Conector angular 193"/>
          <p:cNvCxnSpPr>
            <a:stCxn id="5" idx="2"/>
            <a:endCxn id="45" idx="0"/>
          </p:cNvCxnSpPr>
          <p:nvPr/>
        </p:nvCxnSpPr>
        <p:spPr>
          <a:xfrm rot="5400000">
            <a:off x="2208033" y="306806"/>
            <a:ext cx="2667865" cy="4104103"/>
          </a:xfrm>
          <a:prstGeom prst="bentConnector3">
            <a:avLst>
              <a:gd name="adj1" fmla="val 95521"/>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7" name="Conector angular 196"/>
          <p:cNvCxnSpPr>
            <a:stCxn id="5" idx="2"/>
            <a:endCxn id="63" idx="0"/>
          </p:cNvCxnSpPr>
          <p:nvPr/>
        </p:nvCxnSpPr>
        <p:spPr>
          <a:xfrm rot="16200000" flipH="1">
            <a:off x="7077930" y="-458990"/>
            <a:ext cx="2676723" cy="5644551"/>
          </a:xfrm>
          <a:prstGeom prst="bentConnector3">
            <a:avLst>
              <a:gd name="adj1" fmla="val 9519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1" name="Conector recto 200"/>
          <p:cNvCxnSpPr>
            <a:stCxn id="65" idx="0"/>
          </p:cNvCxnSpPr>
          <p:nvPr/>
        </p:nvCxnSpPr>
        <p:spPr>
          <a:xfrm flipH="1" flipV="1">
            <a:off x="2926588" y="3576638"/>
            <a:ext cx="1" cy="122686"/>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3" name="Conector recto 202"/>
          <p:cNvCxnSpPr>
            <a:stCxn id="59" idx="0"/>
          </p:cNvCxnSpPr>
          <p:nvPr/>
        </p:nvCxnSpPr>
        <p:spPr>
          <a:xfrm flipV="1">
            <a:off x="4537564" y="3576638"/>
            <a:ext cx="0" cy="120369"/>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5" name="Conector recto 204"/>
          <p:cNvCxnSpPr>
            <a:stCxn id="44" idx="0"/>
          </p:cNvCxnSpPr>
          <p:nvPr/>
        </p:nvCxnSpPr>
        <p:spPr>
          <a:xfrm flipH="1" flipV="1">
            <a:off x="6562424" y="3576638"/>
            <a:ext cx="1" cy="120451"/>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Conector recto 206"/>
          <p:cNvCxnSpPr>
            <a:stCxn id="170" idx="0"/>
          </p:cNvCxnSpPr>
          <p:nvPr/>
        </p:nvCxnSpPr>
        <p:spPr>
          <a:xfrm flipV="1">
            <a:off x="8164643" y="3575773"/>
            <a:ext cx="0" cy="117017"/>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Conector recto 208"/>
          <p:cNvCxnSpPr>
            <a:stCxn id="9" idx="0"/>
          </p:cNvCxnSpPr>
          <p:nvPr/>
        </p:nvCxnSpPr>
        <p:spPr>
          <a:xfrm flipH="1" flipV="1">
            <a:off x="9766861" y="3576638"/>
            <a:ext cx="1" cy="122686"/>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4" name="Conector angular 213"/>
          <p:cNvCxnSpPr>
            <a:stCxn id="5" idx="2"/>
            <a:endCxn id="60" idx="0"/>
          </p:cNvCxnSpPr>
          <p:nvPr/>
        </p:nvCxnSpPr>
        <p:spPr>
          <a:xfrm rot="5400000">
            <a:off x="1878334" y="2101539"/>
            <a:ext cx="4792297" cy="2639069"/>
          </a:xfrm>
          <a:prstGeom prst="bentConnector3">
            <a:avLst>
              <a:gd name="adj1" fmla="val 93249"/>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17" name="Proceso 216"/>
          <p:cNvSpPr/>
          <p:nvPr/>
        </p:nvSpPr>
        <p:spPr>
          <a:xfrm>
            <a:off x="4739764" y="5823261"/>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30" action="ppaction://hlinksldjump"/>
              </a:rPr>
              <a:t>UNIDAD </a:t>
            </a:r>
            <a:r>
              <a:rPr lang="es-SV" sz="1000" b="1" dirty="0">
                <a:hlinkClick r:id="rId30" action="ppaction://hlinksldjump"/>
              </a:rPr>
              <a:t>DE EDUCACIÓN PERMANENTE EN SALUD </a:t>
            </a:r>
            <a:endParaRPr lang="es-SV" sz="1000" dirty="0"/>
          </a:p>
        </p:txBody>
      </p:sp>
      <p:cxnSp>
        <p:nvCxnSpPr>
          <p:cNvPr id="219" name="Conector angular 218"/>
          <p:cNvCxnSpPr>
            <a:stCxn id="5" idx="2"/>
            <a:endCxn id="217" idx="0"/>
          </p:cNvCxnSpPr>
          <p:nvPr/>
        </p:nvCxnSpPr>
        <p:spPr>
          <a:xfrm rot="16200000" flipH="1">
            <a:off x="3198658" y="3420283"/>
            <a:ext cx="4798336" cy="7620"/>
          </a:xfrm>
          <a:prstGeom prst="bentConnector3">
            <a:avLst>
              <a:gd name="adj1" fmla="val 50000"/>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62" name="Proceso 59"/>
          <p:cNvSpPr/>
          <p:nvPr/>
        </p:nvSpPr>
        <p:spPr>
          <a:xfrm>
            <a:off x="7379149" y="5835612"/>
            <a:ext cx="1723743"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solidFill>
                  <a:schemeClr val="accent1">
                    <a:lumMod val="75000"/>
                  </a:schemeClr>
                </a:solidFill>
                <a:hlinkClick r:id="rId31" action="ppaction://hlinksldjump"/>
              </a:rPr>
              <a:t>OFICINA TRAMITADORA DE DENUNCIAS</a:t>
            </a:r>
            <a:endParaRPr lang="es-SV" sz="1000" dirty="0">
              <a:solidFill>
                <a:schemeClr val="accent1">
                  <a:lumMod val="75000"/>
                </a:schemeClr>
              </a:solidFill>
            </a:endParaRPr>
          </a:p>
        </p:txBody>
      </p:sp>
      <p:cxnSp>
        <p:nvCxnSpPr>
          <p:cNvPr id="21" name="20 Conector angular"/>
          <p:cNvCxnSpPr>
            <a:stCxn id="5" idx="2"/>
            <a:endCxn id="62" idx="0"/>
          </p:cNvCxnSpPr>
          <p:nvPr/>
        </p:nvCxnSpPr>
        <p:spPr>
          <a:xfrm rot="16200000" flipH="1">
            <a:off x="4512175" y="2106765"/>
            <a:ext cx="4810687" cy="2647005"/>
          </a:xfrm>
          <a:prstGeom prst="bentConnector3">
            <a:avLst>
              <a:gd name="adj1" fmla="val 92767"/>
            </a:avLst>
          </a:prstGeom>
          <a:ln w="12700">
            <a:solidFill>
              <a:schemeClr val="accent1">
                <a:lumMod val="50000"/>
              </a:schemeClr>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3649840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Financiera Institucional (UFI)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Tiene la responsabilidad de realizar todas las actividades relacionadas a la recaudación, provisión, disposición y registro de los recursos financieros de acuerdo a lo establecido en la Ley AFI, promoviendo su uso racional eficiente y eficaz con el fin de satisfacer las necesidades de acuerdo a los valores presupuestados. Además es la Unidad encargada de coordinar en forma efectiva el proceso de formulación, ejecución y evaluación del presupuesto aprobado para cada periodo. Así como registrar oportunamente las transacciones sobre la base de mantener la igualdad entre los recursos y obligaciones (ingresos y gastos).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Silvia Fuentes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10</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5883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Adquisiciones y Contrataciones Institucional (UACI)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 la encargada de ejecutar el Plan Anual de Compras para cada periodo fiscal, respetando los tiempos establecidos, para lograr la eficiente adquisición de bienes y servicios, según lo señalado en los manuales de procedimientos, garantizando el cumplimiento de lo establecido en la LACAP y su Reglamento</a:t>
            </a:r>
          </a:p>
          <a:p>
            <a:pPr marL="0" indent="0" algn="just">
              <a:buNone/>
            </a:pPr>
            <a:r>
              <a:rPr lang="es-SV" dirty="0">
                <a:solidFill>
                  <a:schemeClr val="accent5">
                    <a:lumMod val="50000"/>
                  </a:schemeClr>
                </a:solidFill>
              </a:rPr>
              <a:t>Nombre del Responsable. Sra. Jacqueline Flores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73509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Informática (UI)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Implementar estrategias y herramientas innovadoras, que permitan hacer eficiente la administración de la información y de los recursos para facilitar la Vigilancia del Sector Salud por parte de las Unidades y Juntas que conforman el Consejo. También tiene la responsabilidad de dar soporte técnico y mantenimiento a los equipos de Datos, correo y voz, con lo cual se mantienen en óptimo funcionamiento los sistemas existentes. Elaborando también nuevas herramientas que ayuden a los procesos.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Ing. Douglas Fermín Retana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a:solidFill>
                  <a:schemeClr val="accent5">
                    <a:lumMod val="50000"/>
                  </a:schemeClr>
                </a:solidFill>
              </a:rPr>
              <a:t>4</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5</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46571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Género (UG)</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Proporcionar asesoría a mujeres y hombres que sean víctimas de violencia de género dentro de la institución: violencia psicológica, física, </a:t>
            </a:r>
            <a:r>
              <a:rPr lang="es-SV" dirty="0" err="1">
                <a:solidFill>
                  <a:schemeClr val="accent5">
                    <a:lumMod val="50000"/>
                  </a:schemeClr>
                </a:solidFill>
              </a:rPr>
              <a:t>feminicidio</a:t>
            </a:r>
            <a:r>
              <a:rPr lang="es-SV" dirty="0">
                <a:solidFill>
                  <a:schemeClr val="accent5">
                    <a:lumMod val="50000"/>
                  </a:schemeClr>
                </a:solidFill>
              </a:rPr>
              <a:t>, sexual, simbólica, institucional, laboral. Es la encargada de facilitar la incorporación de principio de igualdad, equidad y no discriminación en las políticas, planes, programa, proyectos, normativas y acciones institucionales </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Ruth Lemus (Personal ad honorem)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a:solidFill>
                  <a:schemeClr val="accent5">
                    <a:lumMod val="50000"/>
                  </a:schemeClr>
                </a:solidFill>
              </a:rPr>
              <a:t>0</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42749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Medioambiente (UM)</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Comprende el monitoreo, seguimiento de las acciones y acuerdos de gestión ambiental promovidos e implementados por la institución, así como el acompañamiento a las dependencias o áreas de mayor vinculación. </a:t>
            </a:r>
          </a:p>
          <a:p>
            <a:pPr marL="0" indent="0" algn="just">
              <a:buNone/>
            </a:pPr>
            <a:r>
              <a:rPr lang="es-SV" dirty="0">
                <a:solidFill>
                  <a:schemeClr val="accent5">
                    <a:lumMod val="50000"/>
                  </a:schemeClr>
                </a:solidFill>
              </a:rPr>
              <a:t>Actividades a desarrollar son: Definición de mecanismos de coordinación y seguimiento, Difusión de las acciones ambientales realizadas, Evaluación del trabajo de la Unidad y metas alcanzadas, Incorporación del componente ambiental en las políticas, planes y programas de la Institución.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 César Santamaría (personal ad honorem)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90607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Gestión Documental y Archivo (UGDA)  </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Aplicar los lineamientos sobre Archivo y Gestión Documental, dictados por el Instituto de Acceso a la Información Pública (IAIP), como dicta la Ley de Acceso a la Información Pública.</a:t>
            </a:r>
          </a:p>
          <a:p>
            <a:pPr marL="0" indent="0" algn="just">
              <a:buNone/>
            </a:pPr>
            <a:r>
              <a:rPr lang="es-SV" dirty="0">
                <a:solidFill>
                  <a:schemeClr val="accent5">
                    <a:lumMod val="50000"/>
                  </a:schemeClr>
                </a:solidFill>
              </a:rPr>
              <a:t>Garantizar la implementación, cumplimiento, desarrollo continuo de la organización, conservación, acceso a los documentos y archivos.</a:t>
            </a:r>
          </a:p>
          <a:p>
            <a:pPr marL="0" indent="0" algn="just">
              <a:buNone/>
            </a:pPr>
            <a:r>
              <a:rPr lang="es-SV" dirty="0">
                <a:solidFill>
                  <a:schemeClr val="accent5">
                    <a:lumMod val="50000"/>
                  </a:schemeClr>
                </a:solidFill>
              </a:rPr>
              <a:t>Coordinar a los responsables de archivos especializados, crear manuales de procedimientos y ser el referente de los Lineamientos e instrucciones del IAIP para la Institución.</a:t>
            </a:r>
          </a:p>
          <a:p>
            <a:pPr marL="0" indent="0" algn="just">
              <a:buNone/>
            </a:pPr>
            <a:r>
              <a:rPr lang="es-SV" dirty="0">
                <a:solidFill>
                  <a:schemeClr val="accent5">
                    <a:lumMod val="50000"/>
                  </a:schemeClr>
                </a:solidFill>
              </a:rPr>
              <a:t>Nombre del Responsable: Lic. Ernesto Peña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pic>
        <p:nvPicPr>
          <p:cNvPr id="4" name="Imagen 3"/>
          <p:cNvPicPr>
            <a:picLocks noChangeAspect="1"/>
          </p:cNvPicPr>
          <p:nvPr/>
        </p:nvPicPr>
        <p:blipFill>
          <a:blip r:embed="rId3"/>
          <a:stretch>
            <a:fillRect/>
          </a:stretch>
        </p:blipFill>
        <p:spPr>
          <a:xfrm>
            <a:off x="3289144" y="3226448"/>
            <a:ext cx="5613711" cy="405104"/>
          </a:xfrm>
          <a:prstGeom prst="rect">
            <a:avLst/>
          </a:prstGeom>
        </p:spPr>
      </p:pic>
      <p:sp>
        <p:nvSpPr>
          <p:cNvPr id="6" name="CuadroTexto 5"/>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4"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23364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Gestión de la Calidad (UGC)</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4"/>
            <a:ext cx="10515600" cy="4830185"/>
          </a:xfrm>
        </p:spPr>
        <p:txBody>
          <a:bodyPr>
            <a:normAutofit fontScale="55000" lnSpcReduction="20000"/>
          </a:bodyPr>
          <a:lstStyle/>
          <a:p>
            <a:pPr marL="0" indent="0" algn="just">
              <a:buNone/>
            </a:pPr>
            <a:r>
              <a:rPr lang="es-SV" dirty="0">
                <a:solidFill>
                  <a:schemeClr val="accent5">
                    <a:lumMod val="50000"/>
                  </a:schemeClr>
                </a:solidFill>
              </a:rPr>
              <a:t>Elaboración, manejo y mantenimiento del sistema de gestión. Asegurar  que  los  servicios  ofrecidos  de  actividades  de  inspección de la URES, a través de sus procesos,  cumplan con las especificaciones identificadas por el Sistema de Gestión. Velar  por  el  cumplimiento  de  todos  los  requisitos  en  los  procesos  de  inspección según la norma ISO/IEC 17020:2012.</a:t>
            </a:r>
          </a:p>
          <a:p>
            <a:pPr marL="0" indent="0" algn="just">
              <a:buNone/>
            </a:pPr>
            <a:r>
              <a:rPr lang="es-SV" dirty="0">
                <a:solidFill>
                  <a:schemeClr val="accent5">
                    <a:lumMod val="50000"/>
                  </a:schemeClr>
                </a:solidFill>
              </a:rPr>
              <a:t>Convocar y participar activamente en las reuniones programadas para la revisión de la Dirección y seguimiento del Sistema de Gestión y cumplir con los compromisos adquiridos en desarrollo de las reuniones. Atención de auditorías internas y externas.</a:t>
            </a:r>
          </a:p>
          <a:p>
            <a:pPr marL="0" indent="0" algn="just">
              <a:buNone/>
            </a:pPr>
            <a:r>
              <a:rPr lang="es-SV" dirty="0">
                <a:solidFill>
                  <a:schemeClr val="accent5">
                    <a:lumMod val="50000"/>
                  </a:schemeClr>
                </a:solidFill>
              </a:rPr>
              <a:t>Realizar el análisis de las no conformidades detectadas en el sistema de gestión y hacer su implementación y seguimiento al cumplimiento de acciones correctivas y preventivas.</a:t>
            </a:r>
          </a:p>
          <a:p>
            <a:pPr marL="0" indent="0" algn="just">
              <a:buNone/>
            </a:pPr>
            <a:r>
              <a:rPr lang="es-SV" dirty="0">
                <a:solidFill>
                  <a:schemeClr val="accent5">
                    <a:lumMod val="50000"/>
                  </a:schemeClr>
                </a:solidFill>
              </a:rPr>
              <a:t>Mantener centralizada la documentación oficial sobre el proceso, el SGC; así como comunicar de manera oportuna al personal involucrado. Comunicar cambios relevantes del sistema de gestión al personal involucrado.</a:t>
            </a:r>
          </a:p>
          <a:p>
            <a:pPr marL="0" indent="0" algn="just">
              <a:buNone/>
            </a:pPr>
            <a:r>
              <a:rPr lang="es-SV" dirty="0">
                <a:solidFill>
                  <a:schemeClr val="accent5">
                    <a:lumMod val="50000"/>
                  </a:schemeClr>
                </a:solidFill>
              </a:rPr>
              <a:t>Desarrollar y conducir programas de difusión interna y externa para el personal, con el objetivo de mejorar la implementación del sistema de gestión. Apoyar en trabajos técnicos, charlas u otras actividades relacionadas a las actividades del sistema de gestión de calidad e implementación de Normas ISO, Realizar cambios al sistema de gestión., Implementación y seguimiento a Normas ISO, Coordinar y realizar auditorías de Buenas Practicas Clínica e Implementar la mejora continua en los procesos del SGC.</a:t>
            </a:r>
          </a:p>
          <a:p>
            <a:pPr marL="0" indent="0" algn="just">
              <a:buNone/>
            </a:pPr>
            <a:r>
              <a:rPr lang="es-SV" dirty="0">
                <a:solidFill>
                  <a:schemeClr val="accent5">
                    <a:lumMod val="50000"/>
                  </a:schemeClr>
                </a:solidFill>
              </a:rPr>
              <a:t>Nombre del Responsable: Licda. Nancy de </a:t>
            </a:r>
            <a:r>
              <a:rPr lang="es-SV" dirty="0" err="1">
                <a:solidFill>
                  <a:schemeClr val="accent5">
                    <a:lumMod val="50000"/>
                  </a:schemeClr>
                </a:solidFill>
              </a:rPr>
              <a:t>Archila</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63858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Mantenimiento y Activo Fijo (UMAF)</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0000" lnSpcReduction="20000"/>
          </a:bodyPr>
          <a:lstStyle/>
          <a:p>
            <a:pPr marL="0" indent="0" algn="just">
              <a:buNone/>
            </a:pPr>
            <a:r>
              <a:rPr lang="es-SV" dirty="0">
                <a:solidFill>
                  <a:schemeClr val="accent5">
                    <a:lumMod val="50000"/>
                  </a:schemeClr>
                </a:solidFill>
              </a:rPr>
              <a:t>Esta tiene como objetivo conservar en las mejores condiciones operativas la infra estructura, los equipos no informáticos y de ambiente para el personal, contribuyendo de esta forma a mejorar los servicios que presta la Institución. Está integrada por las secciones de:</a:t>
            </a:r>
          </a:p>
          <a:p>
            <a:pPr marL="0" indent="0" algn="just">
              <a:buNone/>
            </a:pPr>
            <a:r>
              <a:rPr lang="es-SV" dirty="0">
                <a:solidFill>
                  <a:schemeClr val="accent5">
                    <a:lumMod val="50000"/>
                  </a:schemeClr>
                </a:solidFill>
              </a:rPr>
              <a:t> Mantenimiento: Encargada de proporcionar el servicio de mantenimiento correctivo, preventivo, adecuaciones, u otros, en las en las áreas de las diferentes Unidades Organizativas. </a:t>
            </a:r>
          </a:p>
          <a:p>
            <a:pPr marL="0" indent="0" algn="just">
              <a:buNone/>
            </a:pPr>
            <a:r>
              <a:rPr lang="es-SV" dirty="0">
                <a:solidFill>
                  <a:schemeClr val="accent5">
                    <a:lumMod val="50000"/>
                  </a:schemeClr>
                </a:solidFill>
              </a:rPr>
              <a:t>Intendencia: Coordinación del personal y asignación a los mismos, de las áreas de aseo que tendrán bajo su responsabilidad. </a:t>
            </a:r>
          </a:p>
          <a:p>
            <a:pPr marL="0" indent="0" algn="just">
              <a:buNone/>
            </a:pPr>
            <a:r>
              <a:rPr lang="es-SV" dirty="0">
                <a:solidFill>
                  <a:schemeClr val="accent5">
                    <a:lumMod val="50000"/>
                  </a:schemeClr>
                </a:solidFill>
              </a:rPr>
              <a:t>Además coordinar la vigilancia privada para la protección de los bienes muebles e inmuebles de la institución.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Sr. Jorge Alberto Ramos </a:t>
            </a:r>
            <a:r>
              <a:rPr lang="es-SV" dirty="0" err="1">
                <a:solidFill>
                  <a:schemeClr val="accent5">
                    <a:lumMod val="50000"/>
                  </a:schemeClr>
                </a:solidFill>
              </a:rPr>
              <a:t>Menjivar</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654626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Recursos Humanos (URH)</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 la Unidad responsable de realizar todas las actividades relacionadas con el adecuado proceso de reclutamiento, selección, contratación, capacitación, remuneraciones, bienestar laboral, motivación y seguridad de los empleados, así como lograr el desarrollo de las capacidades personales y profesionales de los mismos. Además ejecuta en forma adecuada la aplicación del Sistema Institucional de Recursos Humanos (SIRH)</a:t>
            </a:r>
          </a:p>
          <a:p>
            <a:pPr marL="0" indent="0" algn="just">
              <a:buNone/>
            </a:pPr>
            <a:r>
              <a:rPr lang="es-SV" dirty="0">
                <a:solidFill>
                  <a:schemeClr val="accent5">
                    <a:lumMod val="50000"/>
                  </a:schemeClr>
                </a:solidFill>
              </a:rPr>
              <a:t>Nombre del Responsable: Lic. Edwin Reyes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3</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54171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Área de Transporte y Logística (ATL)</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Controla y gestiona la utilización de los vehículos de transporte Institucional y supervisa el estado mecánico de los mismos a fin de potenciar el rendimiento de la flota y sus usuarios, solicita el abastecimiento de vehículos. Realizar el seguimiento a gestiones y trámites pertinentes a los seguros de las unidades de la flota así como la renovación de las pólizas.</a:t>
            </a:r>
          </a:p>
          <a:p>
            <a:pPr marL="0" indent="0" algn="just">
              <a:buNone/>
            </a:pPr>
            <a:r>
              <a:rPr lang="es-SV" dirty="0">
                <a:solidFill>
                  <a:schemeClr val="accent5">
                    <a:lumMod val="50000"/>
                  </a:schemeClr>
                </a:solidFill>
              </a:rPr>
              <a:t>Coordinar asistencia con los motoristas en casos de siniestros conjuntamente con la compañía de seguros, realizar informe de consumo de combustible, elaborar programación de transporte diaria, planificar rutas, coordinar la logística Institucional para la realización de eventos</a:t>
            </a:r>
          </a:p>
          <a:p>
            <a:pPr marL="0" indent="0" algn="just">
              <a:buNone/>
            </a:pPr>
            <a:r>
              <a:rPr lang="es-SV" dirty="0">
                <a:solidFill>
                  <a:schemeClr val="accent5">
                    <a:lumMod val="50000"/>
                  </a:schemeClr>
                </a:solidFill>
              </a:rPr>
              <a:t>Nombre del Responsable: Ing. Alonso Hernández</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3014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Consejo Directivo</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7500" lnSpcReduction="20000"/>
          </a:bodyPr>
          <a:lstStyle/>
          <a:p>
            <a:pPr marL="0" indent="0" algn="just">
              <a:buNone/>
            </a:pPr>
            <a:r>
              <a:rPr lang="es-SV" dirty="0">
                <a:solidFill>
                  <a:schemeClr val="accent5">
                    <a:lumMod val="50000"/>
                  </a:schemeClr>
                </a:solidFill>
              </a:rPr>
              <a:t>El Consejo Directivo es el Organismo Colegiado encargado de tomar las decisiones técnicas y legales para cumplir con el mandato constitucional de velar por la salud del pueblo y de resolver, en última instancia, todo lo relativo a la vigilancia de las profesiones relacionadas con la salud y a las actividades especializadas, técnicas y auxiliares relacionadas con éstas, así como lo relativo a la apertura, funcionamiento, y clausura de los establecimientos que se refiere la letra d) del Art. 14 del Código de Salud y las demás atribuciones que le confiere el Art.68 de la Constitución y el Código de Salud. Está formado por veintiún miembros, un Presidente y un Secretario nombrado por el Órgano Ejecutivo y tres representantes electos de entre sus miembros por cada uno de los gremios: Médico, Odontológico, Químico-Farmacéutico, Médico Veterinario, Enfermería, Psicología y Laboratorio Clínico</a:t>
            </a:r>
          </a:p>
          <a:p>
            <a:pPr marL="0" indent="0" algn="just">
              <a:buNone/>
            </a:pPr>
            <a:r>
              <a:rPr lang="es-SV" b="1" dirty="0">
                <a:solidFill>
                  <a:schemeClr val="accent5">
                    <a:lumMod val="50000"/>
                  </a:schemeClr>
                </a:solidFill>
              </a:rPr>
              <a:t>Representante: </a:t>
            </a:r>
            <a:r>
              <a:rPr lang="es-SV" dirty="0">
                <a:solidFill>
                  <a:schemeClr val="accent5">
                    <a:lumMod val="50000"/>
                  </a:schemeClr>
                </a:solidFill>
              </a:rPr>
              <a:t>Presidente del Consejo Superior de Salud Pública, Lic. Pedro </a:t>
            </a:r>
            <a:r>
              <a:rPr lang="es-SV" dirty="0" err="1">
                <a:solidFill>
                  <a:schemeClr val="accent5">
                    <a:lumMod val="50000"/>
                  </a:schemeClr>
                </a:solidFill>
              </a:rPr>
              <a:t>Rosalío</a:t>
            </a:r>
            <a:r>
              <a:rPr lang="es-SV" dirty="0">
                <a:solidFill>
                  <a:schemeClr val="accent5">
                    <a:lumMod val="50000"/>
                  </a:schemeClr>
                </a:solidFill>
              </a:rPr>
              <a:t> Escobar </a:t>
            </a:r>
            <a:r>
              <a:rPr lang="es-SV" dirty="0" err="1">
                <a:solidFill>
                  <a:schemeClr val="accent5">
                    <a:lumMod val="50000"/>
                  </a:schemeClr>
                </a:solidFill>
              </a:rPr>
              <a:t>Castaneda</a:t>
            </a:r>
            <a:r>
              <a:rPr lang="es-SV" dirty="0" smtClean="0">
                <a:solidFill>
                  <a:schemeClr val="accent5">
                    <a:lumMod val="50000"/>
                  </a:schemeClr>
                </a:solidFill>
              </a:rPr>
              <a:t>.</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8</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9" name="CuadroTexto 8"/>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777913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Médica (JVPM)</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a:t>
            </a:r>
            <a:r>
              <a:rPr lang="es-SV" dirty="0" smtClean="0">
                <a:solidFill>
                  <a:schemeClr val="accent5">
                    <a:lumMod val="50000"/>
                  </a:schemeClr>
                </a:solidFill>
              </a:rPr>
              <a:t>Responsables: </a:t>
            </a:r>
          </a:p>
          <a:p>
            <a:pPr lvl="1" algn="just"/>
            <a:r>
              <a:rPr lang="es-SV" dirty="0">
                <a:solidFill>
                  <a:schemeClr val="accent5">
                    <a:lumMod val="50000"/>
                  </a:schemeClr>
                </a:solidFill>
              </a:rPr>
              <a:t>Dr. Juan Carlos Portillo Donado </a:t>
            </a:r>
            <a:r>
              <a:rPr lang="es-SV" dirty="0" smtClean="0">
                <a:solidFill>
                  <a:schemeClr val="accent5">
                    <a:lumMod val="50000"/>
                  </a:schemeClr>
                </a:solidFill>
              </a:rPr>
              <a:t>(Presidente </a:t>
            </a:r>
            <a:r>
              <a:rPr lang="es-SV" dirty="0">
                <a:solidFill>
                  <a:schemeClr val="accent5">
                    <a:lumMod val="50000"/>
                  </a:schemeClr>
                </a:solidFill>
              </a:rPr>
              <a:t>JVPM</a:t>
            </a:r>
            <a:r>
              <a:rPr lang="es-SV" dirty="0" smtClean="0">
                <a:solidFill>
                  <a:schemeClr val="accent5">
                    <a:lumMod val="50000"/>
                  </a:schemeClr>
                </a:solidFill>
              </a:rPr>
              <a:t>)</a:t>
            </a:r>
          </a:p>
          <a:p>
            <a:pPr lvl="1" algn="just"/>
            <a:r>
              <a:rPr lang="pt-BR" dirty="0">
                <a:solidFill>
                  <a:schemeClr val="accent5">
                    <a:lumMod val="50000"/>
                  </a:schemeClr>
                </a:solidFill>
              </a:rPr>
              <a:t>Dra. Silvia </a:t>
            </a:r>
            <a:r>
              <a:rPr lang="pt-BR" dirty="0" err="1">
                <a:solidFill>
                  <a:schemeClr val="accent5">
                    <a:lumMod val="50000"/>
                  </a:schemeClr>
                </a:solidFill>
              </a:rPr>
              <a:t>Isela</a:t>
            </a:r>
            <a:r>
              <a:rPr lang="pt-BR" dirty="0">
                <a:solidFill>
                  <a:schemeClr val="accent5">
                    <a:lumMod val="50000"/>
                  </a:schemeClr>
                </a:solidFill>
              </a:rPr>
              <a:t> </a:t>
            </a:r>
            <a:r>
              <a:rPr lang="pt-BR" dirty="0" err="1">
                <a:solidFill>
                  <a:schemeClr val="accent5">
                    <a:lumMod val="50000"/>
                  </a:schemeClr>
                </a:solidFill>
              </a:rPr>
              <a:t>Henríquez</a:t>
            </a:r>
            <a:r>
              <a:rPr lang="pt-BR" dirty="0">
                <a:solidFill>
                  <a:schemeClr val="accent5">
                    <a:lumMod val="50000"/>
                  </a:schemeClr>
                </a:solidFill>
              </a:rPr>
              <a:t> de Rivas </a:t>
            </a:r>
            <a:r>
              <a:rPr lang="es-SV" dirty="0" smtClean="0">
                <a:solidFill>
                  <a:schemeClr val="accent5">
                    <a:lumMod val="50000"/>
                  </a:schemeClr>
                </a:solidFill>
              </a:rPr>
              <a:t>(</a:t>
            </a:r>
            <a:r>
              <a:rPr lang="es-SV" dirty="0">
                <a:solidFill>
                  <a:schemeClr val="accent5">
                    <a:lumMod val="50000"/>
                  </a:schemeClr>
                </a:solidFill>
              </a:rPr>
              <a:t>Secretaria JVPM)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5</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5080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Enfermería (JVPE)</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Nombres de las Responsables:</a:t>
            </a:r>
          </a:p>
          <a:p>
            <a:pPr lvl="1" algn="just"/>
            <a:r>
              <a:rPr lang="es-SV" dirty="0">
                <a:solidFill>
                  <a:schemeClr val="accent5">
                    <a:lumMod val="50000"/>
                  </a:schemeClr>
                </a:solidFill>
              </a:rPr>
              <a:t>Licda. Luz Amanda </a:t>
            </a:r>
            <a:r>
              <a:rPr lang="es-SV" dirty="0" err="1">
                <a:solidFill>
                  <a:schemeClr val="accent5">
                    <a:lumMod val="50000"/>
                  </a:schemeClr>
                </a:solidFill>
              </a:rPr>
              <a:t>Interiano</a:t>
            </a:r>
            <a:r>
              <a:rPr lang="es-SV" dirty="0">
                <a:solidFill>
                  <a:schemeClr val="accent5">
                    <a:lumMod val="50000"/>
                  </a:schemeClr>
                </a:solidFill>
              </a:rPr>
              <a:t> de </a:t>
            </a:r>
            <a:r>
              <a:rPr lang="es-SV" dirty="0" err="1">
                <a:solidFill>
                  <a:schemeClr val="accent5">
                    <a:lumMod val="50000"/>
                  </a:schemeClr>
                </a:solidFill>
              </a:rPr>
              <a:t>Hasbún</a:t>
            </a:r>
            <a:r>
              <a:rPr lang="es-SV" dirty="0">
                <a:solidFill>
                  <a:schemeClr val="accent5">
                    <a:lumMod val="50000"/>
                  </a:schemeClr>
                </a:solidFill>
              </a:rPr>
              <a:t> </a:t>
            </a:r>
            <a:r>
              <a:rPr lang="es-SV" dirty="0" smtClean="0">
                <a:solidFill>
                  <a:schemeClr val="accent5">
                    <a:lumMod val="50000"/>
                  </a:schemeClr>
                </a:solidFill>
              </a:rPr>
              <a:t>(</a:t>
            </a:r>
            <a:r>
              <a:rPr lang="es-SV" dirty="0" err="1">
                <a:solidFill>
                  <a:schemeClr val="accent5">
                    <a:lumMod val="50000"/>
                  </a:schemeClr>
                </a:solidFill>
              </a:rPr>
              <a:t>Presidencta</a:t>
            </a:r>
            <a:r>
              <a:rPr lang="es-SV" dirty="0">
                <a:solidFill>
                  <a:schemeClr val="accent5">
                    <a:lumMod val="50000"/>
                  </a:schemeClr>
                </a:solidFill>
              </a:rPr>
              <a:t> JVPE)</a:t>
            </a:r>
          </a:p>
          <a:p>
            <a:pPr lvl="1" algn="just"/>
            <a:r>
              <a:rPr lang="es-SV" dirty="0">
                <a:solidFill>
                  <a:schemeClr val="accent5">
                    <a:lumMod val="50000"/>
                  </a:schemeClr>
                </a:solidFill>
              </a:rPr>
              <a:t>Licda. Margoth Idalia Ramos de Cáceres </a:t>
            </a:r>
            <a:r>
              <a:rPr lang="es-SV" dirty="0" smtClean="0">
                <a:solidFill>
                  <a:schemeClr val="accent5">
                    <a:lumMod val="50000"/>
                  </a:schemeClr>
                </a:solidFill>
              </a:rPr>
              <a:t>(</a:t>
            </a:r>
            <a:r>
              <a:rPr lang="es-SV" dirty="0">
                <a:solidFill>
                  <a:schemeClr val="accent5">
                    <a:lumMod val="50000"/>
                  </a:schemeClr>
                </a:solidFill>
              </a:rPr>
              <a:t>Secretaria JVPE)</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334771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Odontología (JVPO)</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Nombres de las Responsables: </a:t>
            </a:r>
          </a:p>
          <a:p>
            <a:pPr lvl="1" algn="just"/>
            <a:r>
              <a:rPr lang="es-SV" dirty="0">
                <a:solidFill>
                  <a:schemeClr val="accent5">
                    <a:lumMod val="50000"/>
                  </a:schemeClr>
                </a:solidFill>
              </a:rPr>
              <a:t>Dra. Laura Elena González de Rodríguez  </a:t>
            </a:r>
            <a:r>
              <a:rPr lang="es-SV" dirty="0" smtClean="0">
                <a:solidFill>
                  <a:schemeClr val="accent5">
                    <a:lumMod val="50000"/>
                  </a:schemeClr>
                </a:solidFill>
              </a:rPr>
              <a:t>(</a:t>
            </a:r>
            <a:r>
              <a:rPr lang="es-SV" dirty="0">
                <a:solidFill>
                  <a:schemeClr val="accent5">
                    <a:lumMod val="50000"/>
                  </a:schemeClr>
                </a:solidFill>
              </a:rPr>
              <a:t>Presidenta de JVPO)</a:t>
            </a:r>
          </a:p>
          <a:p>
            <a:pPr lvl="1" algn="just"/>
            <a:r>
              <a:rPr lang="es-SV" dirty="0" smtClean="0">
                <a:solidFill>
                  <a:schemeClr val="accent5">
                    <a:lumMod val="50000"/>
                  </a:schemeClr>
                </a:solidFill>
              </a:rPr>
              <a:t>Dra</a:t>
            </a:r>
            <a:r>
              <a:rPr lang="es-SV" dirty="0">
                <a:solidFill>
                  <a:schemeClr val="accent5">
                    <a:lumMod val="50000"/>
                  </a:schemeClr>
                </a:solidFill>
              </a:rPr>
              <a:t>. Laura Carolina Contreras de Guerrero (Secretaria de JVPO)</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842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Laboratorio Clínico (JVPCL)</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 de los Responsables: </a:t>
            </a:r>
          </a:p>
          <a:p>
            <a:pPr lvl="1" algn="just"/>
            <a:r>
              <a:rPr lang="es-SV" dirty="0">
                <a:solidFill>
                  <a:schemeClr val="accent5">
                    <a:lumMod val="50000"/>
                  </a:schemeClr>
                </a:solidFill>
              </a:rPr>
              <a:t>Licda. Marcelo Adolfo Chávez Ulloa (</a:t>
            </a:r>
            <a:r>
              <a:rPr lang="es-SV" dirty="0" smtClean="0">
                <a:solidFill>
                  <a:schemeClr val="accent5">
                    <a:lumMod val="50000"/>
                  </a:schemeClr>
                </a:solidFill>
              </a:rPr>
              <a:t>Presidente </a:t>
            </a:r>
            <a:r>
              <a:rPr lang="es-SV" dirty="0">
                <a:solidFill>
                  <a:schemeClr val="accent5">
                    <a:lumMod val="50000"/>
                  </a:schemeClr>
                </a:solidFill>
              </a:rPr>
              <a:t>JVPCL)</a:t>
            </a:r>
          </a:p>
          <a:p>
            <a:pPr lvl="1" algn="just"/>
            <a:r>
              <a:rPr lang="es-SV" dirty="0">
                <a:solidFill>
                  <a:schemeClr val="accent5">
                    <a:lumMod val="50000"/>
                  </a:schemeClr>
                </a:solidFill>
              </a:rPr>
              <a:t>Lic. Wilson Edgardo Barrientos Guillén (</a:t>
            </a:r>
            <a:r>
              <a:rPr lang="es-SV" dirty="0" smtClean="0">
                <a:solidFill>
                  <a:schemeClr val="accent5">
                    <a:lumMod val="50000"/>
                  </a:schemeClr>
                </a:solidFill>
              </a:rPr>
              <a:t>Secretario </a:t>
            </a:r>
            <a:r>
              <a:rPr lang="es-SV" dirty="0">
                <a:solidFill>
                  <a:schemeClr val="accent5">
                    <a:lumMod val="50000"/>
                  </a:schemeClr>
                </a:solidFill>
              </a:rPr>
              <a:t>JVPCL)</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a:solidFill>
                  <a:schemeClr val="accent5">
                    <a:lumMod val="50000"/>
                  </a:schemeClr>
                </a:solidFill>
              </a:rPr>
              <a:t>6</a:t>
            </a:r>
            <a:endParaRPr lang="es-SV" dirty="0" smtClean="0">
              <a:solidFill>
                <a:schemeClr val="accent5">
                  <a:lumMod val="50000"/>
                </a:schemeClr>
              </a:solidFill>
            </a:endParaRP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852105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Médico Veterinaria (JVPMV)</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los Responsables: </a:t>
            </a:r>
          </a:p>
          <a:p>
            <a:pPr marL="0" indent="0" algn="just">
              <a:buNone/>
            </a:pPr>
            <a:r>
              <a:rPr lang="es-SV" dirty="0">
                <a:solidFill>
                  <a:schemeClr val="accent5">
                    <a:lumMod val="50000"/>
                  </a:schemeClr>
                </a:solidFill>
              </a:rPr>
              <a:t>M.V. </a:t>
            </a:r>
            <a:r>
              <a:rPr lang="es-SV" dirty="0" smtClean="0">
                <a:solidFill>
                  <a:schemeClr val="accent5">
                    <a:lumMod val="50000"/>
                  </a:schemeClr>
                </a:solidFill>
              </a:rPr>
              <a:t>Isabel </a:t>
            </a:r>
            <a:r>
              <a:rPr lang="es-SV" dirty="0">
                <a:solidFill>
                  <a:schemeClr val="accent5">
                    <a:lumMod val="50000"/>
                  </a:schemeClr>
                </a:solidFill>
              </a:rPr>
              <a:t>Guadalupe Contreras Mata  (</a:t>
            </a:r>
            <a:r>
              <a:rPr lang="es-SV" dirty="0" smtClean="0">
                <a:solidFill>
                  <a:schemeClr val="accent5">
                    <a:lumMod val="50000"/>
                  </a:schemeClr>
                </a:solidFill>
              </a:rPr>
              <a:t>Presidenta </a:t>
            </a:r>
            <a:r>
              <a:rPr lang="es-SV" dirty="0">
                <a:solidFill>
                  <a:schemeClr val="accent5">
                    <a:lumMod val="50000"/>
                  </a:schemeClr>
                </a:solidFill>
              </a:rPr>
              <a:t>JVPMV)</a:t>
            </a:r>
          </a:p>
          <a:p>
            <a:pPr marL="0" indent="0" algn="just">
              <a:buNone/>
            </a:pPr>
            <a:r>
              <a:rPr lang="it-IT" dirty="0">
                <a:solidFill>
                  <a:schemeClr val="accent5">
                    <a:lumMod val="50000"/>
                  </a:schemeClr>
                </a:solidFill>
              </a:rPr>
              <a:t>M.V. Marcela Vanessa Chinchilla de Frech </a:t>
            </a:r>
            <a:r>
              <a:rPr lang="es-SV" dirty="0" smtClean="0">
                <a:solidFill>
                  <a:schemeClr val="accent5">
                    <a:lumMod val="50000"/>
                  </a:schemeClr>
                </a:solidFill>
              </a:rPr>
              <a:t>(</a:t>
            </a:r>
            <a:r>
              <a:rPr lang="es-SV" dirty="0">
                <a:solidFill>
                  <a:schemeClr val="accent5">
                    <a:lumMod val="50000"/>
                  </a:schemeClr>
                </a:solidFill>
              </a:rPr>
              <a:t>Secretaria JVPMV)</a:t>
            </a:r>
          </a:p>
          <a:p>
            <a:pPr marL="0" indent="0" algn="just">
              <a:buNone/>
            </a:pPr>
            <a:r>
              <a:rPr lang="es-SV" b="1" dirty="0" smtClean="0">
                <a:solidFill>
                  <a:schemeClr val="accent5">
                    <a:lumMod val="50000"/>
                  </a:schemeClr>
                </a:solidFill>
              </a:rPr>
              <a:t>Mujeres: </a:t>
            </a:r>
            <a:r>
              <a:rPr lang="es-SV" dirty="0">
                <a:solidFill>
                  <a:schemeClr val="accent5">
                    <a:lumMod val="50000"/>
                  </a:schemeClr>
                </a:solidFill>
              </a:rPr>
              <a:t>6</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921195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 Junta de Vigilancia de la Profesión en Psicología (JVPP)</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 de los Responsables: </a:t>
            </a:r>
            <a:endParaRPr lang="es-SV" dirty="0" smtClean="0">
              <a:solidFill>
                <a:schemeClr val="accent5">
                  <a:lumMod val="50000"/>
                </a:schemeClr>
              </a:solidFill>
            </a:endParaRPr>
          </a:p>
          <a:p>
            <a:pPr marL="0" indent="0" algn="just">
              <a:buNone/>
            </a:pPr>
            <a:r>
              <a:rPr lang="es-SV" dirty="0">
                <a:solidFill>
                  <a:schemeClr val="accent5">
                    <a:lumMod val="50000"/>
                  </a:schemeClr>
                </a:solidFill>
              </a:rPr>
              <a:t>Dra. Ana María Ventura de Marroquín           –  Presidenta</a:t>
            </a:r>
          </a:p>
          <a:p>
            <a:pPr marL="0" indent="0" algn="just">
              <a:buNone/>
            </a:pPr>
            <a:r>
              <a:rPr lang="es-SV" dirty="0">
                <a:solidFill>
                  <a:schemeClr val="accent5">
                    <a:lumMod val="50000"/>
                  </a:schemeClr>
                </a:solidFill>
              </a:rPr>
              <a:t>Licda. Julia Dora Aguirre Domínguez             –   Secretaria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95478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Químico Farmacéutica (JVPQF)</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las Responsables: </a:t>
            </a:r>
          </a:p>
          <a:p>
            <a:pPr lvl="1" algn="just"/>
            <a:r>
              <a:rPr lang="pt-BR" dirty="0">
                <a:solidFill>
                  <a:schemeClr val="accent5">
                    <a:lumMod val="50000"/>
                  </a:schemeClr>
                </a:solidFill>
              </a:rPr>
              <a:t>Licda.  Ana A. Martínez de Morales                         –  </a:t>
            </a:r>
            <a:r>
              <a:rPr lang="pt-BR" dirty="0" smtClean="0">
                <a:solidFill>
                  <a:schemeClr val="accent5">
                    <a:lumMod val="50000"/>
                  </a:schemeClr>
                </a:solidFill>
              </a:rPr>
              <a:t>Presidenta JVPQF</a:t>
            </a:r>
            <a:endParaRPr lang="pt-BR" dirty="0">
              <a:solidFill>
                <a:schemeClr val="accent5">
                  <a:lumMod val="50000"/>
                </a:schemeClr>
              </a:solidFill>
            </a:endParaRPr>
          </a:p>
          <a:p>
            <a:pPr lvl="1" algn="just"/>
            <a:r>
              <a:rPr lang="pt-BR" dirty="0">
                <a:solidFill>
                  <a:schemeClr val="accent5">
                    <a:lumMod val="50000"/>
                  </a:schemeClr>
                </a:solidFill>
              </a:rPr>
              <a:t>Licda. Miriam Beatriz Mendoza de Bernal             –   </a:t>
            </a:r>
            <a:r>
              <a:rPr lang="pt-BR" dirty="0" smtClean="0">
                <a:solidFill>
                  <a:schemeClr val="accent5">
                    <a:lumMod val="50000"/>
                  </a:schemeClr>
                </a:solidFill>
              </a:rPr>
              <a:t>Secretaria JVPQF</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486403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Registro de Establecimientos de Salud (URES)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realizar de manera eficiente y oportuna el registro y control de los Establecimientos de Salud no farmacéuticos inscritos a nivel nacional, aplicando los formularios, requerimientos y normativas vigentes, garantizando la disponibilidad interna y externa de los requisitos, información y modificaciones relativas a los trámites de establecimientos de salud. Así como mantener actualizado el registro público de establecimientos a fin de inscribir y controlar cada uno de ellos bajo el rubro y actividades que le correspondan.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Responsable. Licda. Marcela Estrada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4</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75327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Educación Permanente en Salud (UEPS)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10000"/>
          </a:bodyPr>
          <a:lstStyle/>
          <a:p>
            <a:pPr marL="0" indent="0" algn="just">
              <a:buNone/>
            </a:pPr>
            <a:r>
              <a:rPr lang="es-SV" dirty="0" smtClean="0">
                <a:solidFill>
                  <a:schemeClr val="accent5">
                    <a:lumMod val="50000"/>
                  </a:schemeClr>
                </a:solidFill>
              </a:rPr>
              <a:t>La </a:t>
            </a:r>
            <a:r>
              <a:rPr lang="es-SV" dirty="0">
                <a:solidFill>
                  <a:schemeClr val="accent5">
                    <a:lumMod val="50000"/>
                  </a:schemeClr>
                </a:solidFill>
              </a:rPr>
              <a:t>Unidad de Educación Permanente en Salud (UEPS) es la encargada de implementar programas de capacitación a los profesionales de salud  y demás trabajadores cuyas actividades estén directamente vinculadas con los pacientes o usuarios del Sistema Nacional de Salud. Todo lo anterior, además de apoyar iniciativas en coordinación con las Juntas de Vigilancia de las Profesiones de la Salud. Y  de conformidad al  PUNTO CUATRO: ORGANIZACIÓN DE COMISIONES, del acta de sesión ordinaria 1/2015, de fecha 14 DE ENERO DE 2015 se acordó el nombramiento de la Unidad de Educación Permanente en Salud como apoyo técnico de la Comisión de Revisión de Planes de Estudio del Consejo Directivo CSSP.   </a:t>
            </a:r>
          </a:p>
          <a:p>
            <a:pPr marL="0" indent="0" algn="just">
              <a:buNone/>
            </a:pPr>
            <a:r>
              <a:rPr lang="es-SV" dirty="0">
                <a:solidFill>
                  <a:schemeClr val="accent5">
                    <a:lumMod val="50000"/>
                  </a:schemeClr>
                </a:solidFill>
              </a:rPr>
              <a:t>         </a:t>
            </a:r>
          </a:p>
          <a:p>
            <a:pPr marL="0" indent="0" algn="just">
              <a:buNone/>
            </a:pPr>
            <a:r>
              <a:rPr lang="es-SV" dirty="0">
                <a:solidFill>
                  <a:schemeClr val="accent5">
                    <a:lumMod val="50000"/>
                  </a:schemeClr>
                </a:solidFill>
              </a:rPr>
              <a:t>Nombre de Responsable: Dra. Elizabeth Pérez Oliva</a:t>
            </a:r>
          </a:p>
          <a:p>
            <a:pPr marL="0" indent="0" algn="just">
              <a:buNone/>
            </a:pPr>
            <a:r>
              <a:rPr lang="es-SV" b="1" dirty="0" smtClean="0">
                <a:solidFill>
                  <a:schemeClr val="accent5">
                    <a:lumMod val="50000"/>
                  </a:schemeClr>
                </a:solidFill>
              </a:rPr>
              <a:t>Mujeres: </a:t>
            </a:r>
            <a:r>
              <a:rPr lang="es-SV" b="1" dirty="0">
                <a:solidFill>
                  <a:schemeClr val="accent5">
                    <a:lumMod val="50000"/>
                  </a:schemeClr>
                </a:solidFill>
              </a:rPr>
              <a:t>1</a:t>
            </a:r>
            <a:endParaRPr lang="es-SV" b="1" dirty="0" smtClean="0">
              <a:solidFill>
                <a:schemeClr val="accent5">
                  <a:lumMod val="50000"/>
                </a:schemeClr>
              </a:solidFill>
            </a:endParaRPr>
          </a:p>
          <a:p>
            <a:pPr marL="0" indent="0" algn="just">
              <a:buNone/>
            </a:pPr>
            <a:r>
              <a:rPr lang="es-SV" b="1" dirty="0" smtClean="0">
                <a:solidFill>
                  <a:schemeClr val="accent5">
                    <a:lumMod val="50000"/>
                  </a:schemeClr>
                </a:solidFill>
              </a:rPr>
              <a:t>Hombres: 1</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175722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 Comité Nacional de Ética de la Investigación en Salud (CNEIS)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107576" y="1667435"/>
            <a:ext cx="11854928" cy="4830184"/>
          </a:xfrm>
        </p:spPr>
        <p:txBody>
          <a:bodyPr>
            <a:normAutofit fontScale="47500" lnSpcReduction="20000"/>
          </a:bodyPr>
          <a:lstStyle/>
          <a:p>
            <a:pPr algn="just"/>
            <a:r>
              <a:rPr lang="es-SV" sz="2500" dirty="0"/>
              <a:t>Este comité no depende totalmente del Consejo Superior de Salud Pública, por lo que aparece en el organigrama con la característica de autonomía ya  que  en  fecha  veinte  de  agosto  del  año  dos  mil  quince  se suscribió  el Convenio de Cooperación interinstitucional   entre el Ministerio  de Salud y el Consejo Superior  de Salud Pública, para garantizar  el funcionamiento   del Comité  Nacional de Ética de la  </a:t>
            </a:r>
            <a:r>
              <a:rPr lang="es-SV" sz="2500" dirty="0" smtClean="0"/>
              <a:t>investigación  </a:t>
            </a:r>
            <a:r>
              <a:rPr lang="es-SV" sz="2500" dirty="0"/>
              <a:t>en Salud, estableciéndose una serie de  compromisos  y obligaciones  tanto  del  Ministerio   de  Salud como del Consejo Superior de Salud Pública. Sus Funciones :La  responsabilidad  al  evaluar  una investigación en salud es contribuir a salvaguardar la dignidad, derechos, seguridad y bienestar de todos los y las participantes actuales y potenciales de la investigación; se debe tener especial atención a los estudios que pueden involucrar personas vulnerables; debe proporcionar una evaluación independiente, competente y oportuna de la ética de los estudios propuestos; responsable  de  actuar en  el  completo  interés  de  los  participantes potenciales  de  la  investigación  y de  las  comunidades  involucradas,  tomando  en cuenta   los   intereses   y   necesidades   de   los   investigadores,   así   como   los requerimientos de agencias reguladoras y leyes aplicables; evaluar la investigación propuesta antes de su inicio. Debe asegurar la evaluación regular de los estudios en desarrollo que recibieron una decisión positiva en intervalos apropiados de acuerdo al grado de riesgo para las personas, como mínimo una vez al año; aprobar, solicitar modificaciones (previas a la aprobación), rechazar, o suspender un estudio clínico; debe revisar tanto la cantidad como el método de pago a las personas para asegurarse que no existan problemas de coerción o mal influencia en los sujetos del estudio. Asegurar que la información referente al pago a las personas, incluyendo los métodos, cantidades y programación esté estipulada en la forma de consentimiento informado escrita, así mismo como cualquier otra información escrita que se le proporcione a los sujetos. Promoverá la capacitación continua de sus miembros en la siguiente temática: cursos sobre metodología de la investigación y ética, conferencias de expertos, talleres, jornadas y diplomados (Magister en Bioética). Estas capacitaciones pueden ser extensivas a los miembros de los comités locales de ética</a:t>
            </a:r>
            <a:r>
              <a:rPr lang="es-SV" sz="2500" dirty="0" smtClean="0"/>
              <a:t>.</a:t>
            </a:r>
            <a:endParaRPr lang="es-SV" sz="2500" dirty="0"/>
          </a:p>
          <a:p>
            <a:pPr marL="0" indent="0" algn="just">
              <a:buNone/>
            </a:pPr>
            <a:r>
              <a:rPr lang="es-SV" sz="4300" dirty="0" smtClean="0">
                <a:solidFill>
                  <a:schemeClr val="accent5">
                    <a:lumMod val="50000"/>
                  </a:schemeClr>
                </a:solidFill>
              </a:rPr>
              <a:t>Nombres </a:t>
            </a:r>
            <a:r>
              <a:rPr lang="es-SV" sz="4300" dirty="0">
                <a:solidFill>
                  <a:schemeClr val="accent5">
                    <a:lumMod val="50000"/>
                  </a:schemeClr>
                </a:solidFill>
              </a:rPr>
              <a:t>de los Responsables:</a:t>
            </a:r>
          </a:p>
          <a:p>
            <a:pPr marL="0" indent="0" algn="ctr">
              <a:lnSpc>
                <a:spcPct val="120000"/>
              </a:lnSpc>
              <a:spcBef>
                <a:spcPts val="0"/>
              </a:spcBef>
              <a:buNone/>
            </a:pPr>
            <a:r>
              <a:rPr lang="es-SV" sz="1600" dirty="0"/>
              <a:t>- Mario Ernesto Soriano Lima - Doctor en Medicina -      Presidente </a:t>
            </a:r>
            <a:br>
              <a:rPr lang="es-SV" sz="1600" dirty="0"/>
            </a:br>
            <a:r>
              <a:rPr lang="es-SV" sz="1600" dirty="0"/>
              <a:t>- David Francisco Torres Romero - Licenciado en Química y Farmacia -   Vicepresidente </a:t>
            </a:r>
            <a:br>
              <a:rPr lang="es-SV" sz="1600" dirty="0"/>
            </a:br>
            <a:r>
              <a:rPr lang="es-SV" sz="1600" dirty="0"/>
              <a:t>- </a:t>
            </a:r>
            <a:r>
              <a:rPr lang="es-SV" sz="1600" dirty="0" err="1"/>
              <a:t>Aydee</a:t>
            </a:r>
            <a:r>
              <a:rPr lang="es-SV" sz="1600" dirty="0"/>
              <a:t> Rivera de Parada - Licenciada en ciencias de la educación -   Vocal </a:t>
            </a:r>
            <a:br>
              <a:rPr lang="es-SV" sz="1600" dirty="0"/>
            </a:br>
            <a:r>
              <a:rPr lang="es-SV" sz="1600" dirty="0"/>
              <a:t>- Gerardo Antonio Godoy Reyes - Doctor en Medicina -   Vocal </a:t>
            </a:r>
            <a:br>
              <a:rPr lang="es-SV" sz="1600" dirty="0"/>
            </a:br>
            <a:r>
              <a:rPr lang="es-SV" sz="1600" dirty="0"/>
              <a:t>- Tito </a:t>
            </a:r>
            <a:r>
              <a:rPr lang="es-SV" sz="1600" dirty="0" err="1"/>
              <a:t>Llanes</a:t>
            </a:r>
            <a:r>
              <a:rPr lang="es-SV" sz="1600" dirty="0"/>
              <a:t> Márquez - Ingeniero Agrónomo </a:t>
            </a:r>
            <a:r>
              <a:rPr lang="es-SV" sz="1600" dirty="0" err="1"/>
              <a:t>Fitotecnista</a:t>
            </a:r>
            <a:r>
              <a:rPr lang="es-SV" sz="1600" dirty="0"/>
              <a:t> -   Vocal </a:t>
            </a:r>
            <a:br>
              <a:rPr lang="es-SV" sz="1600" dirty="0"/>
            </a:br>
            <a:r>
              <a:rPr lang="es-SV" sz="1600" dirty="0"/>
              <a:t>- Miriam Irene Meléndez - Licenciada en </a:t>
            </a:r>
            <a:r>
              <a:rPr lang="es-SV" sz="1600" dirty="0" err="1"/>
              <a:t>Filosofia</a:t>
            </a:r>
            <a:r>
              <a:rPr lang="es-SV" sz="1600" dirty="0"/>
              <a:t> -   Vocal </a:t>
            </a:r>
            <a:br>
              <a:rPr lang="es-SV" sz="1600" dirty="0"/>
            </a:br>
            <a:r>
              <a:rPr lang="es-SV" sz="1600" dirty="0"/>
              <a:t>- María </a:t>
            </a:r>
            <a:r>
              <a:rPr lang="es-SV" sz="1600" dirty="0" err="1"/>
              <a:t>Delsy</a:t>
            </a:r>
            <a:r>
              <a:rPr lang="es-SV" sz="1600" dirty="0"/>
              <a:t> Menjívar - Licenciada en Ciencias Jurídicas y Licenciada en Psicología   - Vocal </a:t>
            </a:r>
            <a:br>
              <a:rPr lang="es-SV" sz="1600" dirty="0"/>
            </a:br>
            <a:r>
              <a:rPr lang="es-SV" sz="1600" dirty="0"/>
              <a:t>- Sonia Siciliano de Serpas - Licenciatura en Enfermería -   Vocal </a:t>
            </a:r>
            <a:br>
              <a:rPr lang="es-SV" sz="1600" dirty="0"/>
            </a:br>
            <a:r>
              <a:rPr lang="es-SV" sz="1600" dirty="0"/>
              <a:t>- Katia </a:t>
            </a:r>
            <a:r>
              <a:rPr lang="es-SV" sz="1600" dirty="0" err="1"/>
              <a:t>Orbelina</a:t>
            </a:r>
            <a:r>
              <a:rPr lang="es-SV" sz="1600" dirty="0"/>
              <a:t> </a:t>
            </a:r>
            <a:r>
              <a:rPr lang="es-SV" sz="1600" dirty="0" err="1"/>
              <a:t>Sermeño</a:t>
            </a:r>
            <a:r>
              <a:rPr lang="es-SV" sz="1600" dirty="0"/>
              <a:t> - Licenciatura en Psicología -   Vocal </a:t>
            </a:r>
            <a:br>
              <a:rPr lang="es-SV" sz="1600" dirty="0"/>
            </a:br>
            <a:r>
              <a:rPr lang="es-SV" sz="1600" dirty="0"/>
              <a:t>- Amanda Isabel Garcia - Licenciatura en Química y Farmacias -   Vocal </a:t>
            </a:r>
            <a:br>
              <a:rPr lang="es-SV" sz="1600" dirty="0"/>
            </a:br>
            <a:r>
              <a:rPr lang="es-SV" sz="1600" dirty="0"/>
              <a:t>- Patricia Lissette Mira </a:t>
            </a:r>
            <a:r>
              <a:rPr lang="es-SV" sz="1600" dirty="0" err="1"/>
              <a:t>Gomez</a:t>
            </a:r>
            <a:r>
              <a:rPr lang="es-SV" sz="1600" dirty="0"/>
              <a:t> - Licenciatura en Laboratorio Clínico -   Vocal </a:t>
            </a:r>
            <a:br>
              <a:rPr lang="es-SV" sz="1600" dirty="0"/>
            </a:br>
            <a:r>
              <a:rPr lang="es-SV" sz="1600" dirty="0"/>
              <a:t>- </a:t>
            </a:r>
            <a:r>
              <a:rPr lang="es-SV" sz="1600" dirty="0" err="1"/>
              <a:t>Melvyn</a:t>
            </a:r>
            <a:r>
              <a:rPr lang="es-SV" sz="1600" dirty="0"/>
              <a:t> Alfredo </a:t>
            </a:r>
            <a:r>
              <a:rPr lang="es-SV" sz="1600" dirty="0" err="1"/>
              <a:t>Rogel</a:t>
            </a:r>
            <a:r>
              <a:rPr lang="es-SV" sz="1600" dirty="0"/>
              <a:t> Hernández - Médico </a:t>
            </a:r>
            <a:r>
              <a:rPr lang="es-SV" sz="1600" dirty="0" err="1"/>
              <a:t>Veterinaro</a:t>
            </a:r>
            <a:r>
              <a:rPr lang="es-SV" sz="1600" dirty="0"/>
              <a:t> y Zootecnista -   Vocal</a:t>
            </a:r>
          </a:p>
          <a:p>
            <a:pPr marL="0" indent="0" algn="ctr">
              <a:lnSpc>
                <a:spcPct val="120000"/>
              </a:lnSpc>
              <a:spcBef>
                <a:spcPts val="0"/>
              </a:spcBef>
              <a:buNone/>
            </a:pPr>
            <a:endParaRPr lang="es-SV" sz="3700" dirty="0">
              <a:solidFill>
                <a:schemeClr val="accent5">
                  <a:lumMod val="50000"/>
                </a:schemeClr>
              </a:solidFill>
            </a:endParaRPr>
          </a:p>
          <a:p>
            <a:pPr marL="0" indent="0" algn="ctr">
              <a:lnSpc>
                <a:spcPct val="120000"/>
              </a:lnSpc>
              <a:spcBef>
                <a:spcPts val="0"/>
              </a:spcBef>
              <a:buNone/>
            </a:pPr>
            <a:r>
              <a:rPr lang="es-SV" sz="3700" dirty="0" smtClean="0">
                <a:solidFill>
                  <a:schemeClr val="accent5">
                    <a:lumMod val="50000"/>
                  </a:schemeClr>
                </a:solidFill>
              </a:rPr>
              <a:t>Mujeres:8  </a:t>
            </a:r>
            <a:r>
              <a:rPr lang="es-SV" sz="3700" dirty="0" smtClean="0">
                <a:solidFill>
                  <a:schemeClr val="accent5">
                    <a:lumMod val="50000"/>
                  </a:schemeClr>
                </a:solidFill>
              </a:rPr>
              <a:t>Hombres</a:t>
            </a:r>
            <a:r>
              <a:rPr lang="es-SV" sz="3700" dirty="0">
                <a:solidFill>
                  <a:schemeClr val="accent5">
                    <a:lumMod val="50000"/>
                  </a:schemeClr>
                </a:solidFill>
              </a:rPr>
              <a:t>: </a:t>
            </a:r>
            <a:r>
              <a:rPr lang="es-SV" sz="3700" dirty="0" smtClean="0">
                <a:solidFill>
                  <a:schemeClr val="accent5">
                    <a:lumMod val="50000"/>
                  </a:schemeClr>
                </a:solidFill>
              </a:rPr>
              <a:t>5             </a:t>
            </a:r>
            <a:r>
              <a:rPr lang="es-SV" sz="3700" dirty="0">
                <a:solidFill>
                  <a:schemeClr val="accent5">
                    <a:lumMod val="50000"/>
                  </a:schemeClr>
                </a:solidFill>
              </a:rPr>
              <a:t>Total</a:t>
            </a:r>
            <a:r>
              <a:rPr lang="es-SV" sz="3700">
                <a:solidFill>
                  <a:schemeClr val="accent5">
                    <a:lumMod val="50000"/>
                  </a:schemeClr>
                </a:solidFill>
              </a:rPr>
              <a:t>: </a:t>
            </a:r>
            <a:r>
              <a:rPr lang="es-SV" sz="3700" smtClean="0">
                <a:solidFill>
                  <a:schemeClr val="accent5">
                    <a:lumMod val="50000"/>
                  </a:schemeClr>
                </a:solidFill>
              </a:rPr>
              <a:t>13</a:t>
            </a: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7625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Presidencia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El Presidente es la máxima autoridad administrativa del Consejo y tiene como funciones la definición y orientación de la política institucional, aprueba y dirige la ejecución del Plan Estratégico y del Plan Operativo Institucional. Y las demás atribuciones que le señala el Código de Salud y sus reglamentos.</a:t>
            </a:r>
          </a:p>
          <a:p>
            <a:pPr marL="0" indent="0" algn="just">
              <a:buNone/>
            </a:pPr>
            <a:r>
              <a:rPr lang="es-SV" b="1" dirty="0">
                <a:solidFill>
                  <a:schemeClr val="accent5">
                    <a:lumMod val="50000"/>
                  </a:schemeClr>
                </a:solidFill>
              </a:rPr>
              <a:t>Nombre del Titular: </a:t>
            </a:r>
            <a:r>
              <a:rPr lang="es-SV" dirty="0">
                <a:solidFill>
                  <a:schemeClr val="accent5">
                    <a:lumMod val="50000"/>
                  </a:schemeClr>
                </a:solidFill>
              </a:rPr>
              <a:t>Lic. Pedro </a:t>
            </a:r>
            <a:r>
              <a:rPr lang="es-SV" dirty="0" err="1">
                <a:solidFill>
                  <a:schemeClr val="accent5">
                    <a:lumMod val="50000"/>
                  </a:schemeClr>
                </a:solidFill>
              </a:rPr>
              <a:t>Rosalío</a:t>
            </a:r>
            <a:r>
              <a:rPr lang="es-SV" dirty="0">
                <a:solidFill>
                  <a:schemeClr val="accent5">
                    <a:lumMod val="50000"/>
                  </a:schemeClr>
                </a:solidFill>
              </a:rPr>
              <a:t> Escobar </a:t>
            </a:r>
            <a:r>
              <a:rPr lang="es-SV" dirty="0" err="1">
                <a:solidFill>
                  <a:schemeClr val="accent5">
                    <a:lumMod val="50000"/>
                  </a:schemeClr>
                </a:solidFill>
              </a:rPr>
              <a:t>Castaneda</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93708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Oficina Tramitadora de Denuncias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aplicar la Ley de LEY DE DEBERES Y DERECHOS DE LOS PACIENTES Y PRESTADORES DE SERVICIOS DE SALUD, DECRETO N° 307; Objeto de la Ley: Art. 1.- El objeto de la presente Ley es regular y garantizar los derechos y deberes de los pacientes que soliciten o reciban servicios de salud, así como de los prestadores de servicios en el ámbito público, privado y autónomo, incluyendo el Instituto Salvadoreño del Seguro Social. Ámbito de Aplicación: Art. 2.- El ámbito de la presente Ley, es de obligatorio cumplimiento para todos los pacientes y usuarios que utilicen los servicios de salud, y todas las instituciones públicas, privadas o autónomas, incluido el Instituto Salvadoreño del Seguro Social que se dediquen a la prestación de servicios de salud.         </a:t>
            </a:r>
          </a:p>
          <a:p>
            <a:pPr marL="0" indent="0" algn="just">
              <a:buNone/>
            </a:pPr>
            <a:r>
              <a:rPr lang="es-SV" dirty="0">
                <a:solidFill>
                  <a:schemeClr val="accent5">
                    <a:lumMod val="50000"/>
                  </a:schemeClr>
                </a:solidFill>
              </a:rPr>
              <a:t>Nombre de Responsable: Lic. Henry </a:t>
            </a:r>
            <a:r>
              <a:rPr lang="es-SV" dirty="0" err="1">
                <a:solidFill>
                  <a:schemeClr val="accent5">
                    <a:lumMod val="50000"/>
                  </a:schemeClr>
                </a:solidFill>
              </a:rPr>
              <a:t>Macall</a:t>
            </a:r>
            <a:endParaRPr lang="es-SV" dirty="0">
              <a:solidFill>
                <a:schemeClr val="accent5">
                  <a:lumMod val="50000"/>
                </a:schemeClr>
              </a:solidFill>
            </a:endParaRPr>
          </a:p>
          <a:p>
            <a:pPr marL="0" indent="0" algn="just">
              <a:buNone/>
            </a:pPr>
            <a:r>
              <a:rPr lang="es-SV" b="1" dirty="0">
                <a:solidFill>
                  <a:schemeClr val="accent5">
                    <a:lumMod val="50000"/>
                  </a:schemeClr>
                </a:solidFill>
              </a:rPr>
              <a:t>Mujeres: 7</a:t>
            </a:r>
          </a:p>
          <a:p>
            <a:pPr marL="0" indent="0" algn="just">
              <a:buNone/>
            </a:pPr>
            <a:r>
              <a:rPr lang="es-SV" b="1" dirty="0">
                <a:solidFill>
                  <a:schemeClr val="accent5">
                    <a:lumMod val="50000"/>
                  </a:schemeClr>
                </a:solidFill>
              </a:rPr>
              <a:t>Hombres: 2</a:t>
            </a:r>
          </a:p>
          <a:p>
            <a:pPr marL="0" indent="0" algn="just">
              <a:buNone/>
            </a:pPr>
            <a:r>
              <a:rPr lang="es-SV" b="1" dirty="0">
                <a:solidFill>
                  <a:schemeClr val="accent5">
                    <a:lumMod val="50000"/>
                  </a:schemeClr>
                </a:solidFill>
              </a:rPr>
              <a:t>Total de empleados: 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92851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Secretaria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La Secretaria es la Jefa Inmediata del Personal y es responsable del desarrollo administrativo de la oficina. Además de las atribuciones y deberes que señala el Código de Salud y sus reglamentos. Algunas de sus funciones pueden ser delegadas a otras unidades por el Presidente del Consejo con el único fin de que se cumplan a cabalidad las obligaciones administrativas del Consejo.  En Secretaría se encuentra contenida Secretaría adjunta. El Secretario adjunto forma parte del personal administrativo, colabora con la Secretaria en todas sus atribuciones y lo sustituye plenamente en todos los casos de ausencia o impedimento de aquél o del Secretario Suplente. </a:t>
            </a:r>
          </a:p>
          <a:p>
            <a:pPr marL="0" indent="0" algn="just">
              <a:buNone/>
            </a:pPr>
            <a:endParaRPr lang="es-SV" dirty="0">
              <a:solidFill>
                <a:schemeClr val="accent5">
                  <a:lumMod val="50000"/>
                </a:schemeClr>
              </a:solidFill>
            </a:endParaRPr>
          </a:p>
          <a:p>
            <a:pPr marL="0" indent="0" algn="just">
              <a:buNone/>
            </a:pPr>
            <a:r>
              <a:rPr lang="es-SV" b="1" dirty="0">
                <a:solidFill>
                  <a:schemeClr val="accent5">
                    <a:lumMod val="50000"/>
                  </a:schemeClr>
                </a:solidFill>
              </a:rPr>
              <a:t>Nombre de la Titular: </a:t>
            </a:r>
            <a:r>
              <a:rPr lang="es-SV" dirty="0">
                <a:solidFill>
                  <a:schemeClr val="accent5">
                    <a:lumMod val="50000"/>
                  </a:schemeClr>
                </a:solidFill>
              </a:rPr>
              <a:t>Licda. </a:t>
            </a:r>
            <a:r>
              <a:rPr lang="es-SV" dirty="0" err="1">
                <a:solidFill>
                  <a:schemeClr val="accent5">
                    <a:lumMod val="50000"/>
                  </a:schemeClr>
                </a:solidFill>
              </a:rPr>
              <a:t>Anabella</a:t>
            </a:r>
            <a:r>
              <a:rPr lang="es-SV" dirty="0">
                <a:solidFill>
                  <a:schemeClr val="accent5">
                    <a:lumMod val="50000"/>
                  </a:schemeClr>
                </a:solidFill>
              </a:rPr>
              <a:t> </a:t>
            </a:r>
            <a:r>
              <a:rPr lang="es-SV" dirty="0" err="1">
                <a:solidFill>
                  <a:schemeClr val="accent5">
                    <a:lumMod val="50000"/>
                  </a:schemeClr>
                </a:solidFill>
              </a:rPr>
              <a:t>Menjivar</a:t>
            </a:r>
            <a:r>
              <a:rPr lang="es-SV" dirty="0">
                <a:solidFill>
                  <a:schemeClr val="accent5">
                    <a:lumMod val="50000"/>
                  </a:schemeClr>
                </a:solidFill>
              </a:rPr>
              <a:t> Morán</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3</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1270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Unidad de Auditoría Interna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7500" lnSpcReduction="20000"/>
          </a:bodyPr>
          <a:lstStyle/>
          <a:p>
            <a:pPr marL="0" indent="0" algn="just">
              <a:buNone/>
            </a:pPr>
            <a:r>
              <a:rPr lang="es-SV" dirty="0">
                <a:solidFill>
                  <a:schemeClr val="accent5">
                    <a:lumMod val="50000"/>
                  </a:schemeClr>
                </a:solidFill>
              </a:rPr>
              <a:t>Las operaciones del Consejo estarán sujetas a una auditoria interna de carácter permanente y continuo. Esta contraloría tiene las atribuciones siguientes: Supervisar y verificar la contabilidad; comprobar los activos y pasivos del Consejo; Intervenir preventivamente en los actos, erogaciones o contratos que el Consejo o la Presidencia del mismo sometan a dicha intervención; Solicitar del Consejo o Presidencia del mismo los informes necesarios para el fiel desempeño de sus funciones;         </a:t>
            </a:r>
          </a:p>
          <a:p>
            <a:pPr marL="0" indent="0" algn="just">
              <a:buNone/>
            </a:pPr>
            <a:r>
              <a:rPr lang="es-SV" dirty="0">
                <a:solidFill>
                  <a:schemeClr val="accent5">
                    <a:lumMod val="50000"/>
                  </a:schemeClr>
                </a:solidFill>
              </a:rPr>
              <a:t>Cumplir las comisiones o encargos de su competencia, que le encomiende el Consejo o la Presidencia del mismo; Informar al Consejo por medio de la Presidencia sobre las irregularidades o infracciones que notare en las operaciones administrativas de la Institución; Examinar los diferentes balances y estados financieros que hayan de someterse a la consideración del Consejo y presentar al Presidente su informe y opinión sobre los mismos; Realizar todas las demás funciones inherentes a su responsabilidad.</a:t>
            </a:r>
          </a:p>
          <a:p>
            <a:pPr marL="0" indent="0" algn="just">
              <a:buNone/>
            </a:pPr>
            <a:r>
              <a:rPr lang="es-SV" dirty="0">
                <a:solidFill>
                  <a:schemeClr val="accent5">
                    <a:lumMod val="50000"/>
                  </a:schemeClr>
                </a:solidFill>
              </a:rPr>
              <a:t>Nombre del Responsable. Lic. Mauricio Orellana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5073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Unidad Jurídica </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Esta Unidad es la encargada de asesorar legalmente al Consejo Directivo, a las Juntas de Vigilancias y a las Unidades Administrativas del Consejo, con base al ordenamiento jurídico vigente y Actualmente en funciones Ad honorem tiene la ejecución operativa de la Oficina Tramitadora de Denuncias.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 Douglas Cruz</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8</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909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Acceso a la Información Pública (UAIP)</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10000"/>
          </a:bodyPr>
          <a:lstStyle/>
          <a:p>
            <a:pPr marL="0" indent="0" algn="just">
              <a:buNone/>
            </a:pPr>
            <a:r>
              <a:rPr lang="es-SV" dirty="0">
                <a:solidFill>
                  <a:schemeClr val="accent5">
                    <a:lumMod val="50000"/>
                  </a:schemeClr>
                </a:solidFill>
              </a:rPr>
              <a:t>Es la Unidad responsable de aplicar la Ley de Acceso a la Información Pública, así como del reglamento de la misma, en la Institución.  Da trámite a las solicitudes de las personas, gestiona la información al interior de las Unidades Administrativas y Juntas de Vigilancia, Verifica el cumplimiento de los tiempos de respuesta y es la encargada de actualizar el índice de Información Reservada. Atiende los Lineamientos emanados por el Instituto de Acceso a la Información Pública de conformidad a lo establecido en La Ley de Acceso a la Información Pública. Verificar la calidad de la información remitida por   las Unidades y Juntas de Vigilancia. Difundir la información oficiosa. </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a:t>
            </a:r>
            <a:r>
              <a:rPr lang="es-SV" dirty="0" smtClean="0">
                <a:solidFill>
                  <a:schemeClr val="accent5">
                    <a:lumMod val="50000"/>
                  </a:schemeClr>
                </a:solidFill>
              </a:rPr>
              <a:t>Licda. </a:t>
            </a:r>
            <a:r>
              <a:rPr lang="es-SV" dirty="0">
                <a:solidFill>
                  <a:schemeClr val="accent5">
                    <a:lumMod val="50000"/>
                  </a:schemeClr>
                </a:solidFill>
              </a:rPr>
              <a:t>Aura Ivette Morales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1340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Planificación y Evaluación (UPE)</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0000" lnSpcReduction="20000"/>
          </a:bodyPr>
          <a:lstStyle/>
          <a:p>
            <a:pPr marL="0" indent="0" algn="just">
              <a:buNone/>
            </a:pPr>
            <a:r>
              <a:rPr lang="es-SV" dirty="0">
                <a:solidFill>
                  <a:schemeClr val="accent5">
                    <a:lumMod val="50000"/>
                  </a:schemeClr>
                </a:solidFill>
              </a:rPr>
              <a:t>Coordina los procesos de planificación de todas las dependencias de la institución y dentro de sus funciones están: Apoyar la gestión institucional, revisión y actualización de los Requerimientos Técnicos Administrativos de las siete juntas de vigilancia y otros documentos técnicos, dar seguimiento en la elaboración del manual del regente, servir de apoyo logístico en sesiones extraordinarias de Consejo Directivo y otras reuniones de trabajo, elaborar ayuda memoria de Comité de Gestión y Comité Técnico Asesor, apoyo técnico en capacitaciones jurídicas a Juntas de Vigilancia, apoyo administrativo a Presidencia, Realización de Jornadas Anuales de Planificación, coordinar y facilitar la evaluación del año en curso, revisión del Plan Estratégico  vigente, elaboración del Plan  Anual Operativo del siguiente período; Consolidación y corrección trimestral de los programas de acción e informes periódicos de las Juntas de Vigilancia y Unidades Operativas; formulación de necesidades de apoyo del CSSP ; clausuras de las jornadas anuales de planificación, colaboración en elaboración de documentos institucionales: memoria de labores, Rendición de Cuentas y otros.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Flora Lucia </a:t>
            </a:r>
            <a:r>
              <a:rPr lang="es-SV" dirty="0" err="1">
                <a:solidFill>
                  <a:schemeClr val="accent5">
                    <a:lumMod val="50000"/>
                  </a:schemeClr>
                </a:solidFill>
              </a:rPr>
              <a:t>Botto</a:t>
            </a:r>
            <a:r>
              <a:rPr lang="es-SV" dirty="0">
                <a:solidFill>
                  <a:schemeClr val="accent5">
                    <a:lumMod val="50000"/>
                  </a:schemeClr>
                </a:solidFill>
              </a:rPr>
              <a:t> </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08176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Comunicaciones (UC)</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20000"/>
          </a:bodyPr>
          <a:lstStyle/>
          <a:p>
            <a:pPr marL="0" indent="0" algn="just">
              <a:buNone/>
            </a:pPr>
            <a:r>
              <a:rPr lang="es-SV" dirty="0">
                <a:solidFill>
                  <a:schemeClr val="accent5">
                    <a:lumMod val="50000"/>
                  </a:schemeClr>
                </a:solidFill>
              </a:rPr>
              <a:t>Procura el posicionamiento de la Institución en los Medios de comunicación para dar a conocer en el trabajo desempeñado en pro de la salud del pueblo salvadoreño.</a:t>
            </a:r>
          </a:p>
          <a:p>
            <a:pPr marL="0" indent="0" algn="just">
              <a:buNone/>
            </a:pPr>
            <a:r>
              <a:rPr lang="es-SV" dirty="0">
                <a:solidFill>
                  <a:schemeClr val="accent5">
                    <a:lumMod val="50000"/>
                  </a:schemeClr>
                </a:solidFill>
              </a:rPr>
              <a:t>Propone líneas de trabajo encaminadas a la promoción de la imagen Institucional dentro de los medios de comunicación.  Además del manejo de una adecuada comunicación interna. Brinda asesoría en el área de comunicaciones a las diferentes unidades y juntas de vigilancia. Además  del manejo de medios de comunicación, comunicación interna,  encargada del montaje de eventos de la Institución, Mantener líneas de comunicación con las diferentes Instituciones relacionadas con el CSSP, Actualizar información de la Página web Institucional.</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Carmen Elena Morán</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0905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4161</Words>
  <Application>Microsoft Office PowerPoint</Application>
  <PresentationFormat>Panorámica</PresentationFormat>
  <Paragraphs>278</Paragraphs>
  <Slides>30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30</vt:i4>
      </vt:variant>
    </vt:vector>
  </HeadingPairs>
  <TitlesOfParts>
    <vt:vector size="34" baseType="lpstr">
      <vt:lpstr>Arial</vt:lpstr>
      <vt:lpstr>Calibri</vt:lpstr>
      <vt:lpstr>Calibri Light</vt:lpstr>
      <vt:lpstr>Tema de Office</vt:lpstr>
      <vt:lpstr>Presentación de PowerPoint</vt:lpstr>
      <vt:lpstr>Consejo Directivo</vt:lpstr>
      <vt:lpstr>Presidencia</vt:lpstr>
      <vt:lpstr>Secretaria</vt:lpstr>
      <vt:lpstr>Unidad de Auditoría Interna</vt:lpstr>
      <vt:lpstr>Unidad Jurídica </vt:lpstr>
      <vt:lpstr>Unidad de Acceso a la Información Pública (UAIP)</vt:lpstr>
      <vt:lpstr>Unidad de Planificación y Evaluación (UPE)</vt:lpstr>
      <vt:lpstr>Unidad de Comunicaciones (UC)</vt:lpstr>
      <vt:lpstr>Unidad Financiera Institucional (UFI)</vt:lpstr>
      <vt:lpstr>Unidad de Adquisiciones y Contrataciones Institucional (UACI)</vt:lpstr>
      <vt:lpstr>Unidad de Informática (UI)</vt:lpstr>
      <vt:lpstr>Unidad de Género (UG)</vt:lpstr>
      <vt:lpstr>Unidad de Medioambiente (UM)</vt:lpstr>
      <vt:lpstr>Unidad de Gestión Documental y Archivo (UGDA)  </vt:lpstr>
      <vt:lpstr>Unidad de Gestión de la Calidad (UGC)</vt:lpstr>
      <vt:lpstr>Unidad de Mantenimiento y Activo Fijo (UMAF)</vt:lpstr>
      <vt:lpstr>Unidad de Recursos Humanos (URH)</vt:lpstr>
      <vt:lpstr>Área de Transporte y Logística (ATL)</vt:lpstr>
      <vt:lpstr>Junta de Vigilancia de la Profesión Médica (JVPM)</vt:lpstr>
      <vt:lpstr>Junta de Vigilancia de la Profesión en Enfermería (JVPE)</vt:lpstr>
      <vt:lpstr>Junta de Vigilancia de la Profesión en Odontología (JVPO)</vt:lpstr>
      <vt:lpstr>Junta de Vigilancia de la Profesión en Laboratorio Clínico (JVPCL)</vt:lpstr>
      <vt:lpstr>Junta de Vigilancia de la Profesión Médico Veterinaria (JVPMV)</vt:lpstr>
      <vt:lpstr> Junta de Vigilancia de la Profesión en Psicología (JVPP)</vt:lpstr>
      <vt:lpstr>Junta de Vigilancia de la Profesión Químico Farmacéutica (JVPQF)</vt:lpstr>
      <vt:lpstr>Unidad de Registro de Establecimientos de Salud (URES)</vt:lpstr>
      <vt:lpstr>Unidad de Educación Permanente en Salud (UEPS)</vt:lpstr>
      <vt:lpstr> Comité Nacional de Ética de la Investigación en Salud (CNEIS)</vt:lpstr>
      <vt:lpstr>Oficina Tramitadora de Denuncias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Rolando Viana</dc:creator>
  <cp:lastModifiedBy>Aura Ivette Morales</cp:lastModifiedBy>
  <cp:revision>41</cp:revision>
  <dcterms:created xsi:type="dcterms:W3CDTF">2017-09-13T21:56:56Z</dcterms:created>
  <dcterms:modified xsi:type="dcterms:W3CDTF">2019-05-14T18:36:02Z</dcterms:modified>
</cp:coreProperties>
</file>