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3" r:id="rId3"/>
    <p:sldId id="264" r:id="rId4"/>
    <p:sldId id="265" r:id="rId5"/>
    <p:sldId id="258" r:id="rId6"/>
    <p:sldId id="259" r:id="rId7"/>
    <p:sldId id="266" r:id="rId8"/>
    <p:sldId id="273" r:id="rId9"/>
    <p:sldId id="287" r:id="rId10"/>
    <p:sldId id="288" r:id="rId11"/>
    <p:sldId id="284" r:id="rId12"/>
    <p:sldId id="286" r:id="rId13"/>
    <p:sldId id="276" r:id="rId14"/>
    <p:sldId id="277" r:id="rId15"/>
  </p:sldIdLst>
  <p:sldSz cx="9144000" cy="6858000" type="screen4x3"/>
  <p:notesSz cx="7019925" cy="9305925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z Marleny Arevalo" initials="LMA" lastIdx="8" clrIdx="0">
    <p:extLst>
      <p:ext uri="{19B8F6BF-5375-455C-9EA6-DF929625EA0E}">
        <p15:presenceInfo xmlns:p15="http://schemas.microsoft.com/office/powerpoint/2012/main" userId="S-1-5-21-3146053144-2328640003-447908426-1599" providerId="AD"/>
      </p:ext>
    </p:extLst>
  </p:cmAuthor>
  <p:cmAuthor id="2" name="Karla Beatriz Menjivar Guzmán" initials="KBMG" lastIdx="1" clrIdx="1">
    <p:extLst>
      <p:ext uri="{19B8F6BF-5375-455C-9EA6-DF929625EA0E}">
        <p15:presenceInfo xmlns:p15="http://schemas.microsoft.com/office/powerpoint/2012/main" userId="S-1-5-21-3146053144-2328640003-447908426-31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C478C237-F9EF-4CA5-8A79-E8EE91E24E8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20911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6069" y="0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/>
          <a:lstStyle>
            <a:lvl1pPr algn="r">
              <a:defRPr sz="1200"/>
            </a:lvl1pPr>
          </a:lstStyle>
          <a:p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4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00" tIns="45400" rIns="90800" bIns="4540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2308" y="4477826"/>
            <a:ext cx="5615310" cy="3665254"/>
          </a:xfrm>
          <a:prstGeom prst="rect">
            <a:avLst/>
          </a:prstGeom>
        </p:spPr>
        <p:txBody>
          <a:bodyPr vert="horz" lIns="90800" tIns="45400" rIns="90800" bIns="4540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6069" y="8838893"/>
            <a:ext cx="3042282" cy="467032"/>
          </a:xfrm>
          <a:prstGeom prst="rect">
            <a:avLst/>
          </a:prstGeom>
        </p:spPr>
        <p:txBody>
          <a:bodyPr vert="horz" lIns="90800" tIns="45400" rIns="90800" bIns="45400" rtlCol="0" anchor="b"/>
          <a:lstStyle>
            <a:lvl1pPr algn="r">
              <a:defRPr sz="1200"/>
            </a:lvl1pPr>
          </a:lstStyle>
          <a:p>
            <a:fld id="{732C3A27-E4AE-46C2-AA78-0C98213E990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3347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C3A27-E4AE-46C2-AA78-0C98213E990E}" type="slidenum">
              <a:rPr lang="es-SV" smtClean="0"/>
              <a:t>6</a:t>
            </a:fld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492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08/04/2024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491398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6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025384"/>
              </p:ext>
            </p:extLst>
          </p:nvPr>
        </p:nvGraphicFramePr>
        <p:xfrm>
          <a:off x="331822" y="2777792"/>
          <a:ext cx="8462937" cy="21750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2725"/>
                <a:gridCol w="2949096"/>
                <a:gridCol w="2381116"/>
              </a:tblGrid>
              <a:tr h="5404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aseline="0" dirty="0" smtClean="0">
                          <a:latin typeface="Museo Sans 300" panose="02000000000000000000" pitchFamily="50" charset="0"/>
                        </a:rPr>
                        <a:t>I2. Brindar excelente servicio a inversionistas y clientes.</a:t>
                      </a:r>
                      <a:r>
                        <a:rPr lang="es-ES" sz="1400" dirty="0" smtClean="0"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2868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0594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Actualización Guía</a:t>
                      </a:r>
                      <a:r>
                        <a:rPr lang="es-MX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del Inversionistas</a:t>
                      </a:r>
                      <a:endParaRPr lang="es-SV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Guía actualizada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Abril - Junio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3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961311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194569"/>
              </p:ext>
            </p:extLst>
          </p:nvPr>
        </p:nvGraphicFramePr>
        <p:xfrm>
          <a:off x="787264" y="2554582"/>
          <a:ext cx="7890827" cy="229367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258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830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819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5441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Corporación..</a:t>
                      </a:r>
                      <a:endParaRPr lang="es-ES" sz="1200" b="1" dirty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591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534263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Ley orgánica  de la Corporación actualizada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Actualización de la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Ley Orgánica de la Corporación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Junio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4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704639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46373"/>
              </p:ext>
            </p:extLst>
          </p:nvPr>
        </p:nvGraphicFramePr>
        <p:xfrm>
          <a:off x="448491" y="1476516"/>
          <a:ext cx="7909697" cy="44931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644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50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401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073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Museo Sans 300" panose="02000000000000000000" pitchFamily="50" charset="0"/>
                        </a:rPr>
                        <a:t>P2. Aplicación de tecnología de la información enfocada a la mejora de procesos.</a:t>
                      </a: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59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8042">
                <a:tc rowSpan="3">
                  <a:txBody>
                    <a:bodyPr/>
                    <a:lstStyle/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</a:t>
                      </a:r>
                    </a:p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Modernización 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 Innovación</a:t>
                      </a:r>
                      <a:endParaRPr lang="es-SV" sz="1200" b="0" i="0" u="none" strike="noStrike" kern="1200" baseline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Institucional (</a:t>
                      </a:r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PEMII/Secretaría de</a:t>
                      </a:r>
                    </a:p>
                    <a:p>
                      <a:r>
                        <a:rPr lang="es-SV" sz="1200" b="0" i="0" u="none" strike="noStrike" kern="12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Innovación).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del 100% de implementación del proyecto de la firma electrónica.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a Diciembre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9220923"/>
                  </a:ext>
                </a:extLst>
              </a:tr>
              <a:tr h="127708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del 100% de implementación de la plataforma electrónica para atención de Servicios Portuarios y Reparación Naval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1277081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Avance del 100% de implementación del portal de interacción con el Inversionista.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4594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8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235" y="375490"/>
            <a:ext cx="8229600" cy="580437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432007"/>
              </p:ext>
            </p:extLst>
          </p:nvPr>
        </p:nvGraphicFramePr>
        <p:xfrm>
          <a:off x="515658" y="1238039"/>
          <a:ext cx="7912754" cy="496707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8987"/>
                <a:gridCol w="2523042"/>
                <a:gridCol w="2640725"/>
              </a:tblGrid>
              <a:tr h="36037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4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8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66581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Desarrollo del Personal mediante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Plan de Capacitación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elaborado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</a:tr>
              <a:tr h="56658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Ejecución del Plan de Capacitaciones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Diciembre 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03731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personal en SYSO (oficinas y Puerto)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Planes de trabajo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elaborados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50719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 de los Planes de trabajo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555362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Seguimiento al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Sistema Institucional de Gestión Documental y Archivo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trabajo  elaborado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Febrero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384022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plan de trabajo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582311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Seguimiento 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Mejora Regulatoria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Elaboración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Plan de Mejora y Agenda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– Marzo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  <a:tr h="58231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</a:t>
                      </a: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Mejora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57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6726" y="527779"/>
            <a:ext cx="8229600" cy="639461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3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11266"/>
              </p:ext>
            </p:extLst>
          </p:nvPr>
        </p:nvGraphicFramePr>
        <p:xfrm>
          <a:off x="620782" y="1831188"/>
          <a:ext cx="8045544" cy="405862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72064"/>
                <a:gridCol w="2376027"/>
                <a:gridCol w="2597453"/>
              </a:tblGrid>
              <a:tr h="466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 la motivación, convivencia y comportamiento ético </a:t>
                      </a:r>
                      <a:endParaRPr lang="es-ES" sz="1400" b="1" dirty="0" smtClean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027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26278">
                <a:tc row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Mejorar el ambiente de trabajo que permita la participación proactiva del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Seguimiento a plan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por 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 Evaluación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de Clima Organizacional – nota mínima del 80%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 - 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26278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74129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</a:t>
                      </a:r>
                      <a:r>
                        <a:rPr lang="es-SV" sz="1100" u="none" strike="noStrike" dirty="0">
                          <a:effectLst/>
                          <a:latin typeface="Museo Sans 300" panose="02000000000000000000" pitchFamily="50" charset="0"/>
                        </a:rPr>
                        <a:t>la Ley de Ética Gubernamental y su 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Reglamento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Capacitación  8 horas impartida al 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Julio – Octubre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81220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de Acceso a la Información Pública y su Reglamento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Una</a:t>
                      </a:r>
                      <a:r>
                        <a:rPr lang="es-SV" sz="1100" u="none" strike="noStrike" baseline="0" dirty="0" smtClean="0">
                          <a:effectLst/>
                          <a:latin typeface="Museo Sans 300" panose="02000000000000000000" pitchFamily="50" charset="0"/>
                        </a:rPr>
                        <a:t> c</a:t>
                      </a: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apacitación de la ley impartida al personal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Junio - Octubre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0056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dirty="0" smtClean="0">
                          <a:effectLst/>
                          <a:latin typeface="Museo Sans 300" panose="02000000000000000000" pitchFamily="50" charset="0"/>
                        </a:rPr>
                        <a:t>Difundir la Ley Integral para una vida libre de violencia para las mujeres</a:t>
                      </a:r>
                      <a:endParaRPr lang="es-SV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trabajo  elaborado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Enero - Febrero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48238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plan de trabajo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Marzo -</a:t>
                      </a:r>
                      <a:r>
                        <a:rPr lang="es-SV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</a:rPr>
                        <a:t> Diciembre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97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2 Rectángulo"/>
          <p:cNvSpPr/>
          <p:nvPr/>
        </p:nvSpPr>
        <p:spPr>
          <a:xfrm>
            <a:off x="0" y="484020"/>
            <a:ext cx="9144000" cy="525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 smtClean="0">
                <a:solidFill>
                  <a:schemeClr val="tx1"/>
                </a:solidFill>
                <a:latin typeface="Bembo Std" panose="02020605060306020A03" pitchFamily="18" charset="0"/>
              </a:rPr>
              <a:t>VISIÓN, MISIÓN Y VALORES</a:t>
            </a:r>
            <a:endParaRPr lang="es-SV" sz="2000" b="1" dirty="0">
              <a:solidFill>
                <a:schemeClr val="tx1"/>
              </a:solidFill>
              <a:latin typeface="Bembo Std" panose="02020605060306020A03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79086" y="2166744"/>
            <a:ext cx="1511553" cy="523220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Misión: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2 Rectángulo"/>
          <p:cNvSpPr>
            <a:spLocks noChangeArrowheads="1"/>
          </p:cNvSpPr>
          <p:nvPr/>
        </p:nvSpPr>
        <p:spPr bwMode="auto">
          <a:xfrm>
            <a:off x="2183886" y="2166744"/>
            <a:ext cx="6273894" cy="523220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defRPr/>
            </a:pPr>
            <a:r>
              <a:rPr lang="es-ES" sz="1400" dirty="0">
                <a:latin typeface="Museo Sans 300" panose="02000000000000000000" pitchFamily="50" charset="0"/>
              </a:rPr>
              <a:t>Ser un instrumento del Estado para generar inversiones en diferentes actividades industriales que contribuyan al desarrollo del país.</a:t>
            </a:r>
          </a:p>
        </p:txBody>
      </p:sp>
      <p:sp>
        <p:nvSpPr>
          <p:cNvPr id="7" name="15 Rectángulo"/>
          <p:cNvSpPr>
            <a:spLocks noChangeArrowheads="1"/>
          </p:cNvSpPr>
          <p:nvPr/>
        </p:nvSpPr>
        <p:spPr bwMode="auto">
          <a:xfrm>
            <a:off x="2183887" y="1177081"/>
            <a:ext cx="6273894" cy="738664"/>
          </a:xfrm>
          <a:prstGeom prst="rect">
            <a:avLst/>
          </a:prstGeom>
          <a:noFill/>
          <a:ln w="1270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/>
            <a:r>
              <a:rPr lang="es-ES" sz="1400" dirty="0">
                <a:solidFill>
                  <a:schemeClr val="dk1"/>
                </a:solidFill>
                <a:latin typeface="Museo Sans 300" panose="02000000000000000000" pitchFamily="50" charset="0"/>
              </a:rPr>
              <a:t>Ser el referente de inversiones estatales y público privadas rentables, sostenibles y transparentes que generen desarrollo económico y social, en armonía con el medio ambiente. </a:t>
            </a:r>
            <a:endParaRPr lang="es-SV" sz="1400" dirty="0">
              <a:solidFill>
                <a:schemeClr val="dk1"/>
              </a:solidFill>
              <a:latin typeface="Museo Sans 300" panose="02000000000000000000" pitchFamily="50" charset="0"/>
            </a:endParaRPr>
          </a:p>
        </p:txBody>
      </p:sp>
      <p:graphicFrame>
        <p:nvGraphicFramePr>
          <p:cNvPr id="8" name="4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174992"/>
              </p:ext>
            </p:extLst>
          </p:nvPr>
        </p:nvGraphicFramePr>
        <p:xfrm>
          <a:off x="630350" y="2768434"/>
          <a:ext cx="8240934" cy="354375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792591"/>
                <a:gridCol w="6448343"/>
              </a:tblGrid>
              <a:tr h="397380">
                <a:tc gridSpan="2">
                  <a:txBody>
                    <a:bodyPr/>
                    <a:lstStyle/>
                    <a:p>
                      <a:pPr algn="ctr"/>
                      <a:r>
                        <a:rPr lang="es-SV" sz="1800" dirty="0" smtClean="0">
                          <a:latin typeface="Museo Sans 300" panose="02000000000000000000" pitchFamily="50" charset="0"/>
                        </a:rPr>
                        <a:t>VALORES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s-SV" dirty="0"/>
                    </a:p>
                  </a:txBody>
                  <a:tcPr/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Trabajo en Equipo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Realizar actividades en forma conjunta, eficiente y con el compromiso de alcanzar un fin común.</a:t>
                      </a:r>
                      <a:endParaRPr lang="es-SV" sz="1500" dirty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Eficiencia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Optimización</a:t>
                      </a:r>
                      <a:r>
                        <a:rPr lang="es-ES" sz="1500" kern="1200" baseline="0" dirty="0" smtClean="0">
                          <a:latin typeface="Museo Sans 300" panose="02000000000000000000" pitchFamily="50" charset="0"/>
                        </a:rPr>
                        <a:t> de tiempo y recursos para una mayor productividad.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Transparencia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Facilitar el acceso a la información a todas las partes interesadas que demuestren legitimo interés en materia de inversiones.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Confianza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Certeza que la Corporación actúa con honradez y sinceridad en el desarrollo de sus actividades.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  <a:tr h="587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Innovación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Capacidad de aportar soluciones proactivas para el alcance de los objetivos de la Corporación.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9738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Integridad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 smtClean="0">
                          <a:latin typeface="Museo Sans 300" panose="02000000000000000000" pitchFamily="50" charset="0"/>
                        </a:rPr>
                        <a:t>Obrar con rectitud y probidad.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72333" y="1171645"/>
            <a:ext cx="1511553" cy="744099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s-ES" altLang="es-SV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Visión:</a:t>
            </a:r>
            <a:endParaRPr lang="es-ES" alt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00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39947" y="624711"/>
            <a:ext cx="8229600" cy="700147"/>
          </a:xfrm>
        </p:spPr>
        <p:txBody>
          <a:bodyPr>
            <a:normAutofit/>
          </a:bodyPr>
          <a:lstStyle/>
          <a:p>
            <a:r>
              <a:rPr lang="es-ES" altLang="es-SV" sz="2000" b="1" dirty="0">
                <a:latin typeface="Bembo Std" panose="02020605060306020A03" pitchFamily="18" charset="0"/>
              </a:rPr>
              <a:t>PERSPECTIVAS</a:t>
            </a:r>
            <a:endParaRPr lang="es-SV" sz="2000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702351"/>
              </p:ext>
            </p:extLst>
          </p:nvPr>
        </p:nvGraphicFramePr>
        <p:xfrm>
          <a:off x="354649" y="1442281"/>
          <a:ext cx="8400197" cy="4054661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751308"/>
                <a:gridCol w="5648889"/>
              </a:tblGrid>
              <a:tr h="495780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PERSPECTIVAS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OBJETIVOS ESTRATÉGICOS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671458">
                <a:tc>
                  <a:txBody>
                    <a:bodyPr/>
                    <a:lstStyle/>
                    <a:p>
                      <a:pPr lvl="0"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Financiera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F2. Saneamiento  y fortalecimiento patrimonial.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526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Inversionistas y Clientes</a:t>
                      </a:r>
                      <a:endParaRPr lang="es-ES" sz="1500" b="1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baseline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I2. Brindar excelente servicio a inversionistas y clientes.</a:t>
                      </a:r>
                      <a:r>
                        <a:rPr lang="es-ES" sz="150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960143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Procesos y Tecnología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P1. Actualizar la legislación y normativa operativa de la Corporación.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600" b="1" dirty="0" smtClean="0">
                          <a:latin typeface="Museo Sans 300" panose="02000000000000000000" pitchFamily="50" charset="0"/>
                        </a:rPr>
                        <a:t>P2.</a:t>
                      </a:r>
                      <a:r>
                        <a:rPr lang="es-MX" sz="1600" dirty="0" smtClean="0">
                          <a:latin typeface="Museo Sans 300" panose="02000000000000000000" pitchFamily="50" charset="0"/>
                        </a:rPr>
                        <a:t> </a:t>
                      </a:r>
                      <a:r>
                        <a:rPr lang="es-ES" sz="1600" dirty="0" smtClean="0">
                          <a:latin typeface="Museo Sans 300" panose="02000000000000000000" pitchFamily="50" charset="0"/>
                        </a:rPr>
                        <a:t>Aplicación de tecnología de la información enfocada a la mejora de procesos.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50696">
                <a:tc>
                  <a:txBody>
                    <a:bodyPr/>
                    <a:lstStyle/>
                    <a:p>
                      <a:pPr algn="ctr"/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Aprendizaje y Crecimiento</a:t>
                      </a:r>
                      <a:endParaRPr lang="es-ES" sz="1500" b="1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A1. Desarrollo de habilidades y competencias del personal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de la Corporación.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  <a:p>
                      <a:r>
                        <a:rPr lang="es-ES" sz="1500" dirty="0" smtClean="0">
                          <a:latin typeface="Museo Sans 300" panose="02000000000000000000" pitchFamily="50" charset="0"/>
                        </a:rPr>
                        <a:t>A2. Fomentar</a:t>
                      </a:r>
                      <a:r>
                        <a:rPr lang="es-ES" sz="1500" baseline="0" dirty="0" smtClean="0">
                          <a:latin typeface="Museo Sans 300" panose="02000000000000000000" pitchFamily="50" charset="0"/>
                        </a:rPr>
                        <a:t> la motivación, convivencia y comportamiento ético.</a:t>
                      </a:r>
                      <a:endParaRPr lang="es-ES" sz="1500" dirty="0" smtClean="0"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8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5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6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7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8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647564" y="226270"/>
            <a:ext cx="78488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MX" sz="2000" b="1" dirty="0" smtClean="0">
                <a:latin typeface="Museo Sans 300" panose="02000000000000000000" pitchFamily="50" charset="0"/>
              </a:rPr>
              <a:t>MAPA ESTRATÉGICO</a:t>
            </a:r>
            <a:endParaRPr lang="es-SV" sz="2000" b="1" dirty="0">
              <a:latin typeface="Museo Sans 300" panose="02000000000000000000" pitchFamily="50" charset="0"/>
            </a:endParaRPr>
          </a:p>
        </p:txBody>
      </p:sp>
      <p:sp>
        <p:nvSpPr>
          <p:cNvPr id="10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1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2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23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4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5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6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27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28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30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3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36" name="Conector angular 35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r 37"/>
          <p:cNvCxnSpPr>
            <a:endCxn id="28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r 38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r 39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angular 40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endCxn id="25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34" idx="0"/>
            <a:endCxn id="25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/>
          <p:cNvCxnSpPr>
            <a:stCxn id="25" idx="0"/>
            <a:endCxn id="23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endCxn id="23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7741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216783"/>
            <a:ext cx="8229600" cy="737683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OPERATIVO ANUAL 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025737"/>
              </p:ext>
            </p:extLst>
          </p:nvPr>
        </p:nvGraphicFramePr>
        <p:xfrm>
          <a:off x="583861" y="2296951"/>
          <a:ext cx="8094230" cy="30225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96240"/>
                <a:gridCol w="2820611"/>
                <a:gridCol w="2277379"/>
              </a:tblGrid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2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</a:t>
                      </a:r>
                      <a:r>
                        <a:rPr lang="es-ES" sz="1200" b="1" baseline="0" dirty="0" smtClean="0">
                          <a:latin typeface="Museo Sans 300" panose="02000000000000000000" pitchFamily="50" charset="0"/>
                        </a:rPr>
                        <a:t>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046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21403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Gestionar y desarrollar los servicios Logísticos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, M</a:t>
                      </a: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arítimos y Portuarios Regionales.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Monitoreo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trimestral de profundidad del frente de atraque.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Enero-Diciembre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9991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Programa Anual de Mantenimiento Preventivo y Correctivo de Puerto CORSAIN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Informe trimestral de la ejecución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Programa Anual de </a:t>
                      </a:r>
                      <a:r>
                        <a:rPr lang="es-SV" sz="11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Mtto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.</a:t>
                      </a:r>
                      <a:endParaRPr lang="es-SV" sz="1100" u="none" strike="sng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8491" y="1531564"/>
            <a:ext cx="8229600" cy="720430"/>
          </a:xfrm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61738"/>
              </p:ext>
            </p:extLst>
          </p:nvPr>
        </p:nvGraphicFramePr>
        <p:xfrm>
          <a:off x="448491" y="2721615"/>
          <a:ext cx="8294256" cy="2369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070283"/>
                <a:gridCol w="2890315"/>
                <a:gridCol w="2333658"/>
              </a:tblGrid>
              <a:tr h="4542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F1. Crecer en flujos de efectivo, rentabilidad y patrimonio.</a:t>
                      </a: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603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14094">
                <a:tc row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Recibir embarcaciones en operaciones portuarias y en reparación naval </a:t>
                      </a:r>
                      <a:endParaRPr lang="es-SV" sz="1100" dirty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Embarcaciones reparadas: 8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</a:t>
                      </a:r>
                      <a:r>
                        <a:rPr lang="es-SV" sz="11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-Diciembre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14094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Embarcaciones </a:t>
                      </a:r>
                      <a:r>
                        <a:rPr lang="es-SV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recibidas: 45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  <a:tr h="526528">
                <a:tc vMerge="1">
                  <a:txBody>
                    <a:bodyPr/>
                    <a:lstStyle/>
                    <a:p>
                      <a:endParaRPr lang="es-SV" dirty="0"/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Servicios de </a:t>
                      </a:r>
                      <a:r>
                        <a:rPr lang="es-SV" sz="110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alquiler</a:t>
                      </a:r>
                      <a:r>
                        <a:rPr lang="es-SV" sz="11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 de remolcador: 51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- Diciembre</a:t>
                      </a:r>
                      <a:endParaRPr lang="es-SV" sz="11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15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873" y="957533"/>
            <a:ext cx="8229600" cy="603789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4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795462"/>
              </p:ext>
            </p:extLst>
          </p:nvPr>
        </p:nvGraphicFramePr>
        <p:xfrm>
          <a:off x="492609" y="2122528"/>
          <a:ext cx="7794141" cy="36496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900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4526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514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570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F2. Saneamiento y fortalecimiento patrimonial</a:t>
                      </a:r>
                      <a:r>
                        <a:rPr lang="es-ES" sz="1200" b="1" dirty="0" smtClean="0">
                          <a:latin typeface="Museo Sans 300" panose="02000000000000000000" pitchFamily="50" charset="0"/>
                        </a:rPr>
                        <a:t>.</a:t>
                      </a:r>
                      <a:endParaRPr lang="es-ES" sz="1200" b="1" dirty="0"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97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ESTRATÉGICAS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200" b="1" u="none" strike="noStrike" dirty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47469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Fortalecimiento patrimonial </a:t>
                      </a: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Regularizar propiedad e activo  Terreno Ex planta de Alcohol  El Carmen </a:t>
                      </a: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 Diciembre</a:t>
                      </a:r>
                    </a:p>
                    <a:p>
                      <a:pPr marL="0" algn="ctr" defTabSz="914400" rtl="0" eaLnBrk="1" fontAlgn="ctr" latinLnBrk="0" hangingPunct="1"/>
                      <a:endParaRPr lang="es-ES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47469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Regularizar el Área de relleno en Puerto CORSAIN</a:t>
                      </a:r>
                      <a:endParaRPr lang="es-SV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 Diciembre</a:t>
                      </a:r>
                    </a:p>
                    <a:p>
                      <a:pPr marL="0" algn="ctr" defTabSz="914400" rtl="0" eaLnBrk="1" fontAlgn="ctr" latinLnBrk="0" hangingPunct="1"/>
                      <a:endParaRPr lang="es-ES" sz="11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5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8280" y="779602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5248750"/>
              </p:ext>
            </p:extLst>
          </p:nvPr>
        </p:nvGraphicFramePr>
        <p:xfrm>
          <a:off x="804423" y="2133812"/>
          <a:ext cx="7925240" cy="36155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32179"/>
                <a:gridCol w="2750404"/>
                <a:gridCol w="2342657"/>
              </a:tblGrid>
              <a:tr h="37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4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4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71181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68996"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Proyecto Reparación de Muelle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Zonas de muelle reparadas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, Etapa final Tramo III y II Primera Etapa, reparado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(ejes del 26 al 21)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Enero-Febrero</a:t>
                      </a:r>
                      <a:endParaRPr lang="es-SV" sz="12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</a:tr>
              <a:tr h="1307143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Marzo-Abril</a:t>
                      </a:r>
                    </a:p>
                  </a:txBody>
                  <a:tcPr marL="7735" marR="7735" marT="7735" marB="0" anchor="ctr"/>
                </a:tc>
              </a:tr>
              <a:tr h="897026"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SV" sz="1100" u="none" strike="noStrike" kern="120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Mayo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-Noviembre</a:t>
                      </a:r>
                      <a:endParaRPr lang="es-SV" sz="120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7735" marR="7735" marT="773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76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913650"/>
            <a:ext cx="8229600" cy="630834"/>
          </a:xfrm>
          <a:noFill/>
        </p:spPr>
        <p:txBody>
          <a:bodyPr>
            <a:normAutofit/>
          </a:bodyPr>
          <a:lstStyle/>
          <a:p>
            <a:r>
              <a:rPr lang="es-ES" altLang="es-SV" sz="2400" b="1" dirty="0">
                <a:latin typeface="Bembo Std" panose="02020605060306020A03" pitchFamily="18" charset="0"/>
              </a:rPr>
              <a:t>PLAN OPERATIVO ANUAL </a:t>
            </a:r>
            <a:r>
              <a:rPr lang="es-ES" altLang="es-SV" sz="2400" b="1" dirty="0" smtClean="0">
                <a:latin typeface="Bembo Std" panose="02020605060306020A03" pitchFamily="18" charset="0"/>
              </a:rPr>
              <a:t>2024</a:t>
            </a:r>
            <a:endParaRPr lang="es-ES" altLang="es-SV" sz="2400" b="1" dirty="0">
              <a:latin typeface="Bembo Std" panose="02020605060306020A03" pitchFamily="18" charset="0"/>
            </a:endParaRPr>
          </a:p>
        </p:txBody>
      </p:sp>
      <p:graphicFrame>
        <p:nvGraphicFramePr>
          <p:cNvPr id="5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390524"/>
              </p:ext>
            </p:extLst>
          </p:nvPr>
        </p:nvGraphicFramePr>
        <p:xfrm>
          <a:off x="805679" y="2240575"/>
          <a:ext cx="7766822" cy="304263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23391"/>
                <a:gridCol w="2875012"/>
                <a:gridCol w="2368419"/>
              </a:tblGrid>
              <a:tr h="397675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Museo Sans 300" panose="02000000000000000000" pitchFamily="50" charset="0"/>
                        </a:rPr>
                        <a:t>OBJETIVO ESTRATÉGICO</a:t>
                      </a:r>
                      <a:endParaRPr lang="es-SV" sz="1100" b="1" i="0" u="none" strike="noStrike" dirty="0"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marL="7735" marR="7735" marT="7735" marB="0" anchor="ctr"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s-ES" sz="1400" b="1" baseline="0" dirty="0" smtClean="0">
                          <a:latin typeface="Museo Sans 300" panose="02000000000000000000" pitchFamily="50" charset="0"/>
                        </a:rPr>
                        <a:t>I1. Diversificación de cartera de inversiones.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41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ACCIONES </a:t>
                      </a:r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ESTRATÉGICAS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100" b="1" u="none" strike="noStrike" dirty="0">
                          <a:effectLst/>
                          <a:latin typeface="Museo Sans 300" panose="02000000000000000000" pitchFamily="50" charset="0"/>
                        </a:rPr>
                        <a:t>INDICADORES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SV" sz="1100" b="1" u="none" strike="noStrike" dirty="0" smtClean="0">
                          <a:effectLst/>
                          <a:latin typeface="Museo Sans 300" panose="02000000000000000000" pitchFamily="50" charset="0"/>
                        </a:rPr>
                        <a:t>TIEMPO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91655">
                <a:tc>
                  <a:txBody>
                    <a:bodyPr/>
                    <a:lstStyle/>
                    <a:p>
                      <a:pPr algn="l"/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s-SV" sz="12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del </a:t>
                      </a:r>
                      <a:r>
                        <a:rPr lang="es-SV" sz="12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Proyecto Ampliación de Varadero de Puerto CORSAIN</a:t>
                      </a:r>
                    </a:p>
                    <a:p>
                      <a:pPr algn="l"/>
                      <a:endParaRPr lang="es-SV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Plan de Financiamiento para el proyecto de ampliación de Varadero.</a:t>
                      </a:r>
                      <a:endParaRPr lang="es-SV" sz="12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Enero – Junio</a:t>
                      </a:r>
                    </a:p>
                  </a:txBody>
                  <a:tcPr anchor="ctr"/>
                </a:tc>
              </a:tr>
              <a:tr h="10337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Desarrollo del proyecto de Planta Fotovoltaica para autoconsumo de Puerto CORSAIN. </a:t>
                      </a:r>
                      <a:endParaRPr kumimoji="0" lang="es-ES" sz="1200" b="0" i="0" u="none" strike="sng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es-ES" sz="12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DSO aprobados por el Consejo Directivo.</a:t>
                      </a:r>
                      <a:endParaRPr lang="es-ES" sz="1200" b="0" i="0" u="none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Marzo- Diciembre</a:t>
                      </a:r>
                    </a:p>
                    <a:p>
                      <a:pPr algn="l" rtl="0" fontAlgn="ctr"/>
                      <a:endParaRPr lang="es-SV" sz="1200" b="0" i="0" u="none" strike="noStrike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96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6605</TotalTime>
  <Words>1015</Words>
  <Application>Microsoft Office PowerPoint</Application>
  <PresentationFormat>Presentación en pantalla (4:3)</PresentationFormat>
  <Paragraphs>197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Bembo Std</vt:lpstr>
      <vt:lpstr>Calibri</vt:lpstr>
      <vt:lpstr>Museo Sans 300</vt:lpstr>
      <vt:lpstr>Tema de Office</vt:lpstr>
      <vt:lpstr>Presentación de PowerPoint</vt:lpstr>
      <vt:lpstr>Presentación de PowerPoint</vt:lpstr>
      <vt:lpstr>PERSPECTIVAS</vt:lpstr>
      <vt:lpstr>Presentación de PowerPoint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  <vt:lpstr>PLAN OPERATIVO ANUAL 2024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162</cp:revision>
  <cp:lastPrinted>2023-01-13T14:33:18Z</cp:lastPrinted>
  <dcterms:created xsi:type="dcterms:W3CDTF">2019-07-03T14:56:03Z</dcterms:created>
  <dcterms:modified xsi:type="dcterms:W3CDTF">2024-04-08T18:20:45Z</dcterms:modified>
</cp:coreProperties>
</file>