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AEE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23\Cuarto%20trimestre\Base_Informe%20Cuarto%20Trimestre%20202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Diciembre</c:v>
                </c:pt>
                <c:pt idx="2">
                  <c:v>Ejecutado a Dic</c:v>
                </c:pt>
              </c:strCache>
            </c:strRef>
          </c:cat>
          <c:val>
            <c:numRef>
              <c:f>GRAFICO!$B$2:$D$2</c:f>
              <c:numCache>
                <c:formatCode>0.00%</c:formatCode>
                <c:ptCount val="3"/>
                <c:pt idx="0" formatCode="0%">
                  <c:v>0.27777777777777779</c:v>
                </c:pt>
                <c:pt idx="1">
                  <c:v>0.27777777777777779</c:v>
                </c:pt>
                <c:pt idx="2">
                  <c:v>0.20836969256838539</c:v>
                </c:pt>
              </c:numCache>
            </c:numRef>
          </c:val>
        </c:ser>
        <c:ser>
          <c:idx val="3"/>
          <c:order val="1"/>
          <c:tx>
            <c:strRef>
              <c:f>GRAFICO!$A$3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Diciembre</c:v>
                </c:pt>
                <c:pt idx="2">
                  <c:v>Ejecutado a Dic</c:v>
                </c:pt>
              </c:strCache>
            </c:strRef>
          </c:cat>
          <c:val>
            <c:numRef>
              <c:f>GRAFICO!$B$3:$D$3</c:f>
              <c:numCache>
                <c:formatCode>0.00%</c:formatCode>
                <c:ptCount val="3"/>
                <c:pt idx="0" formatCode="0%">
                  <c:v>0.16666666666666666</c:v>
                </c:pt>
                <c:pt idx="1">
                  <c:v>0.16671111111111109</c:v>
                </c:pt>
                <c:pt idx="2">
                  <c:v>0.16394037037037035</c:v>
                </c:pt>
              </c:numCache>
            </c:numRef>
          </c:val>
        </c:ser>
        <c:ser>
          <c:idx val="1"/>
          <c:order val="2"/>
          <c:tx>
            <c:strRef>
              <c:f>GRAFICO!$A$4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Diciembre</c:v>
                </c:pt>
                <c:pt idx="2">
                  <c:v>Ejecutado a Dic</c:v>
                </c:pt>
              </c:strCache>
            </c:strRef>
          </c:cat>
          <c:val>
            <c:numRef>
              <c:f>GRAFICO!$B$4:$D$4</c:f>
              <c:numCache>
                <c:formatCode>0.00%</c:formatCode>
                <c:ptCount val="3"/>
                <c:pt idx="0" formatCode="0%">
                  <c:v>0.1111111111111111</c:v>
                </c:pt>
                <c:pt idx="1">
                  <c:v>0.1111111111111111</c:v>
                </c:pt>
                <c:pt idx="2">
                  <c:v>7.407407407407407E-2</c:v>
                </c:pt>
              </c:numCache>
            </c:numRef>
          </c:val>
        </c:ser>
        <c:ser>
          <c:idx val="2"/>
          <c:order val="3"/>
          <c:tx>
            <c:strRef>
              <c:f>GRAFICO!$A$5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Diciembre</c:v>
                </c:pt>
                <c:pt idx="2">
                  <c:v>Ejecutado a Dic</c:v>
                </c:pt>
              </c:strCache>
            </c:strRef>
          </c:cat>
          <c:val>
            <c:numRef>
              <c:f>GRAFICO!$B$5:$D$5</c:f>
              <c:numCache>
                <c:formatCode>0.00%</c:formatCode>
                <c:ptCount val="3"/>
                <c:pt idx="0" formatCode="0%">
                  <c:v>0.44444444444444453</c:v>
                </c:pt>
                <c:pt idx="1">
                  <c:v>0.44444444444444453</c:v>
                </c:pt>
                <c:pt idx="2">
                  <c:v>0.40377222222222225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221368"/>
        <c:axId val="430217056"/>
      </c:barChart>
      <c:lineChart>
        <c:grouping val="standard"/>
        <c:varyColors val="0"/>
        <c:ser>
          <c:idx val="4"/>
          <c:order val="4"/>
          <c:tx>
            <c:strRef>
              <c:f>GRAFICO!$A$6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GRAFICO!$B$1:$D$1</c:f>
              <c:strCache>
                <c:ptCount val="3"/>
                <c:pt idx="0">
                  <c:v>Proyectado 2023</c:v>
                </c:pt>
                <c:pt idx="1">
                  <c:v>Proyectado a Diciembre</c:v>
                </c:pt>
                <c:pt idx="2">
                  <c:v>Ejecutado a Dic</c:v>
                </c:pt>
              </c:strCache>
            </c:strRef>
          </c:cat>
          <c:val>
            <c:numRef>
              <c:f>GRAFICO!$B$6:$D$6</c:f>
              <c:numCache>
                <c:formatCode>0.00%</c:formatCode>
                <c:ptCount val="3"/>
                <c:pt idx="0" formatCode="0%">
                  <c:v>1</c:v>
                </c:pt>
                <c:pt idx="1">
                  <c:v>1.0000444444444445</c:v>
                </c:pt>
                <c:pt idx="2">
                  <c:v>0.85015635923505206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0221368"/>
        <c:axId val="430217056"/>
      </c:lineChart>
      <c:catAx>
        <c:axId val="4302213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30217056"/>
        <c:crosses val="autoZero"/>
        <c:auto val="1"/>
        <c:lblAlgn val="ctr"/>
        <c:lblOffset val="100"/>
        <c:noMultiLvlLbl val="0"/>
      </c:catAx>
      <c:valAx>
        <c:axId val="430217056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crossAx val="43022136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100" b="1" i="0" baseline="0">
          <a:latin typeface="Museo Sans 300" panose="02000000000000000000" pitchFamily="50" charset="0"/>
        </a:defRPr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347092"/>
          </a:xfrm>
        </p:spPr>
        <p:txBody>
          <a:bodyPr>
            <a:normAutofit fontScale="90000"/>
          </a:bodyPr>
          <a:lstStyle/>
          <a:p>
            <a:r>
              <a:rPr lang="es-ES" sz="2800" b="1" dirty="0">
                <a:latin typeface="Museo Sans 300" panose="02000000000000000000" pitchFamily="50" charset="0"/>
              </a:rPr>
              <a:t>INFORME DE </a:t>
            </a:r>
            <a:r>
              <a:rPr lang="es-ES" sz="2800" b="1" dirty="0" smtClean="0">
                <a:latin typeface="Museo Sans 300" panose="02000000000000000000" pitchFamily="50" charset="0"/>
              </a:rPr>
              <a:t>SEGUIMIENTO AL</a:t>
            </a:r>
            <a:r>
              <a:rPr lang="es-ES" sz="2800" b="1" dirty="0">
                <a:latin typeface="Museo Sans 300" panose="02000000000000000000" pitchFamily="50" charset="0"/>
              </a:rPr>
              <a:t/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>
                <a:latin typeface="Museo Sans 300" panose="02000000000000000000" pitchFamily="50" charset="0"/>
              </a:rPr>
              <a:t>PLAN ANUAL OPERATIVO</a:t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 smtClean="0">
                <a:latin typeface="Museo Sans 300" panose="02000000000000000000" pitchFamily="50" charset="0"/>
              </a:rPr>
              <a:t>AÑO 2023  </a:t>
            </a:r>
            <a:endParaRPr lang="es-ES" sz="2800" b="1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60765"/>
            <a:ext cx="8229600" cy="383390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Bembo Std"/>
                <a:cs typeface="Bembo Std"/>
              </a:rPr>
              <a:t>Generalidades</a:t>
            </a:r>
            <a:endParaRPr lang="es-ES" sz="2400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08573"/>
            <a:ext cx="7848872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4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400" dirty="0" smtClean="0">
                <a:latin typeface="Museo Sans 300" panose="02000000000000000000" pitchFamily="50" charset="0"/>
              </a:rPr>
              <a:t>establecidas </a:t>
            </a:r>
            <a:r>
              <a:rPr lang="es-SV" sz="1400" dirty="0">
                <a:latin typeface="Museo Sans 300" panose="02000000000000000000" pitchFamily="50" charset="0"/>
              </a:rPr>
              <a:t>en el Plan Anual </a:t>
            </a:r>
            <a:r>
              <a:rPr lang="es-SV" sz="1400" dirty="0" smtClean="0">
                <a:latin typeface="Museo Sans 300" panose="02000000000000000000" pitchFamily="50" charset="0"/>
              </a:rPr>
              <a:t>Operativo, su cumplimiento de acuerdo a los indicadores y actividades ejecutadas a nivel institucional.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400" dirty="0">
                <a:latin typeface="Museo Sans 300" panose="02000000000000000000" pitchFamily="50" charset="0"/>
              </a:rPr>
              <a:t>y Objetivos Estratégicos </a:t>
            </a:r>
            <a:r>
              <a:rPr lang="es-SV" sz="1400" dirty="0" smtClean="0">
                <a:latin typeface="Museo Sans 300" panose="02000000000000000000" pitchFamily="50" charset="0"/>
              </a:rPr>
              <a:t>acumulado durante el año 2023, lográndose una ejecución del </a:t>
            </a:r>
            <a:r>
              <a:rPr lang="es-SV" sz="1400" b="1" dirty="0" smtClean="0">
                <a:latin typeface="Museo Sans 300" panose="02000000000000000000" pitchFamily="50" charset="0"/>
              </a:rPr>
              <a:t>85.02%</a:t>
            </a:r>
            <a:r>
              <a:rPr lang="es-SV" sz="1400" dirty="0" smtClean="0">
                <a:latin typeface="Museo Sans 300" panose="02000000000000000000" pitchFamily="50" charset="0"/>
              </a:rPr>
              <a:t>, con respecto a lo programado, calificado como Muy bueno.</a:t>
            </a: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El </a:t>
            </a:r>
            <a:r>
              <a:rPr lang="es-SV" sz="1400" dirty="0">
                <a:latin typeface="Museo Sans 300" panose="02000000000000000000" pitchFamily="50" charset="0"/>
              </a:rPr>
              <a:t>seguimiento de los Planes Operativos tiene como base legal el Artículo </a:t>
            </a:r>
            <a:r>
              <a:rPr lang="es-SV" sz="1400" dirty="0" smtClean="0">
                <a:latin typeface="Museo Sans 300" panose="02000000000000000000" pitchFamily="50" charset="0"/>
              </a:rPr>
              <a:t>27 </a:t>
            </a:r>
            <a:r>
              <a:rPr lang="es-SV" sz="1400" dirty="0">
                <a:latin typeface="Museo Sans 300" panose="02000000000000000000" pitchFamily="50" charset="0"/>
              </a:rPr>
              <a:t>de las Normas Técnicas de Control Interno Específicas de </a:t>
            </a:r>
            <a:r>
              <a:rPr lang="es-SV" sz="1400" dirty="0" smtClean="0">
                <a:latin typeface="Museo Sans 300" panose="02000000000000000000" pitchFamily="50" charset="0"/>
              </a:rPr>
              <a:t>CORSAIN, que además establece que los resultados obtenidos deberán presentarse al Consejo Directivo.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459144"/>
            <a:ext cx="8229600" cy="583122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2400" b="1" dirty="0" smtClean="0">
                <a:latin typeface="Bembo Std" panose="02020605060306020A03" pitchFamily="18" charset="0"/>
              </a:rPr>
              <a:t>2023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57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27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8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9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0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1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2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3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4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5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6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7" name="17 Rectángulo redondeado"/>
          <p:cNvSpPr/>
          <p:nvPr/>
        </p:nvSpPr>
        <p:spPr>
          <a:xfrm>
            <a:off x="2480409" y="2770665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I1.</a:t>
            </a:r>
            <a:r>
              <a:rPr lang="es-MX" sz="1400" dirty="0" smtClean="0">
                <a:latin typeface="Museo Sans 300" panose="02000000000000000000" pitchFamily="50" charset="0"/>
              </a:rPr>
              <a:t> Diversificación de cartera de inversiones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8" name="18 Rectángulo redondeado"/>
          <p:cNvSpPr/>
          <p:nvPr/>
        </p:nvSpPr>
        <p:spPr>
          <a:xfrm>
            <a:off x="5335886" y="277104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9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40" name="21 Rectángulo redondeado"/>
          <p:cNvSpPr/>
          <p:nvPr/>
        </p:nvSpPr>
        <p:spPr>
          <a:xfrm>
            <a:off x="5326961" y="4210053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00" b="1" dirty="0" smtClean="0">
                <a:latin typeface="Museo Sans 300" panose="02000000000000000000" pitchFamily="50" charset="0"/>
              </a:rPr>
              <a:t>P2.</a:t>
            </a:r>
            <a:r>
              <a:rPr lang="es-MX" sz="1300" dirty="0" smtClean="0">
                <a:latin typeface="Museo Sans 300" panose="02000000000000000000" pitchFamily="50" charset="0"/>
              </a:rPr>
              <a:t> </a:t>
            </a:r>
            <a:r>
              <a:rPr lang="es-ES" sz="1300" dirty="0">
                <a:latin typeface="Museo Sans 300" panose="02000000000000000000" pitchFamily="50" charset="0"/>
              </a:rPr>
              <a:t>Aplicación de tecnología de la </a:t>
            </a:r>
            <a:r>
              <a:rPr lang="es-ES" sz="1300" dirty="0" smtClean="0">
                <a:latin typeface="Museo Sans 300" panose="02000000000000000000" pitchFamily="50" charset="0"/>
              </a:rPr>
              <a:t>información </a:t>
            </a:r>
            <a:r>
              <a:rPr lang="es-ES" sz="1300" dirty="0">
                <a:latin typeface="Museo Sans 300" panose="02000000000000000000" pitchFamily="50" charset="0"/>
              </a:rPr>
              <a:t>enfocada a la mejora de procesos.</a:t>
            </a:r>
          </a:p>
        </p:txBody>
      </p:sp>
      <p:sp>
        <p:nvSpPr>
          <p:cNvPr id="41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cxnSp>
        <p:nvCxnSpPr>
          <p:cNvPr id="42" name="37 Conector curvado"/>
          <p:cNvCxnSpPr/>
          <p:nvPr/>
        </p:nvCxnSpPr>
        <p:spPr>
          <a:xfrm rot="16200000" flipV="1">
            <a:off x="6161610" y="3971482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44" name="Conector angular 43"/>
          <p:cNvCxnSpPr/>
          <p:nvPr/>
        </p:nvCxnSpPr>
        <p:spPr>
          <a:xfrm rot="5400000" flipH="1" flipV="1">
            <a:off x="6192151" y="4462105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angular 44"/>
          <p:cNvCxnSpPr>
            <a:endCxn id="40" idx="1"/>
          </p:cNvCxnSpPr>
          <p:nvPr/>
        </p:nvCxnSpPr>
        <p:spPr>
          <a:xfrm rot="5400000" flipH="1" flipV="1">
            <a:off x="4396366" y="5118612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angular 45"/>
          <p:cNvCxnSpPr/>
          <p:nvPr/>
        </p:nvCxnSpPr>
        <p:spPr>
          <a:xfrm rot="10800000">
            <a:off x="3603790" y="2347627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angular 46"/>
          <p:cNvCxnSpPr/>
          <p:nvPr/>
        </p:nvCxnSpPr>
        <p:spPr>
          <a:xfrm rot="5400000" flipH="1" flipV="1">
            <a:off x="4451205" y="4124872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angular 47"/>
          <p:cNvCxnSpPr/>
          <p:nvPr/>
        </p:nvCxnSpPr>
        <p:spPr>
          <a:xfrm rot="5400000" flipH="1" flipV="1">
            <a:off x="4282900" y="3652391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>
            <a:endCxn id="37" idx="3"/>
          </p:cNvCxnSpPr>
          <p:nvPr/>
        </p:nvCxnSpPr>
        <p:spPr>
          <a:xfrm flipH="1">
            <a:off x="4649931" y="3257063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stCxn id="43" idx="0"/>
            <a:endCxn id="37" idx="2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>
            <a:stCxn id="37" idx="0"/>
            <a:endCxn id="35" idx="2"/>
          </p:cNvCxnSpPr>
          <p:nvPr/>
        </p:nvCxnSpPr>
        <p:spPr>
          <a:xfrm flipV="1">
            <a:off x="3565170" y="2348014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>
            <a:endCxn id="35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763" y="647001"/>
            <a:ext cx="8229600" cy="769335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372768"/>
              </p:ext>
            </p:extLst>
          </p:nvPr>
        </p:nvGraphicFramePr>
        <p:xfrm>
          <a:off x="842964" y="1535200"/>
          <a:ext cx="6949907" cy="4715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6815"/>
                <a:gridCol w="1492663"/>
                <a:gridCol w="2074459"/>
                <a:gridCol w="1705970"/>
              </a:tblGrid>
              <a:tr h="1482005"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PROYECTADO 2023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EJECUTADO A </a:t>
                      </a:r>
                      <a:r>
                        <a:rPr lang="es-SV" sz="1300" spc="40" dirty="0" smtClean="0">
                          <a:effectLst/>
                          <a:latin typeface="Museo Sans 300" panose="02000000000000000000" pitchFamily="50" charset="0"/>
                        </a:rPr>
                        <a:t>DICIEMBRE 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2023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RESULTADO EN BASE AL 100% POR PERSPECTIVA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</a:tr>
              <a:tr h="409282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27.78%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20.84%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75.01%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823336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16.67%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16.39%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98.34%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Procesos y</a:t>
                      </a:r>
                    </a:p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Tecnología.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11.11%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7.41%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66.67%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185738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Aprendizaje y Crecimiento</a:t>
                      </a: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44.44%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40.38%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90.85%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9400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indent="-27146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3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100.00%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85.02%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85.02%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379649679"/>
              </p:ext>
            </p:extLst>
          </p:nvPr>
        </p:nvGraphicFramePr>
        <p:xfrm>
          <a:off x="1196178" y="1586424"/>
          <a:ext cx="7047069" cy="4022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500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2273</TotalTime>
  <Words>273</Words>
  <Application>Microsoft Office PowerPoint</Application>
  <PresentationFormat>Presentación en pantalla (4:3)</PresentationFormat>
  <Paragraphs>51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Bembo Std</vt:lpstr>
      <vt:lpstr>Calibri</vt:lpstr>
      <vt:lpstr>Museo Sans 300</vt:lpstr>
      <vt:lpstr>PMingLiU</vt:lpstr>
      <vt:lpstr>Tema de Office</vt:lpstr>
      <vt:lpstr>Presentación de PowerPoint</vt:lpstr>
      <vt:lpstr>INFORME DE SEGUIMIENTO AL PLAN ANUAL OPERATIVO AÑO 2023  </vt:lpstr>
      <vt:lpstr>Generalidades</vt:lpstr>
      <vt:lpstr>MAPA ESTRATÉGICO DE CORSAIN 2023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146</cp:revision>
  <cp:lastPrinted>2019-12-18T17:42:50Z</cp:lastPrinted>
  <dcterms:created xsi:type="dcterms:W3CDTF">2019-07-03T14:56:03Z</dcterms:created>
  <dcterms:modified xsi:type="dcterms:W3CDTF">2024-04-08T18:13:27Z</dcterms:modified>
</cp:coreProperties>
</file>