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AEE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23\Segundo%20trimestre\Base_Informe%20segundo%20Trimestre%2020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Junio</c:v>
                </c:pt>
                <c:pt idx="2">
                  <c:v>Ejecutado a junio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 formatCode="0%">
                  <c:v>0.26315789473684209</c:v>
                </c:pt>
                <c:pt idx="1">
                  <c:v>0.15714846921224629</c:v>
                </c:pt>
                <c:pt idx="2">
                  <c:v>0.10392918243320719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Junio</c:v>
                </c:pt>
                <c:pt idx="2">
                  <c:v>Ejecutado a junio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 formatCode="0%">
                  <c:v>0.21052631578947367</c:v>
                </c:pt>
                <c:pt idx="1">
                  <c:v>0.12562456140350872</c:v>
                </c:pt>
                <c:pt idx="2">
                  <c:v>9.9347368421052629E-2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Junio</c:v>
                </c:pt>
                <c:pt idx="2">
                  <c:v>Ejecutado a junio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 formatCode="0%">
                  <c:v>0.10526315789473684</c:v>
                </c:pt>
                <c:pt idx="1">
                  <c:v>5.2506265664160397E-2</c:v>
                </c:pt>
                <c:pt idx="2">
                  <c:v>3.245614035087719E-2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Junio</c:v>
                </c:pt>
                <c:pt idx="2">
                  <c:v>Ejecutado a junio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 formatCode="0%">
                  <c:v>0.42105263157894735</c:v>
                </c:pt>
                <c:pt idx="1">
                  <c:v>0.25894736842105259</c:v>
                </c:pt>
                <c:pt idx="2">
                  <c:v>0.24379736842105262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9614504"/>
        <c:axId val="319612544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Junio</c:v>
                </c:pt>
                <c:pt idx="2">
                  <c:v>Ejecutado a junio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 formatCode="0%">
                  <c:v>1</c:v>
                </c:pt>
                <c:pt idx="1">
                  <c:v>0.59422666470096797</c:v>
                </c:pt>
                <c:pt idx="2">
                  <c:v>0.47953005962618966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9614504"/>
        <c:axId val="319612544"/>
      </c:lineChart>
      <c:catAx>
        <c:axId val="319614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19612544"/>
        <c:crosses val="autoZero"/>
        <c:auto val="1"/>
        <c:lblAlgn val="ctr"/>
        <c:lblOffset val="100"/>
        <c:noMultiLvlLbl val="0"/>
      </c:catAx>
      <c:valAx>
        <c:axId val="319612544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crossAx val="31961450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>
          <a:latin typeface="Museo Sans 300" panose="02000000000000000000" pitchFamily="50" charset="0"/>
        </a:defRPr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10/08/2023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347092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latin typeface="Museo Sans 300" panose="02000000000000000000" pitchFamily="50" charset="0"/>
              </a:rPr>
              <a:t>INFORME DE </a:t>
            </a:r>
            <a:r>
              <a:rPr lang="es-ES" sz="2800" b="1" dirty="0" smtClean="0">
                <a:latin typeface="Museo Sans 300" panose="02000000000000000000" pitchFamily="50" charset="0"/>
              </a:rPr>
              <a:t>SEGUIMIENTO AL</a:t>
            </a:r>
            <a:r>
              <a:rPr lang="es-ES" sz="2800" b="1" dirty="0">
                <a:latin typeface="Museo Sans 300" panose="02000000000000000000" pitchFamily="50" charset="0"/>
              </a:rPr>
              <a:t/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>
                <a:latin typeface="Museo Sans 300" panose="02000000000000000000" pitchFamily="50" charset="0"/>
              </a:rPr>
              <a:t>PLAN ANUAL OPERATIVO</a:t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 smtClean="0">
                <a:latin typeface="Museo Sans 300" panose="02000000000000000000" pitchFamily="50" charset="0"/>
              </a:rPr>
              <a:t>SEGUNDO TRIMESTRE  AÑO 2023  </a:t>
            </a:r>
            <a:endParaRPr lang="es-ES" sz="2800" b="1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60765"/>
            <a:ext cx="8229600" cy="383390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Bembo Std"/>
                <a:cs typeface="Bembo Std"/>
              </a:rPr>
              <a:t>Generalidades</a:t>
            </a:r>
            <a:endParaRPr lang="es-ES" sz="2400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08573"/>
            <a:ext cx="784887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4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400" dirty="0" smtClean="0">
                <a:latin typeface="Museo Sans 300" panose="02000000000000000000" pitchFamily="50" charset="0"/>
              </a:rPr>
              <a:t>establecidas </a:t>
            </a:r>
            <a:r>
              <a:rPr lang="es-SV" sz="1400" dirty="0">
                <a:latin typeface="Museo Sans 300" panose="02000000000000000000" pitchFamily="50" charset="0"/>
              </a:rPr>
              <a:t>en el Plan Anual </a:t>
            </a:r>
            <a:r>
              <a:rPr lang="es-SV" sz="1400" dirty="0" smtClean="0">
                <a:latin typeface="Museo Sans 300" panose="02000000000000000000" pitchFamily="50" charset="0"/>
              </a:rPr>
              <a:t>Operativo, su cumplimiento de acuerdo a los indicadores y actividades ejecutadas a nivel institucional.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400" dirty="0">
                <a:latin typeface="Museo Sans 300" panose="02000000000000000000" pitchFamily="50" charset="0"/>
              </a:rPr>
              <a:t>y Objetivos Estratégicos </a:t>
            </a:r>
            <a:r>
              <a:rPr lang="es-SV" sz="1400" dirty="0" smtClean="0">
                <a:latin typeface="Museo Sans 300" panose="02000000000000000000" pitchFamily="50" charset="0"/>
              </a:rPr>
              <a:t>acumulado al segundo trimestre del 2023, lográndose una ejecución </a:t>
            </a:r>
            <a:r>
              <a:rPr lang="es-SV" sz="1400" smtClean="0">
                <a:latin typeface="Museo Sans 300" panose="02000000000000000000" pitchFamily="50" charset="0"/>
              </a:rPr>
              <a:t>del </a:t>
            </a:r>
            <a:r>
              <a:rPr lang="es-SV" sz="1400" b="1" smtClean="0">
                <a:latin typeface="Museo Sans 300" panose="02000000000000000000" pitchFamily="50" charset="0"/>
              </a:rPr>
              <a:t>80.70%</a:t>
            </a:r>
            <a:r>
              <a:rPr lang="es-SV" sz="1400" smtClean="0">
                <a:latin typeface="Museo Sans 300" panose="02000000000000000000" pitchFamily="50" charset="0"/>
              </a:rPr>
              <a:t>, </a:t>
            </a:r>
            <a:r>
              <a:rPr lang="es-SV" sz="1400" dirty="0" smtClean="0">
                <a:latin typeface="Museo Sans 300" panose="02000000000000000000" pitchFamily="50" charset="0"/>
              </a:rPr>
              <a:t>con respecto a lo programado, calificado como Muy bueno.</a:t>
            </a: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El </a:t>
            </a:r>
            <a:r>
              <a:rPr lang="es-SV" sz="1400" dirty="0">
                <a:latin typeface="Museo Sans 300" panose="02000000000000000000" pitchFamily="50" charset="0"/>
              </a:rPr>
              <a:t>seguimiento de los Planes Operativos tiene como base legal el Artículo </a:t>
            </a:r>
            <a:r>
              <a:rPr lang="es-SV" sz="1400" dirty="0" smtClean="0">
                <a:latin typeface="Museo Sans 300" panose="02000000000000000000" pitchFamily="50" charset="0"/>
              </a:rPr>
              <a:t>27 </a:t>
            </a:r>
            <a:r>
              <a:rPr lang="es-SV" sz="1400" dirty="0">
                <a:latin typeface="Museo Sans 300" panose="02000000000000000000" pitchFamily="50" charset="0"/>
              </a:rPr>
              <a:t>de las Normas Técnicas de Control Interno Específicas de </a:t>
            </a:r>
            <a:r>
              <a:rPr lang="es-SV" sz="1400" dirty="0" smtClean="0">
                <a:latin typeface="Museo Sans 300" panose="02000000000000000000" pitchFamily="50" charset="0"/>
              </a:rPr>
              <a:t>CORSAIN, que además establece que los resultados obtenidos deberán presentarse al Consejo Directivo.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459144"/>
            <a:ext cx="8229600" cy="583122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2400" b="1" dirty="0" smtClean="0">
                <a:latin typeface="Bembo Std" panose="02020605060306020A03" pitchFamily="18" charset="0"/>
              </a:rPr>
              <a:t>2023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57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27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8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9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0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1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2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3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4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5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6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7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I1.</a:t>
            </a:r>
            <a:r>
              <a:rPr lang="es-MX" sz="1400" dirty="0" smtClean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8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9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40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 smtClean="0">
                <a:latin typeface="Museo Sans 300" panose="02000000000000000000" pitchFamily="50" charset="0"/>
              </a:rPr>
              <a:t>P2.</a:t>
            </a:r>
            <a:r>
              <a:rPr lang="es-MX" sz="1300" dirty="0" smtClean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</a:t>
            </a:r>
            <a:r>
              <a:rPr lang="es-ES" sz="1300" dirty="0" smtClean="0">
                <a:latin typeface="Museo Sans 300" panose="02000000000000000000" pitchFamily="50" charset="0"/>
              </a:rPr>
              <a:t>información </a:t>
            </a:r>
            <a:r>
              <a:rPr lang="es-ES" sz="1300" dirty="0">
                <a:latin typeface="Museo Sans 300" panose="02000000000000000000" pitchFamily="50" charset="0"/>
              </a:rPr>
              <a:t>enfocada a la mejora de procesos.</a:t>
            </a:r>
          </a:p>
        </p:txBody>
      </p:sp>
      <p:sp>
        <p:nvSpPr>
          <p:cNvPr id="41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42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44" name="Conector angular 43"/>
          <p:cNvCxnSpPr/>
          <p:nvPr/>
        </p:nvCxnSpPr>
        <p:spPr>
          <a:xfrm rot="5400000" flipH="1" flipV="1">
            <a:off x="6192151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angular 44"/>
          <p:cNvCxnSpPr>
            <a:endCxn id="40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r 45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r 46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angular 47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endCxn id="37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43" idx="0"/>
            <a:endCxn id="37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stCxn id="37" idx="0"/>
            <a:endCxn id="35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endCxn id="35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763" y="647001"/>
            <a:ext cx="8229600" cy="769335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661192"/>
              </p:ext>
            </p:extLst>
          </p:nvPr>
        </p:nvGraphicFramePr>
        <p:xfrm>
          <a:off x="842964" y="1535200"/>
          <a:ext cx="7615236" cy="4715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9455"/>
                <a:gridCol w="1585283"/>
                <a:gridCol w="1524776"/>
                <a:gridCol w="1521319"/>
                <a:gridCol w="1514403"/>
              </a:tblGrid>
              <a:tr h="1482005"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2023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A MARZO 2023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EJECUTADO A MARZO 2023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409282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Museo Sans 300" panose="02000000000000000000" pitchFamily="50" charset="0"/>
                        </a:rPr>
                        <a:t>26.32%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15.71%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10.39%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66.13%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823336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Museo Sans 300" panose="02000000000000000000" pitchFamily="50" charset="0"/>
                        </a:rPr>
                        <a:t>21.05%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12.56%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 smtClean="0">
                          <a:effectLst/>
                          <a:latin typeface="Museo Sans 300" panose="02000000000000000000" pitchFamily="50" charset="0"/>
                        </a:rPr>
                        <a:t>9.93%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 smtClean="0">
                          <a:effectLst/>
                          <a:latin typeface="Museo Sans 300" panose="02000000000000000000" pitchFamily="50" charset="0"/>
                        </a:rPr>
                        <a:t>79.08%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Procesos y</a:t>
                      </a:r>
                    </a:p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Tecnología.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Museo Sans 300" panose="02000000000000000000" pitchFamily="50" charset="0"/>
                        </a:rPr>
                        <a:t>10.53%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5.25%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3.25%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61.81%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185738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Aprendizaje y Crecimiento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42.11%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25.89%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24.38%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94.15%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49400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indent="-27146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100.00%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Museo Sans 300" panose="02000000000000000000" pitchFamily="50" charset="0"/>
                        </a:rPr>
                        <a:t>59.42%</a:t>
                      </a:r>
                      <a:endParaRPr lang="es-SV" sz="13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 smtClean="0">
                          <a:effectLst/>
                          <a:latin typeface="Museo Sans 300" panose="02000000000000000000" pitchFamily="50" charset="0"/>
                        </a:rPr>
                        <a:t>47.95%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 smtClean="0">
                          <a:effectLst/>
                          <a:latin typeface="Museo Sans 300" panose="02000000000000000000" pitchFamily="50" charset="0"/>
                        </a:rPr>
                        <a:t>80.70%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5758044"/>
              </p:ext>
            </p:extLst>
          </p:nvPr>
        </p:nvGraphicFramePr>
        <p:xfrm>
          <a:off x="819150" y="1757363"/>
          <a:ext cx="7771876" cy="4043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50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</TotalTime>
  <Words>288</Words>
  <Application>Microsoft Office PowerPoint</Application>
  <PresentationFormat>Presentación en pantalla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Bembo Std</vt:lpstr>
      <vt:lpstr>Calibri</vt:lpstr>
      <vt:lpstr>Museo Sans 300</vt:lpstr>
      <vt:lpstr>Tema de Office</vt:lpstr>
      <vt:lpstr>Presentación de PowerPoint</vt:lpstr>
      <vt:lpstr>INFORME DE SEGUIMIENTO AL PLAN ANUAL OPERATIVO SEGUNDO TRIMESTRE  AÑO 2023  </vt:lpstr>
      <vt:lpstr>Generalidades</vt:lpstr>
      <vt:lpstr>MAPA ESTRATÉGICO DE CORSAIN 2023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137</cp:revision>
  <cp:lastPrinted>2019-12-18T17:42:50Z</cp:lastPrinted>
  <dcterms:created xsi:type="dcterms:W3CDTF">2019-07-03T14:56:03Z</dcterms:created>
  <dcterms:modified xsi:type="dcterms:W3CDTF">2023-08-10T14:19:31Z</dcterms:modified>
</cp:coreProperties>
</file>