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3" r:id="rId3"/>
    <p:sldId id="264" r:id="rId4"/>
    <p:sldId id="265" r:id="rId5"/>
    <p:sldId id="258" r:id="rId6"/>
    <p:sldId id="259" r:id="rId7"/>
    <p:sldId id="266" r:id="rId8"/>
    <p:sldId id="273" r:id="rId9"/>
    <p:sldId id="287" r:id="rId10"/>
    <p:sldId id="295" r:id="rId11"/>
    <p:sldId id="288" r:id="rId12"/>
    <p:sldId id="284" r:id="rId13"/>
    <p:sldId id="286" r:id="rId14"/>
    <p:sldId id="276" r:id="rId15"/>
    <p:sldId id="277" r:id="rId16"/>
    <p:sldId id="279" r:id="rId17"/>
  </p:sldIdLst>
  <p:sldSz cx="9144000" cy="6858000" type="screen4x3"/>
  <p:notesSz cx="7019925" cy="9305925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z Marleny Arevalo" initials="LMA" lastIdx="8" clrIdx="0">
    <p:extLst>
      <p:ext uri="{19B8F6BF-5375-455C-9EA6-DF929625EA0E}">
        <p15:presenceInfo xmlns:p15="http://schemas.microsoft.com/office/powerpoint/2012/main" userId="S-1-5-21-3146053144-2328640003-447908426-15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10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6069" y="0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/>
          <a:lstStyle>
            <a:lvl1pPr algn="r">
              <a:defRPr sz="1200"/>
            </a:lvl1pPr>
          </a:lstStyle>
          <a:p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38893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6069" y="8838893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 anchor="b"/>
          <a:lstStyle>
            <a:lvl1pPr algn="r">
              <a:defRPr sz="1200"/>
            </a:lvl1pPr>
          </a:lstStyle>
          <a:p>
            <a:fld id="{C478C237-F9EF-4CA5-8A79-E8EE91E24E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209114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6069" y="0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/>
          <a:lstStyle>
            <a:lvl1pPr algn="r">
              <a:defRPr sz="1200"/>
            </a:lvl1pPr>
          </a:lstStyle>
          <a:p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4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00" tIns="45400" rIns="90800" bIns="4540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2308" y="4477826"/>
            <a:ext cx="5615310" cy="3665254"/>
          </a:xfrm>
          <a:prstGeom prst="rect">
            <a:avLst/>
          </a:prstGeom>
        </p:spPr>
        <p:txBody>
          <a:bodyPr vert="horz" lIns="90800" tIns="45400" rIns="90800" bIns="4540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38893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6069" y="8838893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 anchor="b"/>
          <a:lstStyle>
            <a:lvl1pPr algn="r">
              <a:defRPr sz="1200"/>
            </a:lvl1pPr>
          </a:lstStyle>
          <a:p>
            <a:fld id="{732C3A27-E4AE-46C2-AA78-0C98213E990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8633472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C3A27-E4AE-46C2-AA78-0C98213E990E}" type="slidenum">
              <a:rPr lang="es-SV" smtClean="0"/>
              <a:t>6</a:t>
            </a:fld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4926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07/02/2023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491" y="282816"/>
            <a:ext cx="8229600" cy="630834"/>
          </a:xfrm>
          <a:noFill/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2023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4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471560"/>
              </p:ext>
            </p:extLst>
          </p:nvPr>
        </p:nvGraphicFramePr>
        <p:xfrm>
          <a:off x="621586" y="1052084"/>
          <a:ext cx="7540779" cy="467769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449951"/>
                <a:gridCol w="2791339"/>
                <a:gridCol w="2299489"/>
              </a:tblGrid>
              <a:tr h="740408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2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baseline="0" dirty="0" smtClean="0">
                          <a:latin typeface="Museo Sans 300" panose="02000000000000000000" pitchFamily="50" charset="0"/>
                        </a:rPr>
                        <a:t>I1. Diversificación de cartera de inversiones. </a:t>
                      </a: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41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1916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 del proyecto de Planta Fotovoltaica de 2Mw,.</a:t>
                      </a:r>
                      <a:endParaRPr kumimoji="0" lang="es-E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SV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del Estudio</a:t>
                      </a:r>
                      <a:r>
                        <a:rPr lang="es-SV" sz="12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Diseño Final Planta Fotovoltaica de 2 Mw. </a:t>
                      </a:r>
                      <a:endParaRPr lang="es-E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Julio 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Ago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– Sept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Oct 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– Dic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Diciembre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/>
                </a:tc>
              </a:tr>
              <a:tr h="1292326">
                <a:tc rowSpan="2">
                  <a:txBody>
                    <a:bodyPr/>
                    <a:lstStyle/>
                    <a:p>
                      <a:pPr algn="l"/>
                      <a:endParaRPr lang="es-SV" sz="1200" dirty="0">
                        <a:latin typeface="Museo Sans 300" panose="02000000000000000000" pitchFamily="50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 del Proyecto de Terminal de Almacenamiento y Distribución de Combustible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del Estudio de Factibilidad</a:t>
                      </a:r>
                      <a:r>
                        <a:rPr lang="es-ES" sz="12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Terminal de Almacenamiento y Distribución de Combustible </a:t>
                      </a:r>
                      <a:endParaRPr lang="es-E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Marzo   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Abril 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- Junio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Julio- 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Oct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Noviembre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/>
                </a:tc>
              </a:tr>
              <a:tr h="1033741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SV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del Estudio de suelos</a:t>
                      </a:r>
                      <a:r>
                        <a:rPr lang="es-ES" sz="12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e impacto ambiental Terminal de Almacenamiento y Distribución de Combustible </a:t>
                      </a:r>
                      <a:endParaRPr lang="es-E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Junio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Jul 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- Sept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Oct 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- Dic.  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Diciembre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884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491" y="1491398"/>
            <a:ext cx="8229600" cy="630834"/>
          </a:xfrm>
          <a:noFill/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2023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6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36788"/>
              </p:ext>
            </p:extLst>
          </p:nvPr>
        </p:nvGraphicFramePr>
        <p:xfrm>
          <a:off x="448491" y="2621469"/>
          <a:ext cx="8175812" cy="217507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26440"/>
                <a:gridCol w="2849041"/>
                <a:gridCol w="2300331"/>
              </a:tblGrid>
              <a:tr h="540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2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 smtClean="0">
                          <a:latin typeface="Museo Sans 300" panose="02000000000000000000" pitchFamily="50" charset="0"/>
                        </a:rPr>
                        <a:t>I2. Brindar excelente servicio a inversionistas y clientes.</a:t>
                      </a:r>
                      <a:r>
                        <a:rPr lang="es-ES" sz="1200" dirty="0" smtClean="0">
                          <a:latin typeface="Museo Sans 300" panose="02000000000000000000" pitchFamily="50" charset="0"/>
                        </a:rPr>
                        <a:t> 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4286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20594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Actualización Guía</a:t>
                      </a:r>
                      <a:r>
                        <a:rPr lang="es-MX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del Inversionistas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Guía actualizada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Abril - Junio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63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491" y="961311"/>
            <a:ext cx="8229600" cy="630834"/>
          </a:xfrm>
          <a:noFill/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2023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6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107872"/>
              </p:ext>
            </p:extLst>
          </p:nvPr>
        </p:nvGraphicFramePr>
        <p:xfrm>
          <a:off x="549343" y="1853850"/>
          <a:ext cx="8027895" cy="389915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971685"/>
                <a:gridCol w="2797496"/>
                <a:gridCol w="2258714"/>
              </a:tblGrid>
              <a:tr h="50316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2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smtClean="0">
                          <a:latin typeface="Museo Sans 300" panose="02000000000000000000" pitchFamily="50" charset="0"/>
                        </a:rPr>
                        <a:t>P1. Actualizar la legislación y normativa operativa de la Corporación.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9911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12275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Reforma</a:t>
                      </a:r>
                      <a:r>
                        <a:rPr lang="es-MX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de la Ley de Creación de CORSAIN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Propuesta de Decreto</a:t>
                      </a:r>
                      <a:r>
                        <a:rPr lang="es-SV" sz="12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autorizada por Asamblea de Gobernadores</a:t>
                      </a:r>
                      <a:endParaRPr lang="es-SV" sz="120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- Mayo</a:t>
                      </a:r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1122758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Propuesta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de </a:t>
                      </a:r>
                      <a:r>
                        <a:rPr lang="es-SV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Decreto remitido a la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Secretaría Jurídica de la Presidencia </a:t>
                      </a:r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Junio</a:t>
                      </a:r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751361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Seguimiento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a Propuesta de Decreto remitido</a:t>
                      </a:r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Junio - Diciembre</a:t>
                      </a:r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44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491" y="704639"/>
            <a:ext cx="8229600" cy="630834"/>
          </a:xfrm>
          <a:noFill/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2023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5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522741"/>
              </p:ext>
            </p:extLst>
          </p:nvPr>
        </p:nvGraphicFramePr>
        <p:xfrm>
          <a:off x="448491" y="1476516"/>
          <a:ext cx="7969368" cy="404754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419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703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570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0777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2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latin typeface="Museo Sans 300" panose="02000000000000000000" pitchFamily="50" charset="0"/>
                        </a:rPr>
                        <a:t>P2. Aplicación de tecnología de la información enfocada a la mejora de procesos.</a:t>
                      </a: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11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83914">
                <a:tc rowSpan="3">
                  <a:txBody>
                    <a:bodyPr/>
                    <a:lstStyle/>
                    <a:p>
                      <a:r>
                        <a:rPr lang="es-SV" sz="1200" b="0" i="0" u="none" strike="noStrike" kern="120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 </a:t>
                      </a:r>
                      <a:r>
                        <a:rPr lang="es-SV" sz="1200" b="0" i="0" u="none" strike="noStrike" kern="120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 Modernización e Innovación Institucional</a:t>
                      </a:r>
                      <a:endParaRPr lang="es-SV" sz="1200" b="0" i="0" u="none" strike="noStrike" kern="1200" baseline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i="0" u="none" strike="noStrike" kern="120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(PEMII/Secretaría </a:t>
                      </a:r>
                      <a:r>
                        <a:rPr lang="es-SV" sz="1200" b="0" i="0" u="none" strike="noStrike" kern="120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 Innovación</a:t>
                      </a:r>
                      <a:r>
                        <a:rPr lang="es-SV" sz="1200" b="0" i="0" u="none" strike="noStrike" kern="120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).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Avance </a:t>
                      </a:r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del 60% </a:t>
                      </a:r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de implementación del proyecto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- Diciembre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9220923"/>
                  </a:ext>
                </a:extLst>
              </a:tr>
              <a:tr h="899850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Avance del </a:t>
                      </a:r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80</a:t>
                      </a:r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% de implementación de la plataforma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- Diciembre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1154861"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Avance del </a:t>
                      </a:r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80</a:t>
                      </a:r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% de implementación del portal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- Diciembre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4594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980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235" y="375490"/>
            <a:ext cx="8229600" cy="580437"/>
          </a:xfrm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2023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3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257485"/>
              </p:ext>
            </p:extLst>
          </p:nvPr>
        </p:nvGraphicFramePr>
        <p:xfrm>
          <a:off x="417747" y="1243081"/>
          <a:ext cx="8108576" cy="469362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17018"/>
                <a:gridCol w="2585482"/>
                <a:gridCol w="2706076"/>
              </a:tblGrid>
              <a:tr h="36037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2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dirty="0" smtClean="0">
                          <a:latin typeface="Museo Sans 300" panose="02000000000000000000" pitchFamily="50" charset="0"/>
                        </a:rPr>
                        <a:t>A1. Desarrollo de habilidades y competencias del personal</a:t>
                      </a:r>
                      <a:r>
                        <a:rPr lang="es-ES" sz="1200" b="1" baseline="0" dirty="0" smtClean="0">
                          <a:latin typeface="Museo Sans 300" panose="02000000000000000000" pitchFamily="50" charset="0"/>
                        </a:rPr>
                        <a:t> de la Corporación.</a:t>
                      </a:r>
                      <a:endParaRPr lang="es-ES" sz="1200" b="1" dirty="0" smtClean="0"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845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86694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Desarrollo del Personal mediante capacitaciones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Ejecución del Plan de Capacitaciones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Enero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</a:tr>
              <a:tr h="646468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– Diciembre 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503731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personal en SYSO (oficinas y Puerto)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Planes de trabajo ejecutados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- Febrero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  <a:tr h="486694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Marzo -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  <a:tr h="555362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Seguimiento al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Sistema Institucional de Gestión Documental y Archivo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elaborado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- Febrero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  <a:tr h="384022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Ejecución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del plan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Marzo - 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  <a:tr h="347511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Seguimiento Plan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Mejora Regulatoria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 de trabajo ejecutado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– Marzo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  <a:tr h="625120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Marzo - 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457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6726" y="527779"/>
            <a:ext cx="8229600" cy="639461"/>
          </a:xfrm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2023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3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009532"/>
              </p:ext>
            </p:extLst>
          </p:nvPr>
        </p:nvGraphicFramePr>
        <p:xfrm>
          <a:off x="611537" y="1718569"/>
          <a:ext cx="7879977" cy="40768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08845"/>
                <a:gridCol w="2327132"/>
                <a:gridCol w="2544000"/>
              </a:tblGrid>
              <a:tr h="4668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400" b="1" dirty="0" smtClean="0">
                          <a:latin typeface="Museo Sans 300" panose="02000000000000000000" pitchFamily="50" charset="0"/>
                        </a:rPr>
                        <a:t>A2. Fomentar</a:t>
                      </a:r>
                      <a:r>
                        <a:rPr lang="es-ES" sz="1400" b="1" baseline="0" dirty="0" smtClean="0">
                          <a:latin typeface="Museo Sans 300" panose="02000000000000000000" pitchFamily="50" charset="0"/>
                        </a:rPr>
                        <a:t> la motivación, convivencia y comportamiento ético </a:t>
                      </a:r>
                      <a:endParaRPr lang="es-ES" sz="1400" b="1" dirty="0" smtClean="0"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027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5255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Mejorar el ambiente de trabajo que permita la participación proactiva del personal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Seguimiento a plan</a:t>
                      </a:r>
                      <a:r>
                        <a:rPr lang="es-SV" sz="1100" u="none" strike="noStrike" baseline="0" dirty="0" smtClean="0">
                          <a:effectLst/>
                          <a:latin typeface="Museo Sans 300" panose="02000000000000000000" pitchFamily="50" charset="0"/>
                        </a:rPr>
                        <a:t> por </a:t>
                      </a: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 Evaluación</a:t>
                      </a:r>
                      <a:r>
                        <a:rPr lang="es-SV" sz="1100" u="none" strike="noStrike" baseline="0" dirty="0" smtClean="0">
                          <a:effectLst/>
                          <a:latin typeface="Museo Sans 300" panose="02000000000000000000" pitchFamily="50" charset="0"/>
                        </a:rPr>
                        <a:t> de Clima Organizacional – nota mínima del 80%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- 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7412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Difundir </a:t>
                      </a:r>
                      <a:r>
                        <a:rPr lang="es-SV" sz="1100" u="none" strike="noStrike" dirty="0">
                          <a:effectLst/>
                          <a:latin typeface="Museo Sans 300" panose="02000000000000000000" pitchFamily="50" charset="0"/>
                        </a:rPr>
                        <a:t>la Ley de Ética Gubernamental y su </a:t>
                      </a: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Reglamento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Capacitación  8 horas impartida al  personal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Julio – Octubre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81220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Difundir la Ley de Acceso a la Información Pública y su Reglamento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Una</a:t>
                      </a:r>
                      <a:r>
                        <a:rPr lang="es-SV" sz="1100" u="none" strike="noStrike" baseline="0" dirty="0" smtClean="0">
                          <a:effectLst/>
                          <a:latin typeface="Museo Sans 300" panose="02000000000000000000" pitchFamily="50" charset="0"/>
                        </a:rPr>
                        <a:t> c</a:t>
                      </a: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apacitación de la ley impartida al personal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Junio - Octubre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5187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Difundir la Ley Integral para una vida libre de violencia para las mujeres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 de trabajo ejecutado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Enero - Febrero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482383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Marzo -</a:t>
                      </a:r>
                      <a:r>
                        <a:rPr lang="es-SV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 Diciembre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97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CuadroTexto"/>
          <p:cNvSpPr txBox="1"/>
          <p:nvPr/>
        </p:nvSpPr>
        <p:spPr>
          <a:xfrm>
            <a:off x="107504" y="1556765"/>
            <a:ext cx="90364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MECANISMO DE EVALUACION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682402" y="2343295"/>
            <a:ext cx="7886700" cy="17369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SV" sz="1600" dirty="0" smtClean="0">
                <a:latin typeface="Museo Sans 300" panose="02000000000000000000" pitchFamily="50" charset="0"/>
              </a:rPr>
              <a:t>El mecanismo mediante el cual se evaluara el cumplimento de las acciones estratégicas establecidas en este Plan, esta definido en el </a:t>
            </a:r>
            <a:r>
              <a:rPr lang="es-SV" sz="1600" b="1" i="1" dirty="0" smtClean="0">
                <a:latin typeface="Museo Sans 300" panose="02000000000000000000" pitchFamily="50" charset="0"/>
              </a:rPr>
              <a:t>Procedimiento: Formulación y Seguimiento al Plan Estratégico Institucional y al Plan Anual Operativo.</a:t>
            </a:r>
          </a:p>
        </p:txBody>
      </p:sp>
    </p:spTree>
    <p:extLst>
      <p:ext uri="{BB962C8B-B14F-4D97-AF65-F5344CB8AC3E}">
        <p14:creationId xmlns:p14="http://schemas.microsoft.com/office/powerpoint/2010/main" val="199326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2 Rectángulo"/>
          <p:cNvSpPr/>
          <p:nvPr/>
        </p:nvSpPr>
        <p:spPr>
          <a:xfrm>
            <a:off x="0" y="484020"/>
            <a:ext cx="9144000" cy="525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 smtClean="0">
                <a:solidFill>
                  <a:schemeClr val="tx1"/>
                </a:solidFill>
                <a:latin typeface="Bembo Std" panose="02020605060306020A03" pitchFamily="18" charset="0"/>
              </a:rPr>
              <a:t>VISIÓN, MISIÓN Y VALORES</a:t>
            </a:r>
            <a:endParaRPr lang="es-SV" sz="2000" b="1" dirty="0">
              <a:solidFill>
                <a:schemeClr val="tx1"/>
              </a:solidFill>
              <a:latin typeface="Bembo Std" panose="02020605060306020A03" pitchFamily="18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79086" y="2166744"/>
            <a:ext cx="1511553" cy="523220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es-ES" altLang="es-SV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Misión:</a:t>
            </a:r>
            <a:endParaRPr lang="es-ES" alt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6" name="2 Rectángulo"/>
          <p:cNvSpPr>
            <a:spLocks noChangeArrowheads="1"/>
          </p:cNvSpPr>
          <p:nvPr/>
        </p:nvSpPr>
        <p:spPr bwMode="auto">
          <a:xfrm>
            <a:off x="2183886" y="2166744"/>
            <a:ext cx="6273894" cy="523220"/>
          </a:xfrm>
          <a:prstGeom prst="rect">
            <a:avLst/>
          </a:prstGeom>
          <a:noFill/>
          <a:ln w="1270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defRPr/>
            </a:pPr>
            <a:r>
              <a:rPr lang="es-ES" sz="1400" dirty="0">
                <a:latin typeface="Museo Sans 300" panose="02000000000000000000" pitchFamily="50" charset="0"/>
              </a:rPr>
              <a:t>Ser un instrumento del Estado para generar inversiones en diferentes actividades industriales que contribuyan al desarrollo del país.</a:t>
            </a:r>
          </a:p>
        </p:txBody>
      </p:sp>
      <p:sp>
        <p:nvSpPr>
          <p:cNvPr id="7" name="15 Rectángulo"/>
          <p:cNvSpPr>
            <a:spLocks noChangeArrowheads="1"/>
          </p:cNvSpPr>
          <p:nvPr/>
        </p:nvSpPr>
        <p:spPr bwMode="auto">
          <a:xfrm>
            <a:off x="2183887" y="1177081"/>
            <a:ext cx="6273894" cy="738664"/>
          </a:xfrm>
          <a:prstGeom prst="rect">
            <a:avLst/>
          </a:prstGeom>
          <a:noFill/>
          <a:ln w="1270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es-ES" sz="1400" dirty="0">
                <a:solidFill>
                  <a:schemeClr val="dk1"/>
                </a:solidFill>
                <a:latin typeface="Museo Sans 300" panose="02000000000000000000" pitchFamily="50" charset="0"/>
              </a:rPr>
              <a:t>Ser el referente de inversiones estatales y público privadas rentables, sostenibles y transparentes que generen desarrollo económico y social, en armonía con el medio ambiente. </a:t>
            </a:r>
            <a:endParaRPr lang="es-SV" sz="1400" dirty="0">
              <a:solidFill>
                <a:schemeClr val="dk1"/>
              </a:solidFill>
              <a:latin typeface="Museo Sans 300" panose="02000000000000000000" pitchFamily="50" charset="0"/>
            </a:endParaRPr>
          </a:p>
        </p:txBody>
      </p:sp>
      <p:graphicFrame>
        <p:nvGraphicFramePr>
          <p:cNvPr id="8" name="4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174992"/>
              </p:ext>
            </p:extLst>
          </p:nvPr>
        </p:nvGraphicFramePr>
        <p:xfrm>
          <a:off x="630350" y="2768434"/>
          <a:ext cx="8240934" cy="354375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792591"/>
                <a:gridCol w="6448343"/>
              </a:tblGrid>
              <a:tr h="39738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800" dirty="0" smtClean="0">
                          <a:latin typeface="Museo Sans 300" panose="02000000000000000000" pitchFamily="50" charset="0"/>
                        </a:rPr>
                        <a:t>VALORES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58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Trabajo en Equipo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Realizar actividades en forma conjunta, eficiente y con el compromiso de alcanzar un fin común.</a:t>
                      </a:r>
                      <a:endParaRPr lang="es-SV" sz="1500" dirty="0"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73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Eficiencia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Optimización</a:t>
                      </a:r>
                      <a:r>
                        <a:rPr lang="es-ES" sz="1500" kern="1200" baseline="0" dirty="0" smtClean="0">
                          <a:latin typeface="Museo Sans 300" panose="02000000000000000000" pitchFamily="50" charset="0"/>
                        </a:rPr>
                        <a:t> de tiempo y recursos para una mayor productividad.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58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Transparencia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Facilitar el acceso a la información a todas las partes interesadas que demuestren legitimo interés en materia de inversiones.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8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Confianza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Certeza que la Corporación actúa con honradez y sinceridad en el desarrollo de sus actividades.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58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Innovación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Capacidad de aportar soluciones proactivas para el alcance de los objetivos de la Corporación.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3973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Integridad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Obrar con rectitud y probidad.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672333" y="1171645"/>
            <a:ext cx="1511553" cy="744099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" altLang="es-SV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Visión:</a:t>
            </a:r>
            <a:endParaRPr lang="es-ES" alt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00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39947" y="624711"/>
            <a:ext cx="8229600" cy="700147"/>
          </a:xfrm>
        </p:spPr>
        <p:txBody>
          <a:bodyPr>
            <a:normAutofit/>
          </a:bodyPr>
          <a:lstStyle/>
          <a:p>
            <a:r>
              <a:rPr lang="es-ES" altLang="es-SV" sz="2000" b="1" dirty="0">
                <a:latin typeface="Bembo Std" panose="02020605060306020A03" pitchFamily="18" charset="0"/>
              </a:rPr>
              <a:t>PERSPECTIVAS</a:t>
            </a:r>
            <a:endParaRPr lang="es-SV" sz="2000" dirty="0">
              <a:latin typeface="Bembo Std" panose="02020605060306020A03" pitchFamily="18" charset="0"/>
            </a:endParaRPr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3124216"/>
              </p:ext>
            </p:extLst>
          </p:nvPr>
        </p:nvGraphicFramePr>
        <p:xfrm>
          <a:off x="354649" y="1442281"/>
          <a:ext cx="8400197" cy="3978484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51308"/>
                <a:gridCol w="5648889"/>
              </a:tblGrid>
              <a:tr h="495780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PERSPECTIVAS</a:t>
                      </a:r>
                      <a:endParaRPr lang="es-ES" sz="1500" b="1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OBJETIVOS ESTRATÉGICOS</a:t>
                      </a:r>
                      <a:endParaRPr lang="es-ES" sz="1500" b="1" dirty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671458">
                <a:tc>
                  <a:txBody>
                    <a:bodyPr/>
                    <a:lstStyle/>
                    <a:p>
                      <a:pPr lvl="0" algn="ctr"/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Financiera</a:t>
                      </a:r>
                      <a:endParaRPr lang="es-ES" sz="1500" b="1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500" baseline="0" dirty="0" smtClean="0">
                          <a:latin typeface="Museo Sans 300" panose="02000000000000000000" pitchFamily="50" charset="0"/>
                        </a:rPr>
                        <a:t>F1. Crecer en flujos de efectivo, rentabilidad y patrimonio.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500" baseline="0" dirty="0" smtClean="0">
                          <a:latin typeface="Museo Sans 300" panose="02000000000000000000" pitchFamily="50" charset="0"/>
                        </a:rPr>
                        <a:t>F2. Saneamiento  y fortalecimiento patrimonial.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45263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Inversionistas y Clientes</a:t>
                      </a:r>
                      <a:endParaRPr lang="es-ES" sz="1500" b="1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I1. Diversificación de cartera de inversiones.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I2. Brindar excelente servicio a inversionistas y clientes.</a:t>
                      </a:r>
                      <a:r>
                        <a:rPr lang="es-ES" sz="150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960143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Procesos y Tecnología</a:t>
                      </a:r>
                      <a:endParaRPr lang="es-ES" sz="1500" b="1" dirty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P1. Actualizar la legislación y normativa operativa de la Corporación.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50696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Aprendizaje y Crecimiento</a:t>
                      </a:r>
                      <a:endParaRPr lang="es-ES" sz="1500" b="1" dirty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A1. Desarrollo de habilidades y competencias del personal</a:t>
                      </a:r>
                      <a:r>
                        <a:rPr lang="es-ES" sz="1500" baseline="0" dirty="0" smtClean="0">
                          <a:latin typeface="Museo Sans 300" panose="02000000000000000000" pitchFamily="50" charset="0"/>
                        </a:rPr>
                        <a:t> de la Corporación.</a:t>
                      </a:r>
                      <a:endParaRPr lang="es-ES" sz="1500" dirty="0" smtClean="0">
                        <a:latin typeface="Museo Sans 300" panose="02000000000000000000" pitchFamily="50" charset="0"/>
                      </a:endParaRPr>
                    </a:p>
                    <a:p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A2. Fomentar</a:t>
                      </a:r>
                      <a:r>
                        <a:rPr lang="es-ES" sz="1500" baseline="0" dirty="0" smtClean="0">
                          <a:latin typeface="Museo Sans 300" panose="02000000000000000000" pitchFamily="50" charset="0"/>
                        </a:rPr>
                        <a:t> la motivación, convivencia y comportamiento ético.</a:t>
                      </a:r>
                      <a:endParaRPr lang="es-ES" sz="1500" dirty="0" smtClean="0"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28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8 Rectángulo redondeado"/>
          <p:cNvSpPr/>
          <p:nvPr/>
        </p:nvSpPr>
        <p:spPr>
          <a:xfrm>
            <a:off x="463876" y="1224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" name="69 Rectángulo redondeado"/>
          <p:cNvSpPr/>
          <p:nvPr/>
        </p:nvSpPr>
        <p:spPr>
          <a:xfrm>
            <a:off x="477524" y="2605903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Inversionistas y Clientes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6" name="70 Rectángulo redondeado"/>
          <p:cNvSpPr/>
          <p:nvPr/>
        </p:nvSpPr>
        <p:spPr>
          <a:xfrm>
            <a:off x="485553" y="4008230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Procesos y Tecnología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7" name="71 Rectángulo redondeado"/>
          <p:cNvSpPr/>
          <p:nvPr/>
        </p:nvSpPr>
        <p:spPr>
          <a:xfrm>
            <a:off x="485553" y="538744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Aprendizaje y Crecimiento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8" name="5 Marcador de número de diapositiva"/>
          <p:cNvSpPr>
            <a:spLocks noGrp="1"/>
          </p:cNvSpPr>
          <p:nvPr/>
        </p:nvSpPr>
        <p:spPr bwMode="auto">
          <a:xfrm>
            <a:off x="3807784" y="6494662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  <a:latin typeface="Museo Sans 300" panose="02000000000000000000" pitchFamily="50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  <a:latin typeface="Museo Sans 300" panose="02000000000000000000" pitchFamily="50" charset="0"/>
              </a:rPr>
              <a:t> de 15</a:t>
            </a:r>
          </a:p>
        </p:txBody>
      </p:sp>
      <p:sp>
        <p:nvSpPr>
          <p:cNvPr id="9" name="2 Subtítulo"/>
          <p:cNvSpPr txBox="1">
            <a:spLocks/>
          </p:cNvSpPr>
          <p:nvPr/>
        </p:nvSpPr>
        <p:spPr>
          <a:xfrm>
            <a:off x="647564" y="226270"/>
            <a:ext cx="784887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2000" b="1" dirty="0" smtClean="0">
                <a:latin typeface="Museo Sans 300" panose="02000000000000000000" pitchFamily="50" charset="0"/>
              </a:rPr>
              <a:t>MAPA ESTRATÉGICO</a:t>
            </a:r>
            <a:endParaRPr lang="es-SV" sz="2000" b="1" dirty="0">
              <a:latin typeface="Museo Sans 300" panose="02000000000000000000" pitchFamily="50" charset="0"/>
            </a:endParaRPr>
          </a:p>
        </p:txBody>
      </p:sp>
      <p:sp>
        <p:nvSpPr>
          <p:cNvPr id="10" name="6 Rectángulo"/>
          <p:cNvSpPr/>
          <p:nvPr/>
        </p:nvSpPr>
        <p:spPr>
          <a:xfrm>
            <a:off x="1462605" y="1224048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11" name="8 Rectángulo"/>
          <p:cNvSpPr/>
          <p:nvPr/>
        </p:nvSpPr>
        <p:spPr>
          <a:xfrm>
            <a:off x="1476253" y="2602532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12" name="10 Rectángulo"/>
          <p:cNvSpPr/>
          <p:nvPr/>
        </p:nvSpPr>
        <p:spPr>
          <a:xfrm>
            <a:off x="1476253" y="4005064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1476253" y="5384520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23" name="14 Rectángulo redondeado"/>
          <p:cNvSpPr/>
          <p:nvPr/>
        </p:nvSpPr>
        <p:spPr>
          <a:xfrm>
            <a:off x="2481456" y="137521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F1.</a:t>
            </a:r>
            <a:r>
              <a:rPr lang="es-MX" sz="1400" dirty="0" smtClean="0">
                <a:latin typeface="Museo Sans 300" panose="02000000000000000000" pitchFamily="50" charset="0"/>
              </a:rPr>
              <a:t> Crecer en flujos de efectivo, rentabilidad y  patrimonio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24" name="16 Rectángulo redondeado"/>
          <p:cNvSpPr/>
          <p:nvPr/>
        </p:nvSpPr>
        <p:spPr>
          <a:xfrm>
            <a:off x="5278833" y="1374829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F2.</a:t>
            </a:r>
            <a:r>
              <a:rPr lang="es-MX" sz="1400" dirty="0" smtClean="0">
                <a:latin typeface="Museo Sans 300" panose="02000000000000000000" pitchFamily="50" charset="0"/>
              </a:rPr>
              <a:t> Saneamiento y fortalecimiento patrimonial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25" name="17 Rectángulo redondeado"/>
          <p:cNvSpPr/>
          <p:nvPr/>
        </p:nvSpPr>
        <p:spPr>
          <a:xfrm>
            <a:off x="2480409" y="2770665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I1.</a:t>
            </a:r>
            <a:r>
              <a:rPr lang="es-MX" sz="1400" dirty="0" smtClean="0">
                <a:latin typeface="Museo Sans 300" panose="02000000000000000000" pitchFamily="50" charset="0"/>
              </a:rPr>
              <a:t> Diversificación de cartera de inversiones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26" name="18 Rectángulo redondeado"/>
          <p:cNvSpPr/>
          <p:nvPr/>
        </p:nvSpPr>
        <p:spPr>
          <a:xfrm>
            <a:off x="5335886" y="2771049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I2.</a:t>
            </a:r>
            <a:r>
              <a:rPr lang="es-MX" sz="1400" dirty="0" smtClean="0">
                <a:latin typeface="Museo Sans 300" panose="02000000000000000000" pitchFamily="50" charset="0"/>
              </a:rPr>
              <a:t> Brindar excelente servicio a inversionistas y clientes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27" name="24 Rectángulo redondeado"/>
          <p:cNvSpPr/>
          <p:nvPr/>
        </p:nvSpPr>
        <p:spPr>
          <a:xfrm>
            <a:off x="5277606" y="556319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A2.</a:t>
            </a:r>
            <a:r>
              <a:rPr lang="es-MX" sz="1300" dirty="0" smtClean="0">
                <a:latin typeface="Museo Sans 300" panose="02000000000000000000" pitchFamily="50" charset="0"/>
              </a:rPr>
              <a:t> Fomentar la motivación, convivencia y comportamiento ético.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sp>
        <p:nvSpPr>
          <p:cNvPr id="28" name="21 Rectángulo redondeado"/>
          <p:cNvSpPr/>
          <p:nvPr/>
        </p:nvSpPr>
        <p:spPr>
          <a:xfrm>
            <a:off x="5326961" y="4210053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00" b="1" dirty="0" smtClean="0">
                <a:latin typeface="Museo Sans 300" panose="02000000000000000000" pitchFamily="50" charset="0"/>
              </a:rPr>
              <a:t>P2.</a:t>
            </a:r>
            <a:r>
              <a:rPr lang="es-MX" sz="1300" dirty="0" smtClean="0">
                <a:latin typeface="Museo Sans 300" panose="02000000000000000000" pitchFamily="50" charset="0"/>
              </a:rPr>
              <a:t> </a:t>
            </a:r>
            <a:r>
              <a:rPr lang="es-ES" sz="1300" dirty="0">
                <a:latin typeface="Museo Sans 300" panose="02000000000000000000" pitchFamily="50" charset="0"/>
              </a:rPr>
              <a:t>Aplicación de tecnología de la </a:t>
            </a:r>
            <a:r>
              <a:rPr lang="es-ES" sz="1300" dirty="0" smtClean="0">
                <a:latin typeface="Museo Sans 300" panose="02000000000000000000" pitchFamily="50" charset="0"/>
              </a:rPr>
              <a:t>información </a:t>
            </a:r>
            <a:r>
              <a:rPr lang="es-ES" sz="1300" dirty="0">
                <a:latin typeface="Museo Sans 300" panose="02000000000000000000" pitchFamily="50" charset="0"/>
              </a:rPr>
              <a:t>enfocada a la mejora de procesos.</a:t>
            </a:r>
          </a:p>
        </p:txBody>
      </p:sp>
      <p:sp>
        <p:nvSpPr>
          <p:cNvPr id="30" name="23 Rectángulo redondeado"/>
          <p:cNvSpPr/>
          <p:nvPr/>
        </p:nvSpPr>
        <p:spPr>
          <a:xfrm>
            <a:off x="2458706" y="5562808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A1.</a:t>
            </a:r>
            <a:r>
              <a:rPr lang="es-MX" sz="1300" dirty="0" smtClean="0">
                <a:latin typeface="Museo Sans 300" panose="02000000000000000000" pitchFamily="50" charset="0"/>
              </a:rPr>
              <a:t> Desarrollo de habilidades y competencias del personal de la Corporación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cxnSp>
        <p:nvCxnSpPr>
          <p:cNvPr id="32" name="37 Conector curvado"/>
          <p:cNvCxnSpPr/>
          <p:nvPr/>
        </p:nvCxnSpPr>
        <p:spPr>
          <a:xfrm rot="16200000" flipV="1">
            <a:off x="6161610" y="3971482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20 Rectángulo redondeado"/>
          <p:cNvSpPr/>
          <p:nvPr/>
        </p:nvSpPr>
        <p:spPr>
          <a:xfrm>
            <a:off x="2477122" y="4210441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P1.</a:t>
            </a:r>
            <a:r>
              <a:rPr lang="es-MX" sz="1400" dirty="0" smtClean="0">
                <a:latin typeface="Museo Sans 300" panose="02000000000000000000" pitchFamily="50" charset="0"/>
              </a:rPr>
              <a:t> Actualizar la legislación y normativa operativa de la Corporación 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cxnSp>
        <p:nvCxnSpPr>
          <p:cNvPr id="36" name="Conector angular 35"/>
          <p:cNvCxnSpPr/>
          <p:nvPr/>
        </p:nvCxnSpPr>
        <p:spPr>
          <a:xfrm rot="5400000" flipH="1" flipV="1">
            <a:off x="6192151" y="4462105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angular 37"/>
          <p:cNvCxnSpPr>
            <a:endCxn id="28" idx="1"/>
          </p:cNvCxnSpPr>
          <p:nvPr/>
        </p:nvCxnSpPr>
        <p:spPr>
          <a:xfrm rot="5400000" flipH="1" flipV="1">
            <a:off x="4396366" y="5118612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angular 38"/>
          <p:cNvCxnSpPr/>
          <p:nvPr/>
        </p:nvCxnSpPr>
        <p:spPr>
          <a:xfrm rot="10800000">
            <a:off x="3603790" y="2347627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angular 39"/>
          <p:cNvCxnSpPr/>
          <p:nvPr/>
        </p:nvCxnSpPr>
        <p:spPr>
          <a:xfrm rot="5400000" flipH="1" flipV="1">
            <a:off x="4451205" y="4124872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angular 40"/>
          <p:cNvCxnSpPr/>
          <p:nvPr/>
        </p:nvCxnSpPr>
        <p:spPr>
          <a:xfrm rot="5400000" flipH="1" flipV="1">
            <a:off x="4282900" y="3652391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/>
          <p:cNvCxnSpPr>
            <a:endCxn id="25" idx="3"/>
          </p:cNvCxnSpPr>
          <p:nvPr/>
        </p:nvCxnSpPr>
        <p:spPr>
          <a:xfrm flipH="1">
            <a:off x="4649931" y="3257063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/>
          <p:cNvCxnSpPr>
            <a:stCxn id="34" idx="0"/>
            <a:endCxn id="25" idx="2"/>
          </p:cNvCxnSpPr>
          <p:nvPr/>
        </p:nvCxnSpPr>
        <p:spPr>
          <a:xfrm flipV="1">
            <a:off x="3561883" y="3743462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/>
          <p:cNvCxnSpPr>
            <a:stCxn id="25" idx="0"/>
            <a:endCxn id="23" idx="2"/>
          </p:cNvCxnSpPr>
          <p:nvPr/>
        </p:nvCxnSpPr>
        <p:spPr>
          <a:xfrm flipV="1">
            <a:off x="3565170" y="2348014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>
            <a:endCxn id="23" idx="3"/>
          </p:cNvCxnSpPr>
          <p:nvPr/>
        </p:nvCxnSpPr>
        <p:spPr>
          <a:xfrm flipH="1">
            <a:off x="4650978" y="1861227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774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491" y="1216783"/>
            <a:ext cx="8229600" cy="737683"/>
          </a:xfrm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OPERATIVO ANUAL 2023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5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979966"/>
              </p:ext>
            </p:extLst>
          </p:nvPr>
        </p:nvGraphicFramePr>
        <p:xfrm>
          <a:off x="507382" y="2170884"/>
          <a:ext cx="8170709" cy="302251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24550"/>
                <a:gridCol w="2847262"/>
                <a:gridCol w="2298897"/>
              </a:tblGrid>
              <a:tr h="4046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2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baseline="0" dirty="0" smtClean="0">
                          <a:latin typeface="Museo Sans 300" panose="02000000000000000000" pitchFamily="50" charset="0"/>
                        </a:rPr>
                        <a:t>F1. Crecer en flujos de efectivo, rentabilidad y patrimonio</a:t>
                      </a:r>
                      <a:r>
                        <a:rPr lang="es-ES" sz="1200" b="1" baseline="0" dirty="0" smtClean="0">
                          <a:latin typeface="Museo Sans 300" panose="02000000000000000000" pitchFamily="50" charset="0"/>
                        </a:rPr>
                        <a:t>.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4046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21403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Gestionar y desarrollar los servicios Logísticos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, M</a:t>
                      </a: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arítimos y Portuarios Regionales.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Monitoreo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trimestral de profundidad del frente de atraque.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Enero-Diciembre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9991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 de Negocios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para Puerto CORSAIN actualizado y ejecutado.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trimestral de la ejecución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del Plan de Negocios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Enero-Diciembre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491" y="1531564"/>
            <a:ext cx="8229600" cy="720430"/>
          </a:xfrm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2023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4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739934"/>
              </p:ext>
            </p:extLst>
          </p:nvPr>
        </p:nvGraphicFramePr>
        <p:xfrm>
          <a:off x="507380" y="2598910"/>
          <a:ext cx="8170711" cy="23692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24551"/>
                <a:gridCol w="2847263"/>
                <a:gridCol w="2298897"/>
              </a:tblGrid>
              <a:tr h="4542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2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 smtClean="0">
                          <a:latin typeface="Museo Sans 300" panose="02000000000000000000" pitchFamily="50" charset="0"/>
                        </a:rPr>
                        <a:t>F1. Crecer en flujos de efectivo, rentabilidad y patrimonio.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603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14094"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Recibir embarcaciones en operaciones portuarias y en reparación naval </a:t>
                      </a:r>
                      <a:endParaRPr lang="es-SV" sz="1200" dirty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Embarcaciones reparadas: 8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</a:t>
                      </a:r>
                      <a:r>
                        <a:rPr lang="es-SV" sz="12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-Diciembre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514094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Embarcaciones </a:t>
                      </a:r>
                      <a:r>
                        <a:rPr lang="es-SV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recibidas: 45</a:t>
                      </a:r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- Diciembre</a:t>
                      </a:r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526528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Servicios de </a:t>
                      </a:r>
                      <a:r>
                        <a:rPr lang="es-SV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alquiler</a:t>
                      </a:r>
                      <a:r>
                        <a:rPr lang="es-SV" sz="12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de remolcador: 51</a:t>
                      </a:r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- Diciembre</a:t>
                      </a:r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815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0873" y="957533"/>
            <a:ext cx="8229600" cy="603789"/>
          </a:xfrm>
          <a:noFill/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2023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5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6544172"/>
              </p:ext>
            </p:extLst>
          </p:nvPr>
        </p:nvGraphicFramePr>
        <p:xfrm>
          <a:off x="850004" y="2222810"/>
          <a:ext cx="7710469" cy="319763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941394"/>
                <a:gridCol w="2738072"/>
                <a:gridCol w="2031003"/>
              </a:tblGrid>
              <a:tr h="7483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400" b="1" baseline="0" dirty="0" smtClean="0">
                          <a:latin typeface="Museo Sans 300" panose="02000000000000000000" pitchFamily="50" charset="0"/>
                        </a:rPr>
                        <a:t>F2. Saneamiento y fortalecimiento patrimonial</a:t>
                      </a:r>
                      <a:r>
                        <a:rPr lang="es-ES" sz="1200" b="1" baseline="0" dirty="0" smtClean="0">
                          <a:latin typeface="Museo Sans 300" panose="02000000000000000000" pitchFamily="50" charset="0"/>
                        </a:rPr>
                        <a:t>.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5296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5979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Regularizar el</a:t>
                      </a:r>
                      <a:r>
                        <a:rPr lang="es-MX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estatus del activo ex </a:t>
                      </a:r>
                      <a:r>
                        <a:rPr lang="es-SV" sz="12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planta alcohol El Carmen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Inscripción</a:t>
                      </a:r>
                      <a:r>
                        <a:rPr lang="es-SV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 del activo en el CNR a favor de CORSAIN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-</a:t>
                      </a:r>
                      <a:r>
                        <a:rPr lang="es-SV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Diciembre</a:t>
                      </a:r>
                      <a:endParaRPr lang="es-SV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</a:tr>
              <a:tr h="95979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Regularizar el</a:t>
                      </a:r>
                      <a:r>
                        <a:rPr lang="es-MX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estatus de las </a:t>
                      </a:r>
                      <a:r>
                        <a:rPr lang="es-SV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áreas de relleno en Puerto CORSAIN</a:t>
                      </a:r>
                      <a:endParaRPr lang="es-SV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Seguimiento</a:t>
                      </a:r>
                      <a:r>
                        <a:rPr lang="es-SV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a Propuesta de Decreto remitido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- Junio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459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8280" y="779602"/>
            <a:ext cx="8229600" cy="630834"/>
          </a:xfrm>
          <a:noFill/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2023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5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004694"/>
              </p:ext>
            </p:extLst>
          </p:nvPr>
        </p:nvGraphicFramePr>
        <p:xfrm>
          <a:off x="678524" y="1985055"/>
          <a:ext cx="7919356" cy="290574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30077"/>
                <a:gridCol w="2748362"/>
                <a:gridCol w="2340917"/>
              </a:tblGrid>
              <a:tr h="371181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2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baseline="0" dirty="0" smtClean="0">
                          <a:latin typeface="Museo Sans 300" panose="02000000000000000000" pitchFamily="50" charset="0"/>
                        </a:rPr>
                        <a:t>I1. Diversificación de cartera de inversiones.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71181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68996">
                <a:tc rowSpan="3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</a:t>
                      </a:r>
                      <a:r>
                        <a:rPr lang="es-SV" sz="12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del Proyecto Reparación de Muelle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Zonas de muelle reparadas</a:t>
                      </a:r>
                      <a:r>
                        <a:rPr lang="es-SV" sz="12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, Tramo III y IV reparado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(ejes del 20 al 36)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Enero-Febrero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</a:tr>
              <a:tr h="597363"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Marzo-Abril</a:t>
                      </a:r>
                    </a:p>
                  </a:txBody>
                  <a:tcPr marL="7735" marR="7735" marT="7735" marB="0" anchor="ctr"/>
                </a:tc>
              </a:tr>
              <a:tr h="897026"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Mayo</a:t>
                      </a:r>
                      <a:r>
                        <a:rPr lang="es-SV" sz="12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-Noviembre</a:t>
                      </a:r>
                      <a:endParaRPr lang="es-SV" sz="120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76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491" y="282816"/>
            <a:ext cx="8229600" cy="630834"/>
          </a:xfrm>
          <a:noFill/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2023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5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819608"/>
              </p:ext>
            </p:extLst>
          </p:nvPr>
        </p:nvGraphicFramePr>
        <p:xfrm>
          <a:off x="684521" y="1303295"/>
          <a:ext cx="7757539" cy="425571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20375"/>
                <a:gridCol w="2871576"/>
                <a:gridCol w="2365588"/>
              </a:tblGrid>
              <a:tr h="397675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2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baseline="0" dirty="0" smtClean="0">
                          <a:latin typeface="Museo Sans 300" panose="02000000000000000000" pitchFamily="50" charset="0"/>
                        </a:rPr>
                        <a:t>I1. Diversificación de cartera de inversiones.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41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214338">
                <a:tc rowSpan="2">
                  <a:txBody>
                    <a:bodyPr/>
                    <a:lstStyle/>
                    <a:p>
                      <a:pPr algn="l"/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</a:t>
                      </a:r>
                      <a:r>
                        <a:rPr lang="es-SV" sz="12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del </a:t>
                      </a: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Proyecto Ampliación de Varadero de Puerto CORSAIN</a:t>
                      </a:r>
                    </a:p>
                    <a:p>
                      <a:pPr algn="l"/>
                      <a:endParaRPr lang="es-SV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SV" sz="12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del Diseño Final Ampliación Varadero de Puerto CORSAIN</a:t>
                      </a:r>
                      <a:endParaRPr lang="es-SV" sz="12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Feb – Mar 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Abril 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– Jul.  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Agosto   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2023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/>
                </a:tc>
              </a:tr>
              <a:tr h="1035423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del Estudio de Impacto Ambiental</a:t>
                      </a:r>
                      <a:r>
                        <a:rPr lang="es-ES" sz="12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Varadero de Puerto CORSAIN</a:t>
                      </a:r>
                      <a:endParaRPr lang="es-E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Ene-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Feb</a:t>
                      </a: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Mar 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– </a:t>
                      </a:r>
                      <a:r>
                        <a:rPr lang="es-SV" sz="12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May</a:t>
                      </a:r>
                      <a:endParaRPr lang="es-SV" sz="12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Junio</a:t>
                      </a:r>
                      <a:endParaRPr lang="es-SV" sz="12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/>
                </a:tc>
              </a:tr>
              <a:tr h="103374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 del proyecto de Planta Fotovoltaica de 2Mw,.</a:t>
                      </a:r>
                      <a:endParaRPr kumimoji="0" lang="es-ES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SV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del Estudio</a:t>
                      </a:r>
                      <a:r>
                        <a:rPr lang="es-SV" sz="12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Factibilidad Planta Fotovoltaica de 2 Mw. </a:t>
                      </a:r>
                      <a:endParaRPr lang="es-E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s-SV" sz="12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Abril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Mayo-Junio 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Julio-Sept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  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Octubre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l" rtl="0" fontAlgn="ctr"/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696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5473</TotalTime>
  <Words>1151</Words>
  <Application>Microsoft Office PowerPoint</Application>
  <PresentationFormat>Presentación en pantalla (4:3)</PresentationFormat>
  <Paragraphs>223</Paragraphs>
  <Slides>16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Bembo Std</vt:lpstr>
      <vt:lpstr>Calibri</vt:lpstr>
      <vt:lpstr>Museo Sans 300</vt:lpstr>
      <vt:lpstr>Tema de Office</vt:lpstr>
      <vt:lpstr>Presentación de PowerPoint</vt:lpstr>
      <vt:lpstr>Presentación de PowerPoint</vt:lpstr>
      <vt:lpstr>PERSPECTIVAS</vt:lpstr>
      <vt:lpstr>Presentación de PowerPoint</vt:lpstr>
      <vt:lpstr>PLAN OPERATIVO ANUAL 2023</vt:lpstr>
      <vt:lpstr>PLAN OPERATIVO ANUAL 2023</vt:lpstr>
      <vt:lpstr>PLAN OPERATIVO ANUAL 2023</vt:lpstr>
      <vt:lpstr>PLAN OPERATIVO ANUAL 2023</vt:lpstr>
      <vt:lpstr>PLAN OPERATIVO ANUAL 2023</vt:lpstr>
      <vt:lpstr>PLAN OPERATIVO ANUAL 2023</vt:lpstr>
      <vt:lpstr>PLAN OPERATIVO ANUAL 2023</vt:lpstr>
      <vt:lpstr>PLAN OPERATIVO ANUAL 2023</vt:lpstr>
      <vt:lpstr>PLAN OPERATIVO ANUAL 2023</vt:lpstr>
      <vt:lpstr>PLAN OPERATIVO ANUAL 2023</vt:lpstr>
      <vt:lpstr>PLAN OPERATIVO ANUAL 2023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139</cp:revision>
  <cp:lastPrinted>2023-01-13T14:33:18Z</cp:lastPrinted>
  <dcterms:created xsi:type="dcterms:W3CDTF">2019-07-03T14:56:03Z</dcterms:created>
  <dcterms:modified xsi:type="dcterms:W3CDTF">2023-02-08T02:47:03Z</dcterms:modified>
</cp:coreProperties>
</file>