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e.perdomo\Desktop\ESCRITORIO\PAO\3.0%20PAO%202021\BASE%20EXCEL\Base_Informe%20Tercer%20Trimestre%202021-511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SEPTIEMBRE</c:v>
                </c:pt>
                <c:pt idx="2">
                  <c:v>EJECUCION TERCER TRIMESTRE</c:v>
                </c:pt>
              </c:strCache>
            </c:strRef>
          </c:cat>
          <c:val>
            <c:numRef>
              <c:f>GRAFICO!$B$2:$D$2</c:f>
              <c:numCache>
                <c:formatCode>0.00%</c:formatCode>
                <c:ptCount val="3"/>
                <c:pt idx="0">
                  <c:v>0.35710000000000003</c:v>
                </c:pt>
                <c:pt idx="1">
                  <c:v>0.29849999999999999</c:v>
                </c:pt>
                <c:pt idx="2">
                  <c:v>0.22503735999999999</c:v>
                </c:pt>
              </c:numCache>
            </c:numRef>
          </c:val>
        </c:ser>
        <c:ser>
          <c:idx val="3"/>
          <c:order val="1"/>
          <c:tx>
            <c:strRef>
              <c:f>GRAFICO!$A$3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SEPTIEMBRE</c:v>
                </c:pt>
                <c:pt idx="2">
                  <c:v>EJECUCION TERCER TRIMESTRE</c:v>
                </c:pt>
              </c:strCache>
            </c:strRef>
          </c:cat>
          <c:val>
            <c:numRef>
              <c:f>GRAFICO!$B$3:$D$3</c:f>
              <c:numCache>
                <c:formatCode>0.00%</c:formatCode>
                <c:ptCount val="3"/>
                <c:pt idx="0">
                  <c:v>7.1499999999999994E-2</c:v>
                </c:pt>
                <c:pt idx="1">
                  <c:v>7.1499999999999994E-2</c:v>
                </c:pt>
                <c:pt idx="2">
                  <c:v>7.1499999999999994E-2</c:v>
                </c:pt>
              </c:numCache>
            </c:numRef>
          </c:val>
        </c:ser>
        <c:ser>
          <c:idx val="1"/>
          <c:order val="2"/>
          <c:tx>
            <c:strRef>
              <c:f>GRAFICO!$A$4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SEPTIEMBRE</c:v>
                </c:pt>
                <c:pt idx="2">
                  <c:v>EJECUCION TERCER TRIMESTRE</c:v>
                </c:pt>
              </c:strCache>
            </c:strRef>
          </c:cat>
          <c:val>
            <c:numRef>
              <c:f>GRAFICO!$B$4:$D$4</c:f>
              <c:numCache>
                <c:formatCode>0.00%</c:formatCode>
                <c:ptCount val="3"/>
                <c:pt idx="0">
                  <c:v>7.1499999999999994E-2</c:v>
                </c:pt>
                <c:pt idx="1">
                  <c:v>6.7900000000000002E-2</c:v>
                </c:pt>
                <c:pt idx="2">
                  <c:v>3.2174999999999995E-2</c:v>
                </c:pt>
              </c:numCache>
            </c:numRef>
          </c:val>
        </c:ser>
        <c:ser>
          <c:idx val="2"/>
          <c:order val="3"/>
          <c:tx>
            <c:strRef>
              <c:f>GRAFICO!$A$5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SEPTIEMBRE</c:v>
                </c:pt>
                <c:pt idx="2">
                  <c:v>EJECUCION TERCER TRIMESTRE</c:v>
                </c:pt>
              </c:strCache>
            </c:strRef>
          </c:cat>
          <c:val>
            <c:numRef>
              <c:f>GRAFICO!$B$5:$D$5</c:f>
              <c:numCache>
                <c:formatCode>0.00%</c:formatCode>
                <c:ptCount val="3"/>
                <c:pt idx="0">
                  <c:v>0.49989999999999996</c:v>
                </c:pt>
                <c:pt idx="1">
                  <c:v>0.38500000000000001</c:v>
                </c:pt>
                <c:pt idx="2">
                  <c:v>0.35507339000000004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1310600"/>
        <c:axId val="331306288"/>
      </c:barChart>
      <c:lineChart>
        <c:grouping val="standard"/>
        <c:varyColors val="0"/>
        <c:ser>
          <c:idx val="4"/>
          <c:order val="4"/>
          <c:tx>
            <c:strRef>
              <c:f>GRAFICO!$A$6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1"/>
              <c:layout>
                <c:manualLayout>
                  <c:x val="-4.9655165223254201E-2"/>
                  <c:y val="5.0314465408805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SEPTIEMBRE</c:v>
                </c:pt>
                <c:pt idx="2">
                  <c:v>EJECUCION TERCER TRIMESTRE</c:v>
                </c:pt>
              </c:strCache>
            </c:strRef>
          </c:cat>
          <c:val>
            <c:numRef>
              <c:f>GRAFICO!$B$6:$D$6</c:f>
              <c:numCache>
                <c:formatCode>0.00%</c:formatCode>
                <c:ptCount val="3"/>
                <c:pt idx="0">
                  <c:v>1</c:v>
                </c:pt>
                <c:pt idx="1">
                  <c:v>0.82289999999999996</c:v>
                </c:pt>
                <c:pt idx="2">
                  <c:v>0.68379999999999996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1310600"/>
        <c:axId val="331306288"/>
      </c:lineChart>
      <c:catAx>
        <c:axId val="3313106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31306288"/>
        <c:crosses val="autoZero"/>
        <c:auto val="1"/>
        <c:lblAlgn val="ctr"/>
        <c:lblOffset val="100"/>
        <c:noMultiLvlLbl val="0"/>
      </c:catAx>
      <c:valAx>
        <c:axId val="331306288"/>
        <c:scaling>
          <c:orientation val="minMax"/>
          <c:max val="1"/>
        </c:scaling>
        <c:delete val="0"/>
        <c:axPos val="l"/>
        <c:numFmt formatCode="0.00%" sourceLinked="1"/>
        <c:majorTickMark val="none"/>
        <c:minorTickMark val="none"/>
        <c:tickLblPos val="nextTo"/>
        <c:crossAx val="33131060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100" b="1" i="0" baseline="0">
          <a:latin typeface="Museo Sans 300" panose="02000000000000000000" pitchFamily="50" charset="0"/>
        </a:defRPr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09/12/2021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347092"/>
          </a:xfrm>
        </p:spPr>
        <p:txBody>
          <a:bodyPr>
            <a:normAutofit fontScale="90000"/>
          </a:bodyPr>
          <a:lstStyle/>
          <a:p>
            <a:r>
              <a:rPr lang="es-ES" sz="2800" b="1" dirty="0">
                <a:latin typeface="Bembo Std" panose="02020605060306020A03" pitchFamily="18" charset="0"/>
              </a:rPr>
              <a:t>INFORME DE SEGUIMIENTO</a:t>
            </a:r>
            <a:br>
              <a:rPr lang="es-ES" sz="2800" b="1" dirty="0">
                <a:latin typeface="Bembo Std" panose="02020605060306020A03" pitchFamily="18" charset="0"/>
              </a:rPr>
            </a:br>
            <a:r>
              <a:rPr lang="es-ES" sz="2800" b="1" dirty="0">
                <a:latin typeface="Bembo Std" panose="02020605060306020A03" pitchFamily="18" charset="0"/>
              </a:rPr>
              <a:t>PLAN ANUAL OPERATIVO</a:t>
            </a:r>
            <a:br>
              <a:rPr lang="es-ES" sz="2800" b="1" dirty="0">
                <a:latin typeface="Bembo Std" panose="02020605060306020A03" pitchFamily="18" charset="0"/>
              </a:rPr>
            </a:br>
            <a:r>
              <a:rPr lang="es-ES" sz="2800" b="1" dirty="0" smtClean="0">
                <a:latin typeface="Bembo Std" panose="02020605060306020A03" pitchFamily="18" charset="0"/>
              </a:rPr>
              <a:t>AL TERCER TRIMESTRE 2021  </a:t>
            </a:r>
            <a:endParaRPr lang="es-ES" sz="2800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97892"/>
            <a:ext cx="8229600" cy="383390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Bembo Std"/>
                <a:cs typeface="Bembo Std"/>
              </a:rPr>
              <a:t>Generalidades</a:t>
            </a:r>
            <a:endParaRPr lang="es-ES" sz="2400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2301599"/>
            <a:ext cx="7848872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4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400" dirty="0" smtClean="0">
                <a:latin typeface="Museo Sans 300" panose="02000000000000000000" pitchFamily="50" charset="0"/>
              </a:rPr>
              <a:t>establecidas </a:t>
            </a:r>
            <a:r>
              <a:rPr lang="es-SV" sz="1400" dirty="0">
                <a:latin typeface="Museo Sans 300" panose="02000000000000000000" pitchFamily="50" charset="0"/>
              </a:rPr>
              <a:t>en el Plan Anual </a:t>
            </a:r>
            <a:r>
              <a:rPr lang="es-SV" sz="1400" dirty="0" smtClean="0">
                <a:latin typeface="Museo Sans 300" panose="02000000000000000000" pitchFamily="50" charset="0"/>
              </a:rPr>
              <a:t>Operativo, su cumplimiento de acuerdo a los indicadores y actividades ejecutadas a nivel institucional.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400" dirty="0">
                <a:latin typeface="Museo Sans 300" panose="02000000000000000000" pitchFamily="50" charset="0"/>
              </a:rPr>
              <a:t>y Objetivos Estratégicos </a:t>
            </a:r>
            <a:r>
              <a:rPr lang="es-SV" sz="1400" dirty="0" smtClean="0">
                <a:latin typeface="Museo Sans 300" panose="02000000000000000000" pitchFamily="50" charset="0"/>
              </a:rPr>
              <a:t>acumulado al tercer trimestre del 2021, lográndose una ejecución del </a:t>
            </a:r>
            <a:r>
              <a:rPr lang="es-SV" sz="1400" b="1" dirty="0" smtClean="0">
                <a:latin typeface="Museo Sans 300" panose="02000000000000000000" pitchFamily="50" charset="0"/>
              </a:rPr>
              <a:t>82.09%</a:t>
            </a:r>
            <a:r>
              <a:rPr lang="es-SV" sz="1400" dirty="0" smtClean="0">
                <a:latin typeface="Museo Sans 300" panose="02000000000000000000" pitchFamily="50" charset="0"/>
              </a:rPr>
              <a:t>, con respecto a lo programado. </a:t>
            </a: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El </a:t>
            </a:r>
            <a:r>
              <a:rPr lang="es-SV" sz="1400" dirty="0">
                <a:latin typeface="Museo Sans 300" panose="02000000000000000000" pitchFamily="50" charset="0"/>
              </a:rPr>
              <a:t>seguimiento de los Planes Operativos tiene como base legal el Artículo </a:t>
            </a:r>
            <a:r>
              <a:rPr lang="es-SV" sz="1400" dirty="0" smtClean="0">
                <a:latin typeface="Museo Sans 300" panose="02000000000000000000" pitchFamily="50" charset="0"/>
              </a:rPr>
              <a:t>27 </a:t>
            </a:r>
            <a:r>
              <a:rPr lang="es-SV" sz="1400" dirty="0">
                <a:latin typeface="Museo Sans 300" panose="02000000000000000000" pitchFamily="50" charset="0"/>
              </a:rPr>
              <a:t>de las Normas Técnicas de Control Interno Específicas de </a:t>
            </a:r>
            <a:r>
              <a:rPr lang="es-SV" sz="1400" dirty="0" smtClean="0">
                <a:latin typeface="Museo Sans 300" panose="02000000000000000000" pitchFamily="50" charset="0"/>
              </a:rPr>
              <a:t>CORSAIN, el que además establece que los resultados obtenidos deberán presentarse al Consejo Directivo.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459144"/>
            <a:ext cx="8229600" cy="583122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2400" b="1" dirty="0" smtClean="0">
                <a:latin typeface="Bembo Std" panose="02020605060306020A03" pitchFamily="18" charset="0"/>
              </a:rPr>
              <a:t>2021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53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4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5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6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7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58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59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60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61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62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63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64" name="18 Rectángulo redondeado"/>
          <p:cNvSpPr/>
          <p:nvPr/>
        </p:nvSpPr>
        <p:spPr>
          <a:xfrm>
            <a:off x="2480409" y="275540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65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66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67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68" name="Conector recto de flecha 67"/>
          <p:cNvCxnSpPr>
            <a:stCxn id="67" idx="0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/>
          <p:cNvCxnSpPr>
            <a:endCxn id="62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/>
          <p:cNvCxnSpPr>
            <a:stCxn id="66" idx="0"/>
          </p:cNvCxnSpPr>
          <p:nvPr/>
        </p:nvCxnSpPr>
        <p:spPr>
          <a:xfrm flipV="1">
            <a:off x="3638616" y="5183238"/>
            <a:ext cx="0" cy="3795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/>
          <p:cNvCxnSpPr>
            <a:endCxn id="62" idx="2"/>
          </p:cNvCxnSpPr>
          <p:nvPr/>
        </p:nvCxnSpPr>
        <p:spPr>
          <a:xfrm flipV="1">
            <a:off x="3561883" y="2348014"/>
            <a:ext cx="4334" cy="4073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/>
          <p:cNvCxnSpPr>
            <a:stCxn id="65" idx="0"/>
          </p:cNvCxnSpPr>
          <p:nvPr/>
        </p:nvCxnSpPr>
        <p:spPr>
          <a:xfrm flipV="1">
            <a:off x="6362367" y="5005137"/>
            <a:ext cx="0" cy="5580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>
            <a:off x="5149516" y="5005137"/>
            <a:ext cx="1219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5149516" y="3256548"/>
            <a:ext cx="0" cy="17485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de flecha 74"/>
          <p:cNvCxnSpPr/>
          <p:nvPr/>
        </p:nvCxnSpPr>
        <p:spPr>
          <a:xfrm flipH="1">
            <a:off x="4646644" y="3256548"/>
            <a:ext cx="50287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/>
          <p:cNvCxnSpPr>
            <a:stCxn id="66" idx="3"/>
          </p:cNvCxnSpPr>
          <p:nvPr/>
        </p:nvCxnSpPr>
        <p:spPr>
          <a:xfrm flipV="1">
            <a:off x="4818526" y="6047874"/>
            <a:ext cx="517690" cy="13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763" y="847030"/>
            <a:ext cx="8229600" cy="769335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227039"/>
              </p:ext>
            </p:extLst>
          </p:nvPr>
        </p:nvGraphicFramePr>
        <p:xfrm>
          <a:off x="717480" y="1678286"/>
          <a:ext cx="7883934" cy="4218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000"/>
                <a:gridCol w="1554140"/>
                <a:gridCol w="1488186"/>
                <a:gridCol w="1488186"/>
                <a:gridCol w="1481422"/>
              </a:tblGrid>
              <a:tr h="1184687"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96838" indent="793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PROYECTADO ANUAL 2021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PROYECTADO A </a:t>
                      </a: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SEPTIEMBRE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CUMPLIMIENTO A </a:t>
                      </a: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JUNIO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RESULTADO EN BASE AL 100% POR PERSPECTIVA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720" marR="45720" anchor="ctr"/>
                </a:tc>
              </a:tr>
              <a:tr h="471346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Financiera.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35.71%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29.85%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22.50%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75.37%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8609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Inversionistas y Clientes.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7.15%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7.15%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7.15%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100.00%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7266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Procesos y</a:t>
                      </a:r>
                      <a:endParaRPr lang="es-SV" sz="120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Tecnología.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7.15%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6.79%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3.22%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47.42%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7266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</a:rPr>
                        <a:t>Aprendizaje y Crecimiento.</a:t>
                      </a:r>
                      <a:endParaRPr lang="es-SV" sz="120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49.99%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38.50%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35.51%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92.23%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0199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100.00%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82.29%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68.38%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 dirty="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83.09%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401131096"/>
              </p:ext>
            </p:extLst>
          </p:nvPr>
        </p:nvGraphicFramePr>
        <p:xfrm>
          <a:off x="1191577" y="1757680"/>
          <a:ext cx="6909435" cy="3928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500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1628</TotalTime>
  <Words>261</Words>
  <Application>Microsoft Office PowerPoint</Application>
  <PresentationFormat>Presentación en pantalla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Bembo Std</vt:lpstr>
      <vt:lpstr>Calibri</vt:lpstr>
      <vt:lpstr>Museo Sans 300</vt:lpstr>
      <vt:lpstr>PMingLiU</vt:lpstr>
      <vt:lpstr>Times New Roman</vt:lpstr>
      <vt:lpstr>Tema de Office</vt:lpstr>
      <vt:lpstr>Presentación de PowerPoint</vt:lpstr>
      <vt:lpstr>INFORME DE SEGUIMIENTO PLAN ANUAL OPERATIVO AL TERCER TRIMESTRE 2021  </vt:lpstr>
      <vt:lpstr>Generalidades</vt:lpstr>
      <vt:lpstr>MAPA ESTRATÉGICO DE CORSAIN 2021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80</cp:revision>
  <cp:lastPrinted>2019-12-18T17:42:50Z</cp:lastPrinted>
  <dcterms:created xsi:type="dcterms:W3CDTF">2019-07-03T14:56:03Z</dcterms:created>
  <dcterms:modified xsi:type="dcterms:W3CDTF">2021-12-09T18:02:49Z</dcterms:modified>
</cp:coreProperties>
</file>