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64" r:id="rId4"/>
    <p:sldId id="265" r:id="rId5"/>
    <p:sldId id="258" r:id="rId6"/>
    <p:sldId id="259" r:id="rId7"/>
    <p:sldId id="266" r:id="rId8"/>
    <p:sldId id="283" r:id="rId9"/>
    <p:sldId id="273" r:id="rId10"/>
    <p:sldId id="284" r:id="rId11"/>
    <p:sldId id="276" r:id="rId12"/>
    <p:sldId id="277" r:id="rId13"/>
  </p:sldIdLst>
  <p:sldSz cx="9144000" cy="6858000" type="screen4x3"/>
  <p:notesSz cx="7019925" cy="930592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C478C237-F9EF-4CA5-8A79-E8EE91E24E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0911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4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00" tIns="45400" rIns="90800" bIns="4540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2308" y="4477826"/>
            <a:ext cx="5615310" cy="3665254"/>
          </a:xfrm>
          <a:prstGeom prst="rect">
            <a:avLst/>
          </a:prstGeom>
        </p:spPr>
        <p:txBody>
          <a:bodyPr vert="horz" lIns="90800" tIns="45400" rIns="90800" bIns="4540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732C3A27-E4AE-46C2-AA78-0C98213E990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3347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C3A27-E4AE-46C2-AA78-0C98213E990E}" type="slidenum">
              <a:rPr lang="es-SV" smtClean="0"/>
              <a:t>6</a:t>
            </a:fld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92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961311"/>
            <a:ext cx="8229600" cy="630834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6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94159"/>
              </p:ext>
            </p:extLst>
          </p:nvPr>
        </p:nvGraphicFramePr>
        <p:xfrm>
          <a:off x="1026695" y="1827878"/>
          <a:ext cx="7651395" cy="417697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32315"/>
                <a:gridCol w="2666296"/>
                <a:gridCol w="2152784"/>
              </a:tblGrid>
              <a:tr h="4708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734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92917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Reforma</a:t>
                      </a:r>
                      <a:r>
                        <a:rPr lang="es-MX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la Ley de Creación de CORSAIN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Propuesta de Decreto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presentada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Diciembre/2020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8606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Propuesta de Decreto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autorizada por Asamblea de Gobernadores</a:t>
                      </a: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Mayo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1050615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Propuesta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</a:t>
                      </a: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Decreto remitido a la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Secretaría Jurídica de la Presidencia 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03082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Seguimiento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 Propuesta de Decreto remitido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235" y="375490"/>
            <a:ext cx="8229600" cy="580437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54021"/>
              </p:ext>
            </p:extLst>
          </p:nvPr>
        </p:nvGraphicFramePr>
        <p:xfrm>
          <a:off x="978566" y="1367876"/>
          <a:ext cx="7427495" cy="43350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80402"/>
                <a:gridCol w="2368315"/>
                <a:gridCol w="2478778"/>
              </a:tblGrid>
              <a:tr h="410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4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131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6226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Desarrollo del Personal mediante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Ejecución del Plan de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</a:tr>
              <a:tr h="458086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Diciembre 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03283"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personal en SYSO (oficinas y Puerto)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Planes de trabajo ejecutados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466226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449059"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632535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Seguimiento al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Sistema Institucional de Gestión Documental y Archivo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elaborado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711987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plan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57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726" y="847510"/>
            <a:ext cx="8229600" cy="639461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20137"/>
              </p:ext>
            </p:extLst>
          </p:nvPr>
        </p:nvGraphicFramePr>
        <p:xfrm>
          <a:off x="327544" y="1780027"/>
          <a:ext cx="8338782" cy="41092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84033"/>
                <a:gridCol w="2462628"/>
                <a:gridCol w="2692121"/>
              </a:tblGrid>
              <a:tr h="49425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 la motivación, convivencia y comportamiento ético </a:t>
                      </a:r>
                      <a:endParaRPr lang="es-ES" sz="14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1460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9599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Mejorar el ambiente de trabajo que permita la participación proactiva del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Seguimiento a plan. Evaluación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de Clima Organizacional – nota mínima del 80%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847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</a:t>
                      </a: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la Ley de Ética Gubernamental y su 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Reglamento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Capacitación  8 horas impartida al 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– Septiembre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859809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de Acceso a la Información Pública y su Reglamento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Una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c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apacitación de la ley impartida al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Octubre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2990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Integral para una vida libre de violencia para las mujeres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trabajo ejecutado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Febrero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29905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Marzo -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Diciembre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97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2 Rectángulo"/>
          <p:cNvSpPr/>
          <p:nvPr/>
        </p:nvSpPr>
        <p:spPr>
          <a:xfrm>
            <a:off x="0" y="484020"/>
            <a:ext cx="9144000" cy="525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>
                <a:solidFill>
                  <a:schemeClr val="tx1"/>
                </a:solidFill>
                <a:latin typeface="Bembo Std" panose="02020605060306020A03" pitchFamily="18" charset="0"/>
              </a:rPr>
              <a:t>VISIÓN, MISIÓN Y VALORES</a:t>
            </a:r>
            <a:endParaRPr lang="es-SV" sz="2000" b="1" dirty="0">
              <a:solidFill>
                <a:schemeClr val="tx1"/>
              </a:solidFill>
              <a:latin typeface="Bembo Std" panose="02020605060306020A03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79086" y="2166744"/>
            <a:ext cx="1511553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Misión: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2 Rectángulo"/>
          <p:cNvSpPr>
            <a:spLocks noChangeArrowheads="1"/>
          </p:cNvSpPr>
          <p:nvPr/>
        </p:nvSpPr>
        <p:spPr bwMode="auto">
          <a:xfrm>
            <a:off x="2183886" y="2166744"/>
            <a:ext cx="6273894" cy="52322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s-ES" sz="1400" dirty="0">
                <a:latin typeface="Museo Sans 300" panose="02000000000000000000" pitchFamily="50" charset="0"/>
              </a:rPr>
              <a:t>Ser un instrumento del Estado para generar inversiones en diferentes actividades industriales que contribuyan al desarrollo del país.</a:t>
            </a: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auto">
          <a:xfrm>
            <a:off x="2183887" y="1177081"/>
            <a:ext cx="6273894" cy="738664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>
                <a:solidFill>
                  <a:schemeClr val="dk1"/>
                </a:solidFill>
                <a:latin typeface="Museo Sans 300" panose="02000000000000000000" pitchFamily="50" charset="0"/>
              </a:rPr>
              <a:t>Ser el referente de inversiones estatales y público privadas rentables, sostenibles y transparentes que generen desarrollo económico y social, en armonía con el medio ambiente. </a:t>
            </a:r>
            <a:endParaRPr lang="es-SV" sz="1400" dirty="0">
              <a:solidFill>
                <a:schemeClr val="dk1"/>
              </a:solidFill>
              <a:latin typeface="Museo Sans 300" panose="02000000000000000000" pitchFamily="50" charset="0"/>
            </a:endParaRPr>
          </a:p>
        </p:txBody>
      </p:sp>
      <p:graphicFrame>
        <p:nvGraphicFramePr>
          <p:cNvPr id="8" name="4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174992"/>
              </p:ext>
            </p:extLst>
          </p:nvPr>
        </p:nvGraphicFramePr>
        <p:xfrm>
          <a:off x="630350" y="2768434"/>
          <a:ext cx="8240934" cy="354375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92591"/>
                <a:gridCol w="6448343"/>
              </a:tblGrid>
              <a:tr h="39738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800" dirty="0" smtClean="0">
                          <a:latin typeface="Museo Sans 300" panose="02000000000000000000" pitchFamily="50" charset="0"/>
                        </a:rPr>
                        <a:t>VALORES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Trabajo en Equipo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Realizar actividades en forma conjunta, eficiente y con el compromiso de alcanzar un fin común.</a:t>
                      </a:r>
                      <a:endParaRPr lang="es-SV" sz="1500" dirty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Eficiencia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Optimización</a:t>
                      </a:r>
                      <a:r>
                        <a:rPr lang="es-ES" sz="1500" kern="1200" baseline="0" dirty="0" smtClean="0">
                          <a:latin typeface="Museo Sans 300" panose="02000000000000000000" pitchFamily="50" charset="0"/>
                        </a:rPr>
                        <a:t> de tiempo y recursos para una mayor productividad.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Transparencia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Facilitar el acceso a la información a todas las partes interesadas que demuestren legitimo interés en materia de inversiones.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Confianza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Certeza que la Corporación actúa con honradez y sinceridad en el desarrollo de sus actividades.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Innovación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Capacidad de aportar soluciones proactivas para el alcance de los objetivos de la Corporación.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Integridad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Obrar con rectitud y probidad.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72333" y="1171645"/>
            <a:ext cx="1511553" cy="744099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Visión: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39947" y="624711"/>
            <a:ext cx="8229600" cy="700147"/>
          </a:xfrm>
        </p:spPr>
        <p:txBody>
          <a:bodyPr>
            <a:normAutofit/>
          </a:bodyPr>
          <a:lstStyle/>
          <a:p>
            <a:r>
              <a:rPr lang="es-ES" altLang="es-SV" sz="2000" b="1" dirty="0">
                <a:latin typeface="Bembo Std" panose="02020605060306020A03" pitchFamily="18" charset="0"/>
              </a:rPr>
              <a:t>PERSPECTIVAS</a:t>
            </a:r>
            <a:endParaRPr lang="es-SV" sz="2000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038355"/>
              </p:ext>
            </p:extLst>
          </p:nvPr>
        </p:nvGraphicFramePr>
        <p:xfrm>
          <a:off x="354649" y="1442281"/>
          <a:ext cx="8400197" cy="397848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51308"/>
                <a:gridCol w="5648889"/>
              </a:tblGrid>
              <a:tr h="49578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PERSPECTIVAS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OBJETIVOS ESTRATÉGICOS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71458">
                <a:tc>
                  <a:txBody>
                    <a:bodyPr/>
                    <a:lstStyle/>
                    <a:p>
                      <a:pPr lvl="0"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Financiera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F2. Saneamiento  y fortalecimiento patrimonial.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526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Inversionistas y Clientes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I1. Brindar excelente servicio a inversionistas y clientes.</a:t>
                      </a:r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6014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Procesos y Tecnología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50696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Aprendizaje y Crecimiento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la motivación, convivencia y comportamiento ético.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8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7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8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647564" y="491718"/>
            <a:ext cx="78488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000" b="1" dirty="0" smtClean="0">
                <a:latin typeface="Museo Sans 300" panose="02000000000000000000" pitchFamily="50" charset="0"/>
              </a:rPr>
              <a:t>MAPA ESTRATÉGICO</a:t>
            </a:r>
            <a:endParaRPr lang="es-SV" sz="2000" b="1" dirty="0">
              <a:latin typeface="Museo Sans 300" panose="02000000000000000000" pitchFamily="50" charset="0"/>
            </a:endParaRPr>
          </a:p>
        </p:txBody>
      </p:sp>
      <p:sp>
        <p:nvSpPr>
          <p:cNvPr id="10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1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2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4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5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7" name="18 Rectángulo redondeado"/>
          <p:cNvSpPr/>
          <p:nvPr/>
        </p:nvSpPr>
        <p:spPr>
          <a:xfrm>
            <a:off x="2480409" y="275540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18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20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22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29" name="Conector recto de flecha 28"/>
          <p:cNvCxnSpPr>
            <a:stCxn id="22" idx="0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/>
          <p:cNvCxnSpPr>
            <a:stCxn id="20" idx="0"/>
          </p:cNvCxnSpPr>
          <p:nvPr/>
        </p:nvCxnSpPr>
        <p:spPr>
          <a:xfrm flipV="1">
            <a:off x="3638616" y="5183238"/>
            <a:ext cx="0" cy="3795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/>
          <p:cNvCxnSpPr>
            <a:endCxn id="14" idx="2"/>
          </p:cNvCxnSpPr>
          <p:nvPr/>
        </p:nvCxnSpPr>
        <p:spPr>
          <a:xfrm flipV="1">
            <a:off x="3561883" y="2348014"/>
            <a:ext cx="4334" cy="4073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/>
          <p:nvPr/>
        </p:nvCxnSpPr>
        <p:spPr>
          <a:xfrm flipH="1">
            <a:off x="4646644" y="3256548"/>
            <a:ext cx="5028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5149516" y="3256548"/>
            <a:ext cx="0" cy="1748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5149516" y="5005137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V="1">
            <a:off x="6362367" y="5005137"/>
            <a:ext cx="0" cy="5580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/>
          <p:cNvCxnSpPr/>
          <p:nvPr/>
        </p:nvCxnSpPr>
        <p:spPr>
          <a:xfrm flipV="1">
            <a:off x="4818526" y="6047874"/>
            <a:ext cx="517690" cy="13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216783"/>
            <a:ext cx="8229600" cy="737683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855396"/>
              </p:ext>
            </p:extLst>
          </p:nvPr>
        </p:nvGraphicFramePr>
        <p:xfrm>
          <a:off x="206807" y="1982626"/>
          <a:ext cx="8471283" cy="277034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5813"/>
                <a:gridCol w="2952004"/>
                <a:gridCol w="2383466"/>
              </a:tblGrid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6187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Gestionar y desarrollar los servicios Logísticos Marítimos Portuarios Regionales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Monitoreo </a:t>
                      </a:r>
                      <a:r>
                        <a:rPr lang="es-SV" sz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trimestral</a:t>
                      </a:r>
                      <a:r>
                        <a:rPr lang="es-SV" sz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SV" sz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s-SV" sz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profundidades del fondo del frente de atraque 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20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Enero - Diciembre</a:t>
                      </a:r>
                    </a:p>
                  </a:txBody>
                  <a:tcPr marL="7620" marR="7620" marT="7620" marB="0" anchor="ctr">
                    <a:solidFill>
                      <a:schemeClr val="bg1"/>
                    </a:solidFill>
                  </a:tcPr>
                </a:tc>
              </a:tr>
              <a:tr h="9991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 de Negocios para Puerto CORSAIN actualizado y</a:t>
                      </a:r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ejecutado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Informe trimestral de la ejecución del Plan</a:t>
                      </a:r>
                      <a:r>
                        <a:rPr lang="es-SV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negocios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– Diciembre</a:t>
                      </a:r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531564"/>
            <a:ext cx="8229600" cy="720430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497431"/>
              </p:ext>
            </p:extLst>
          </p:nvPr>
        </p:nvGraphicFramePr>
        <p:xfrm>
          <a:off x="206807" y="2464440"/>
          <a:ext cx="8471284" cy="2369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5814"/>
                <a:gridCol w="2952004"/>
                <a:gridCol w="2383466"/>
              </a:tblGrid>
              <a:tr h="4542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603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4094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Recibir embarcaciones en operaciones portuarias y en reparación naval </a:t>
                      </a:r>
                      <a:endParaRPr lang="es-SV" sz="1100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Embarcaciones reparadas: 6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-Diciembre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14094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Embarcaciones </a:t>
                      </a:r>
                      <a:r>
                        <a:rPr lang="es-SV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recibidas: 47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26528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Servicios de </a:t>
                      </a:r>
                      <a:r>
                        <a:rPr lang="es-SV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alquiler</a:t>
                      </a:r>
                      <a:r>
                        <a:rPr lang="es-SV" sz="11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remolcador: 51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1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5998" y="353744"/>
            <a:ext cx="8229600" cy="603789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990356"/>
              </p:ext>
            </p:extLst>
          </p:nvPr>
        </p:nvGraphicFramePr>
        <p:xfrm>
          <a:off x="443168" y="1435802"/>
          <a:ext cx="7978937" cy="37778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3810"/>
                <a:gridCol w="2833408"/>
                <a:gridCol w="2101719"/>
              </a:tblGrid>
              <a:tr h="606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F2. Saneamiento y fortalecimiento patrimonial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.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293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85185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Regularizar el</a:t>
                      </a:r>
                      <a:r>
                        <a:rPr lang="es-MX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estatus del activo ex </a:t>
                      </a:r>
                      <a:r>
                        <a:rPr lang="es-SV" sz="12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planta alcohol El Carmen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Informe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</a:tr>
              <a:tr h="97856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 smtClean="0">
                        <a:solidFill>
                          <a:srgbClr val="FF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Inform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 de reuniones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Febrero-Marzo</a:t>
                      </a: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</a:tr>
              <a:tr h="77807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219" marR="6219" marT="621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Acciones tomadas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Abril -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Junio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6219" marR="6219" marT="621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5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87176"/>
            <a:ext cx="8229600" cy="746309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167789"/>
              </p:ext>
            </p:extLst>
          </p:nvPr>
        </p:nvGraphicFramePr>
        <p:xfrm>
          <a:off x="689810" y="1693884"/>
          <a:ext cx="7996989" cy="40494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60244"/>
                <a:gridCol w="2786726"/>
                <a:gridCol w="2250019"/>
              </a:tblGrid>
              <a:tr h="4490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5623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773375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Regularizar el</a:t>
                      </a:r>
                      <a:r>
                        <a:rPr lang="es-MX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estatus de las 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áreas reclamadas al mar en Puerto CORSAIN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Propuesta de Decreto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presentadas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Diciembre/2020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9794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Propuesta de Decreto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autorizada por Asamblea de Gobernadores</a:t>
                      </a: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Mayo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1002122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Propuesta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</a:t>
                      </a:r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Decreto remitido a la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Secretaría Jurídica de la Presidencia 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670630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Seguimiento</a:t>
                      </a:r>
                      <a:r>
                        <a:rPr lang="es-SV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a Propuesta de Decreto remitido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94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806815"/>
            <a:ext cx="8229600" cy="630834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ANUAL OPERATIVO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2021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6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244235"/>
              </p:ext>
            </p:extLst>
          </p:nvPr>
        </p:nvGraphicFramePr>
        <p:xfrm>
          <a:off x="577516" y="2686477"/>
          <a:ext cx="7956883" cy="189491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45398"/>
                <a:gridCol w="2772750"/>
                <a:gridCol w="2238735"/>
              </a:tblGrid>
              <a:tr h="4708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>
                          <a:latin typeface="Museo Sans 300" panose="02000000000000000000" pitchFamily="50" charset="0"/>
                        </a:rPr>
                        <a:t>I2. Brindar excelente servicio a inversionistas y clientes.</a:t>
                      </a:r>
                      <a:r>
                        <a:rPr lang="es-ES" sz="1400" dirty="0" smtClean="0"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734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5061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Actualización Guía</a:t>
                      </a:r>
                      <a:r>
                        <a:rPr lang="es-MX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del Inversionistas</a:t>
                      </a:r>
                      <a:endParaRPr lang="es-SV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Guía actualizada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7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817</Words>
  <Application>Microsoft Office PowerPoint</Application>
  <PresentationFormat>Presentación en pantalla (4:3)</PresentationFormat>
  <Paragraphs>160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PERSPECTIVAS</vt:lpstr>
      <vt:lpstr>Presentación de PowerPoint</vt:lpstr>
      <vt:lpstr>PLAN ANUAL OPERATIVO 2021</vt:lpstr>
      <vt:lpstr>PLAN ANUAL OPERATIVO 2021</vt:lpstr>
      <vt:lpstr>PLAN ANUAL OPERATIVO 2021</vt:lpstr>
      <vt:lpstr>PLAN ANUAL OPERATIVO 2021</vt:lpstr>
      <vt:lpstr>PLAN ANUAL OPERATIVO 2021</vt:lpstr>
      <vt:lpstr>PLAN ANUAL OPERATIVO 2021</vt:lpstr>
      <vt:lpstr>PLAN ANUAL OPERATIVO 2021</vt:lpstr>
      <vt:lpstr>PLAN ANUAL OPERATIVO 2021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97</cp:revision>
  <cp:lastPrinted>2020-12-14T15:05:41Z</cp:lastPrinted>
  <dcterms:created xsi:type="dcterms:W3CDTF">2019-07-03T14:56:03Z</dcterms:created>
  <dcterms:modified xsi:type="dcterms:W3CDTF">2021-03-22T21:09:33Z</dcterms:modified>
</cp:coreProperties>
</file>