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7" r:id="rId6"/>
    <p:sldId id="260" r:id="rId7"/>
  </p:sldIdLst>
  <p:sldSz cx="9144000" cy="6858000" type="screen4x3"/>
  <p:notesSz cx="6797675" cy="9926638"/>
  <p:defaultTextStyle>
    <a:defPPr>
      <a:defRPr lang="es-E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Estilo medio 4 - Énfasis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3B4B98B0-60AC-42C2-AFA5-B58CD77FA1E5}" styleName="Estilo claro 1 - Acento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60" d="100"/>
          <a:sy n="6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marleny.arevalo\Documents\MARLENY%20AREVALO\PAO%202020\SEGUIMIENTO%20CUARTO%20TRIMESTRE\Copia%20de%20Informe%20Cuarto%20Trimestre%202020_v1.0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GRAFICO!$A$2</c:f>
              <c:strCache>
                <c:ptCount val="1"/>
                <c:pt idx="0">
                  <c:v>Financiera</c:v>
                </c:pt>
              </c:strCache>
            </c:strRef>
          </c:tx>
          <c:spPr>
            <a:gradFill flip="none" rotWithShape="1">
              <a:gsLst>
                <a:gs pos="0">
                  <a:schemeClr val="accent1">
                    <a:shade val="30000"/>
                    <a:satMod val="115000"/>
                  </a:schemeClr>
                </a:gs>
                <a:gs pos="50000">
                  <a:schemeClr val="accent1">
                    <a:shade val="67500"/>
                    <a:satMod val="115000"/>
                  </a:schemeClr>
                </a:gs>
                <a:gs pos="100000">
                  <a:schemeClr val="accent1">
                    <a:shade val="100000"/>
                    <a:satMod val="115000"/>
                  </a:schemeClr>
                </a:gs>
              </a:gsLst>
              <a:lin ang="2700000" scaled="1"/>
              <a:tileRect/>
            </a:gradFill>
          </c:spPr>
          <c:invertIfNegative val="0"/>
          <c:cat>
            <c:strRef>
              <c:f>GRAFICO!$B$1:$D$1</c:f>
              <c:strCache>
                <c:ptCount val="3"/>
                <c:pt idx="0">
                  <c:v>PROYECTADO ANUAL </c:v>
                </c:pt>
                <c:pt idx="1">
                  <c:v>PROYECTADO A DICIEMBRE</c:v>
                </c:pt>
                <c:pt idx="2">
                  <c:v>EJECUCION AL CUARTO TRIMESTRE</c:v>
                </c:pt>
              </c:strCache>
            </c:strRef>
          </c:cat>
          <c:val>
            <c:numRef>
              <c:f>GRAFICO!$B$2:$D$2</c:f>
              <c:numCache>
                <c:formatCode>0.00%</c:formatCode>
                <c:ptCount val="3"/>
                <c:pt idx="0">
                  <c:v>0.2</c:v>
                </c:pt>
                <c:pt idx="1">
                  <c:v>0.2</c:v>
                </c:pt>
                <c:pt idx="2">
                  <c:v>0.12252113907200002</c:v>
                </c:pt>
              </c:numCache>
            </c:numRef>
          </c:val>
        </c:ser>
        <c:ser>
          <c:idx val="3"/>
          <c:order val="1"/>
          <c:tx>
            <c:strRef>
              <c:f>GRAFICO!$A$3</c:f>
              <c:strCache>
                <c:ptCount val="1"/>
                <c:pt idx="0">
                  <c:v>Inversionistas y Clientes</c:v>
                </c:pt>
              </c:strCache>
            </c:strRef>
          </c:tx>
          <c:spPr>
            <a:gradFill flip="none" rotWithShape="1">
              <a:gsLst>
                <a:gs pos="0">
                  <a:srgbClr val="FAB812"/>
                </a:gs>
                <a:gs pos="84000">
                  <a:srgbClr val="FAB812">
                    <a:shade val="67500"/>
                    <a:satMod val="115000"/>
                  </a:srgbClr>
                </a:gs>
                <a:gs pos="100000">
                  <a:srgbClr val="FAB812">
                    <a:shade val="100000"/>
                    <a:satMod val="115000"/>
                  </a:srgbClr>
                </a:gs>
              </a:gsLst>
              <a:lin ang="2700000" scaled="1"/>
              <a:tileRect/>
            </a:gradFill>
          </c:spPr>
          <c:invertIfNegative val="0"/>
          <c:cat>
            <c:strRef>
              <c:f>GRAFICO!$B$1:$D$1</c:f>
              <c:strCache>
                <c:ptCount val="3"/>
                <c:pt idx="0">
                  <c:v>PROYECTADO ANUAL </c:v>
                </c:pt>
                <c:pt idx="1">
                  <c:v>PROYECTADO A DICIEMBRE</c:v>
                </c:pt>
                <c:pt idx="2">
                  <c:v>EJECUCION AL CUARTO TRIMESTRE</c:v>
                </c:pt>
              </c:strCache>
            </c:strRef>
          </c:cat>
          <c:val>
            <c:numRef>
              <c:f>GRAFICO!$B$3:$D$3</c:f>
              <c:numCache>
                <c:formatCode>0.00%</c:formatCode>
                <c:ptCount val="3"/>
                <c:pt idx="0">
                  <c:v>0.2</c:v>
                </c:pt>
                <c:pt idx="1">
                  <c:v>0.2</c:v>
                </c:pt>
                <c:pt idx="2">
                  <c:v>4.5000000000000005E-3</c:v>
                </c:pt>
              </c:numCache>
            </c:numRef>
          </c:val>
        </c:ser>
        <c:ser>
          <c:idx val="1"/>
          <c:order val="2"/>
          <c:tx>
            <c:strRef>
              <c:f>GRAFICO!$A$4</c:f>
              <c:strCache>
                <c:ptCount val="1"/>
                <c:pt idx="0">
                  <c:v>Procesos y Tecnología </c:v>
                </c:pt>
              </c:strCache>
            </c:strRef>
          </c:tx>
          <c:spPr>
            <a:gradFill flip="none" rotWithShape="1">
              <a:gsLst>
                <a:gs pos="0">
                  <a:srgbClr val="74777A">
                    <a:shade val="30000"/>
                    <a:satMod val="115000"/>
                  </a:srgbClr>
                </a:gs>
                <a:gs pos="50000">
                  <a:srgbClr val="74777A">
                    <a:shade val="67500"/>
                    <a:satMod val="115000"/>
                  </a:srgbClr>
                </a:gs>
                <a:gs pos="100000">
                  <a:srgbClr val="74777A">
                    <a:shade val="100000"/>
                    <a:satMod val="115000"/>
                  </a:srgbClr>
                </a:gs>
              </a:gsLst>
              <a:lin ang="2700000" scaled="1"/>
              <a:tileRect/>
            </a:gradFill>
          </c:spPr>
          <c:invertIfNegative val="0"/>
          <c:cat>
            <c:strRef>
              <c:f>GRAFICO!$B$1:$D$1</c:f>
              <c:strCache>
                <c:ptCount val="3"/>
                <c:pt idx="0">
                  <c:v>PROYECTADO ANUAL </c:v>
                </c:pt>
                <c:pt idx="1">
                  <c:v>PROYECTADO A DICIEMBRE</c:v>
                </c:pt>
                <c:pt idx="2">
                  <c:v>EJECUCION AL CUARTO TRIMESTRE</c:v>
                </c:pt>
              </c:strCache>
            </c:strRef>
          </c:cat>
          <c:val>
            <c:numRef>
              <c:f>GRAFICO!$B$4:$D$4</c:f>
              <c:numCache>
                <c:formatCode>0.00%</c:formatCode>
                <c:ptCount val="3"/>
                <c:pt idx="0">
                  <c:v>0.15</c:v>
                </c:pt>
                <c:pt idx="1">
                  <c:v>0.15</c:v>
                </c:pt>
                <c:pt idx="2">
                  <c:v>7.3999999999999996E-2</c:v>
                </c:pt>
              </c:numCache>
            </c:numRef>
          </c:val>
        </c:ser>
        <c:ser>
          <c:idx val="2"/>
          <c:order val="3"/>
          <c:tx>
            <c:strRef>
              <c:f>GRAFICO!$A$5</c:f>
              <c:strCache>
                <c:ptCount val="1"/>
                <c:pt idx="0">
                  <c:v>Aprendizaje y Crecimiento</c:v>
                </c:pt>
              </c:strCache>
            </c:strRef>
          </c:tx>
          <c:spPr>
            <a:gradFill flip="none" rotWithShape="1">
              <a:gsLst>
                <a:gs pos="0">
                  <a:srgbClr val="7030A0">
                    <a:shade val="30000"/>
                    <a:satMod val="115000"/>
                  </a:srgbClr>
                </a:gs>
                <a:gs pos="50000">
                  <a:srgbClr val="7030A0">
                    <a:shade val="67500"/>
                    <a:satMod val="115000"/>
                  </a:srgbClr>
                </a:gs>
                <a:gs pos="100000">
                  <a:srgbClr val="7030A0">
                    <a:shade val="100000"/>
                    <a:satMod val="115000"/>
                  </a:srgbClr>
                </a:gs>
              </a:gsLst>
              <a:lin ang="2700000" scaled="1"/>
              <a:tileRect/>
            </a:gradFill>
          </c:spPr>
          <c:invertIfNegative val="0"/>
          <c:cat>
            <c:strRef>
              <c:f>GRAFICO!$B$1:$D$1</c:f>
              <c:strCache>
                <c:ptCount val="3"/>
                <c:pt idx="0">
                  <c:v>PROYECTADO ANUAL </c:v>
                </c:pt>
                <c:pt idx="1">
                  <c:v>PROYECTADO A DICIEMBRE</c:v>
                </c:pt>
                <c:pt idx="2">
                  <c:v>EJECUCION AL CUARTO TRIMESTRE</c:v>
                </c:pt>
              </c:strCache>
            </c:strRef>
          </c:cat>
          <c:val>
            <c:numRef>
              <c:f>GRAFICO!$B$5:$D$5</c:f>
              <c:numCache>
                <c:formatCode>0.00%</c:formatCode>
                <c:ptCount val="3"/>
                <c:pt idx="0">
                  <c:v>0.45</c:v>
                </c:pt>
                <c:pt idx="1">
                  <c:v>0.45</c:v>
                </c:pt>
                <c:pt idx="2">
                  <c:v>0.34120500000000009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21594864"/>
        <c:axId val="321599960"/>
      </c:barChart>
      <c:lineChart>
        <c:grouping val="standard"/>
        <c:varyColors val="0"/>
        <c:ser>
          <c:idx val="4"/>
          <c:order val="4"/>
          <c:tx>
            <c:strRef>
              <c:f>GRAFICO!$A$6</c:f>
              <c:strCache>
                <c:ptCount val="1"/>
                <c:pt idx="0">
                  <c:v>EJECUCION ACUMULADA</c:v>
                </c:pt>
              </c:strCache>
            </c:strRef>
          </c:tx>
          <c:spPr>
            <a:ln w="28575" cap="sq">
              <a:solidFill>
                <a:srgbClr val="FF0000"/>
              </a:solidFill>
              <a:prstDash val="sysDash"/>
            </a:ln>
          </c:spPr>
          <c:marker>
            <c:symbol val="circle"/>
            <c:size val="5"/>
            <c:spPr>
              <a:ln>
                <a:solidFill>
                  <a:srgbClr val="FF0000"/>
                </a:solidFill>
              </a:ln>
            </c:spPr>
          </c:marker>
          <c:dLbls>
            <c:dLbl>
              <c:idx val="0"/>
              <c:layout>
                <c:manualLayout>
                  <c:x val="-1.6551721741084734E-2"/>
                  <c:y val="4.733727810650888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-7.724136812506209E-2"/>
                  <c:y val="5.031449471182965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-1.4712641547630873E-2"/>
                  <c:y val="-5.4507337526205471E-2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54.22%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GRAFICO!$B$1:$D$1</c:f>
              <c:strCache>
                <c:ptCount val="3"/>
                <c:pt idx="0">
                  <c:v>PROYECTADO ANUAL </c:v>
                </c:pt>
                <c:pt idx="1">
                  <c:v>PROYECTADO A DICIEMBRE</c:v>
                </c:pt>
                <c:pt idx="2">
                  <c:v>EJECUCION AL CUARTO TRIMESTRE</c:v>
                </c:pt>
              </c:strCache>
            </c:strRef>
          </c:cat>
          <c:val>
            <c:numRef>
              <c:f>GRAFICO!$B$6:$D$6</c:f>
              <c:numCache>
                <c:formatCode>0.00%</c:formatCode>
                <c:ptCount val="3"/>
                <c:pt idx="0">
                  <c:v>1</c:v>
                </c:pt>
                <c:pt idx="1">
                  <c:v>1</c:v>
                </c:pt>
                <c:pt idx="2">
                  <c:v>0.54222613907200012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21594864"/>
        <c:axId val="321599960"/>
      </c:lineChart>
      <c:catAx>
        <c:axId val="321594864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crossAx val="321599960"/>
        <c:crosses val="autoZero"/>
        <c:auto val="1"/>
        <c:lblAlgn val="ctr"/>
        <c:lblOffset val="100"/>
        <c:noMultiLvlLbl val="0"/>
      </c:catAx>
      <c:valAx>
        <c:axId val="321599960"/>
        <c:scaling>
          <c:orientation val="minMax"/>
          <c:max val="1"/>
        </c:scaling>
        <c:delete val="0"/>
        <c:axPos val="l"/>
        <c:numFmt formatCode="0.00%" sourceLinked="1"/>
        <c:majorTickMark val="none"/>
        <c:minorTickMark val="none"/>
        <c:tickLblPos val="nextTo"/>
        <c:crossAx val="321594864"/>
        <c:crosses val="autoZero"/>
        <c:crossBetween val="between"/>
      </c:valAx>
      <c:dTable>
        <c:showHorzBorder val="1"/>
        <c:showVertBorder val="1"/>
        <c:showOutline val="1"/>
        <c:showKeys val="1"/>
      </c:dTable>
    </c:plotArea>
    <c:plotVisOnly val="1"/>
    <c:dispBlanksAs val="gap"/>
    <c:showDLblsOverMax val="0"/>
  </c:chart>
  <c:txPr>
    <a:bodyPr/>
    <a:lstStyle/>
    <a:p>
      <a:pPr>
        <a:defRPr sz="1200" b="1" i="0" baseline="0">
          <a:latin typeface="Museo Sans 300" panose="02000000000000000000" pitchFamily="50" charset="0"/>
        </a:defRPr>
      </a:pPr>
      <a:endParaRPr lang="es-SV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 para editar título</a:t>
            </a:r>
            <a:endParaRPr lang="es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Haga clic para modificar el estilo de subtítulo del patrón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47B3D-4558-5443-A0A2-A01F0DDEF6D4}" type="datetimeFigureOut">
              <a:rPr lang="es-ES" smtClean="0"/>
              <a:t>22/03/2021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62EB4-B559-0A47-B651-57EB3F499D0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844456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 para editar título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Haga clic para modificar el estilo de texto del patrón</a:t>
            </a:r>
          </a:p>
          <a:p>
            <a:pPr lvl="1"/>
            <a:r>
              <a:rPr lang="en-US" smtClean="0"/>
              <a:t>Segundo nivel</a:t>
            </a:r>
          </a:p>
          <a:p>
            <a:pPr lvl="2"/>
            <a:r>
              <a:rPr lang="en-US" smtClean="0"/>
              <a:t>Tercer nivel</a:t>
            </a:r>
          </a:p>
          <a:p>
            <a:pPr lvl="3"/>
            <a:r>
              <a:rPr lang="en-US" smtClean="0"/>
              <a:t>Cuarto nivel</a:t>
            </a:r>
          </a:p>
          <a:p>
            <a:pPr lvl="4"/>
            <a:r>
              <a:rPr lang="en-U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47B3D-4558-5443-A0A2-A01F0DDEF6D4}" type="datetimeFigureOut">
              <a:rPr lang="es-ES" smtClean="0"/>
              <a:t>22/03/2021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62EB4-B559-0A47-B651-57EB3F499D0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76236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 para editar título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Haga clic para modificar el estilo de texto del patrón</a:t>
            </a:r>
          </a:p>
          <a:p>
            <a:pPr lvl="1"/>
            <a:r>
              <a:rPr lang="en-US" smtClean="0"/>
              <a:t>Segundo nivel</a:t>
            </a:r>
          </a:p>
          <a:p>
            <a:pPr lvl="2"/>
            <a:r>
              <a:rPr lang="en-US" smtClean="0"/>
              <a:t>Tercer nivel</a:t>
            </a:r>
          </a:p>
          <a:p>
            <a:pPr lvl="3"/>
            <a:r>
              <a:rPr lang="en-US" smtClean="0"/>
              <a:t>Cuarto nivel</a:t>
            </a:r>
          </a:p>
          <a:p>
            <a:pPr lvl="4"/>
            <a:r>
              <a:rPr lang="en-U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47B3D-4558-5443-A0A2-A01F0DDEF6D4}" type="datetimeFigureOut">
              <a:rPr lang="es-ES" smtClean="0"/>
              <a:t>22/03/2021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62EB4-B559-0A47-B651-57EB3F499D0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233268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Haga clic para modificar el estilo de texto del patrón</a:t>
            </a:r>
          </a:p>
          <a:p>
            <a:pPr lvl="1"/>
            <a:r>
              <a:rPr lang="en-US" smtClean="0"/>
              <a:t>Segundo nivel</a:t>
            </a:r>
          </a:p>
          <a:p>
            <a:pPr lvl="2"/>
            <a:r>
              <a:rPr lang="en-US" smtClean="0"/>
              <a:t>Tercer nivel</a:t>
            </a:r>
          </a:p>
          <a:p>
            <a:pPr lvl="3"/>
            <a:r>
              <a:rPr lang="en-US" smtClean="0"/>
              <a:t>Cuarto nivel</a:t>
            </a:r>
          </a:p>
          <a:p>
            <a:pPr lvl="4"/>
            <a:r>
              <a:rPr lang="en-U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47B3D-4558-5443-A0A2-A01F0DDEF6D4}" type="datetimeFigureOut">
              <a:rPr lang="es-ES" smtClean="0"/>
              <a:t>22/03/2021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62EB4-B559-0A47-B651-57EB3F499D0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45097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47B3D-4558-5443-A0A2-A01F0DDEF6D4}" type="datetimeFigureOut">
              <a:rPr lang="es-ES" smtClean="0"/>
              <a:t>22/03/2021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62EB4-B559-0A47-B651-57EB3F499D0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104042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Haga clic para modificar el estilo de texto del patrón</a:t>
            </a:r>
          </a:p>
          <a:p>
            <a:pPr lvl="1"/>
            <a:r>
              <a:rPr lang="en-US" smtClean="0"/>
              <a:t>Segundo nivel</a:t>
            </a:r>
          </a:p>
          <a:p>
            <a:pPr lvl="2"/>
            <a:r>
              <a:rPr lang="en-US" smtClean="0"/>
              <a:t>Tercer nivel</a:t>
            </a:r>
          </a:p>
          <a:p>
            <a:pPr lvl="3"/>
            <a:r>
              <a:rPr lang="en-US" smtClean="0"/>
              <a:t>Cuarto nivel</a:t>
            </a:r>
          </a:p>
          <a:p>
            <a:pPr lvl="4"/>
            <a:r>
              <a:rPr lang="en-US" smtClean="0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Haga clic para modificar el estilo de texto del patrón</a:t>
            </a:r>
          </a:p>
          <a:p>
            <a:pPr lvl="1"/>
            <a:r>
              <a:rPr lang="en-US" smtClean="0"/>
              <a:t>Segundo nivel</a:t>
            </a:r>
          </a:p>
          <a:p>
            <a:pPr lvl="2"/>
            <a:r>
              <a:rPr lang="en-US" smtClean="0"/>
              <a:t>Tercer nivel</a:t>
            </a:r>
          </a:p>
          <a:p>
            <a:pPr lvl="3"/>
            <a:r>
              <a:rPr lang="en-US" smtClean="0"/>
              <a:t>Cuarto nivel</a:t>
            </a:r>
          </a:p>
          <a:p>
            <a:pPr lvl="4"/>
            <a:r>
              <a:rPr lang="en-US" smtClean="0"/>
              <a:t>Quinto nivel</a:t>
            </a:r>
            <a:endParaRPr lang="es-E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47B3D-4558-5443-A0A2-A01F0DDEF6D4}" type="datetimeFigureOut">
              <a:rPr lang="es-ES" smtClean="0"/>
              <a:t>22/03/2021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62EB4-B559-0A47-B651-57EB3F499D0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470699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Haga clic para modificar el estilo de texto del patrón</a:t>
            </a:r>
          </a:p>
          <a:p>
            <a:pPr lvl="1"/>
            <a:r>
              <a:rPr lang="en-US" smtClean="0"/>
              <a:t>Segundo nivel</a:t>
            </a:r>
          </a:p>
          <a:p>
            <a:pPr lvl="2"/>
            <a:r>
              <a:rPr lang="en-US" smtClean="0"/>
              <a:t>Tercer nivel</a:t>
            </a:r>
          </a:p>
          <a:p>
            <a:pPr lvl="3"/>
            <a:r>
              <a:rPr lang="en-US" smtClean="0"/>
              <a:t>Cuarto nivel</a:t>
            </a:r>
          </a:p>
          <a:p>
            <a:pPr lvl="4"/>
            <a:r>
              <a:rPr lang="en-US" smtClean="0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Haga clic para modificar el estilo de texto del patrón</a:t>
            </a:r>
          </a:p>
          <a:p>
            <a:pPr lvl="1"/>
            <a:r>
              <a:rPr lang="en-US" smtClean="0"/>
              <a:t>Segundo nivel</a:t>
            </a:r>
          </a:p>
          <a:p>
            <a:pPr lvl="2"/>
            <a:r>
              <a:rPr lang="en-US" smtClean="0"/>
              <a:t>Tercer nivel</a:t>
            </a:r>
          </a:p>
          <a:p>
            <a:pPr lvl="3"/>
            <a:r>
              <a:rPr lang="en-US" smtClean="0"/>
              <a:t>Cuarto nivel</a:t>
            </a:r>
          </a:p>
          <a:p>
            <a:pPr lvl="4"/>
            <a:r>
              <a:rPr lang="en-US" smtClean="0"/>
              <a:t>Quinto nivel</a:t>
            </a:r>
            <a:endParaRPr lang="es-E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47B3D-4558-5443-A0A2-A01F0DDEF6D4}" type="datetimeFigureOut">
              <a:rPr lang="es-ES" smtClean="0"/>
              <a:t>22/03/2021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62EB4-B559-0A47-B651-57EB3F499D0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858810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 para editar título</a:t>
            </a:r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47B3D-4558-5443-A0A2-A01F0DDEF6D4}" type="datetimeFigureOut">
              <a:rPr lang="es-ES" smtClean="0"/>
              <a:t>22/03/2021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62EB4-B559-0A47-B651-57EB3F499D0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982215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47B3D-4558-5443-A0A2-A01F0DDEF6D4}" type="datetimeFigureOut">
              <a:rPr lang="es-ES" smtClean="0"/>
              <a:t>22/03/2021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62EB4-B559-0A47-B651-57EB3F499D0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362670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Haga clic para modificar el estilo de texto del patrón</a:t>
            </a:r>
          </a:p>
          <a:p>
            <a:pPr lvl="1"/>
            <a:r>
              <a:rPr lang="en-US" smtClean="0"/>
              <a:t>Segundo nivel</a:t>
            </a:r>
          </a:p>
          <a:p>
            <a:pPr lvl="2"/>
            <a:r>
              <a:rPr lang="en-US" smtClean="0"/>
              <a:t>Tercer nivel</a:t>
            </a:r>
          </a:p>
          <a:p>
            <a:pPr lvl="3"/>
            <a:r>
              <a:rPr lang="en-US" smtClean="0"/>
              <a:t>Cuarto nivel</a:t>
            </a:r>
          </a:p>
          <a:p>
            <a:pPr lvl="4"/>
            <a:r>
              <a:rPr lang="en-US" smtClean="0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47B3D-4558-5443-A0A2-A01F0DDEF6D4}" type="datetimeFigureOut">
              <a:rPr lang="es-ES" smtClean="0"/>
              <a:t>22/03/2021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62EB4-B559-0A47-B651-57EB3F499D0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071909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 para editar título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47B3D-4558-5443-A0A2-A01F0DDEF6D4}" type="datetimeFigureOut">
              <a:rPr lang="es-ES" smtClean="0"/>
              <a:t>22/03/2021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62EB4-B559-0A47-B651-57EB3F499D0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163118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Haga clic para modificar el estilo de texto del patrón</a:t>
            </a:r>
          </a:p>
          <a:p>
            <a:pPr lvl="1"/>
            <a:r>
              <a:rPr lang="en-US" smtClean="0"/>
              <a:t>Segundo nivel</a:t>
            </a:r>
          </a:p>
          <a:p>
            <a:pPr lvl="2"/>
            <a:r>
              <a:rPr lang="en-US" smtClean="0"/>
              <a:t>Tercer nivel</a:t>
            </a:r>
          </a:p>
          <a:p>
            <a:pPr lvl="3"/>
            <a:r>
              <a:rPr lang="en-US" smtClean="0"/>
              <a:t>Cuarto nivel</a:t>
            </a:r>
          </a:p>
          <a:p>
            <a:pPr lvl="4"/>
            <a:r>
              <a:rPr lang="en-U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947B3D-4558-5443-A0A2-A01F0DDEF6D4}" type="datetimeFigureOut">
              <a:rPr lang="es-ES" smtClean="0"/>
              <a:t>22/03/2021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C62EB4-B559-0A47-B651-57EB3F499D0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868409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132644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643017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s-ES" b="1" dirty="0">
                <a:latin typeface="Bembo Std" panose="02020605060306020A03" pitchFamily="18" charset="0"/>
              </a:rPr>
              <a:t>INFORME DE SEGUIMIENTO</a:t>
            </a:r>
            <a:br>
              <a:rPr lang="es-ES" b="1" dirty="0">
                <a:latin typeface="Bembo Std" panose="02020605060306020A03" pitchFamily="18" charset="0"/>
              </a:rPr>
            </a:br>
            <a:r>
              <a:rPr lang="es-ES" b="1" dirty="0">
                <a:latin typeface="Bembo Std" panose="02020605060306020A03" pitchFamily="18" charset="0"/>
              </a:rPr>
              <a:t>PLAN ANUAL OPERATIVO</a:t>
            </a:r>
            <a:br>
              <a:rPr lang="es-ES" b="1" dirty="0">
                <a:latin typeface="Bembo Std" panose="02020605060306020A03" pitchFamily="18" charset="0"/>
              </a:rPr>
            </a:br>
            <a:r>
              <a:rPr lang="es-ES" sz="4000" b="1" dirty="0" smtClean="0">
                <a:latin typeface="Bembo Std" panose="02020605060306020A03" pitchFamily="18" charset="0"/>
              </a:rPr>
              <a:t>AL CUARTO TRIMESTRE 2020</a:t>
            </a:r>
            <a:r>
              <a:rPr lang="es-ES" b="1" dirty="0" smtClean="0">
                <a:latin typeface="Bembo Std" panose="02020605060306020A03" pitchFamily="18" charset="0"/>
              </a:rPr>
              <a:t>  </a:t>
            </a:r>
            <a:endParaRPr lang="es-ES" b="1" dirty="0">
              <a:latin typeface="Bembo Std" panose="02020605060306020A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119917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521774"/>
            <a:ext cx="8229600" cy="1143000"/>
          </a:xfrm>
        </p:spPr>
        <p:txBody>
          <a:bodyPr/>
          <a:lstStyle/>
          <a:p>
            <a:r>
              <a:rPr lang="es-ES" dirty="0" smtClean="0">
                <a:latin typeface="Bembo Std"/>
                <a:cs typeface="Bembo Std"/>
              </a:rPr>
              <a:t>GENERALIDADES</a:t>
            </a:r>
            <a:endParaRPr lang="es-ES" dirty="0">
              <a:latin typeface="Bembo Std"/>
              <a:cs typeface="Bembo Std"/>
            </a:endParaRPr>
          </a:p>
        </p:txBody>
      </p:sp>
      <p:sp>
        <p:nvSpPr>
          <p:cNvPr id="4" name="CuadroTexto 3"/>
          <p:cNvSpPr txBox="1"/>
          <p:nvPr/>
        </p:nvSpPr>
        <p:spPr>
          <a:xfrm>
            <a:off x="647564" y="1969090"/>
            <a:ext cx="7848872" cy="41857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SV" sz="1900" dirty="0" smtClean="0">
                <a:latin typeface="Museo Sans 300" panose="02000000000000000000" pitchFamily="50" charset="0"/>
              </a:rPr>
              <a:t>Se presentan los </a:t>
            </a:r>
            <a:r>
              <a:rPr lang="es-SV" sz="1900" dirty="0">
                <a:latin typeface="Museo Sans 300" panose="02000000000000000000" pitchFamily="50" charset="0"/>
              </a:rPr>
              <a:t>Objetivos y Acciones Estratégicas </a:t>
            </a:r>
            <a:r>
              <a:rPr lang="es-SV" sz="1900" dirty="0" smtClean="0">
                <a:latin typeface="Museo Sans 300" panose="02000000000000000000" pitchFamily="50" charset="0"/>
              </a:rPr>
              <a:t>establecidas </a:t>
            </a:r>
            <a:r>
              <a:rPr lang="es-SV" sz="1900" dirty="0">
                <a:latin typeface="Museo Sans 300" panose="02000000000000000000" pitchFamily="50" charset="0"/>
              </a:rPr>
              <a:t>en el Plan Anual Operativo </a:t>
            </a:r>
            <a:r>
              <a:rPr lang="es-SV" sz="1900" dirty="0" smtClean="0">
                <a:latin typeface="Museo Sans 300" panose="02000000000000000000" pitchFamily="50" charset="0"/>
              </a:rPr>
              <a:t>su cumplimiento de acuerdo a los indicadores y actividades ejecutadas a nivel institucional.</a:t>
            </a:r>
            <a:endParaRPr lang="es-SV" sz="1900" dirty="0">
              <a:latin typeface="Museo Sans 300" panose="02000000000000000000" pitchFamily="50" charset="0"/>
            </a:endParaRPr>
          </a:p>
          <a:p>
            <a:pPr algn="just"/>
            <a:endParaRPr lang="es-SV" sz="1900" dirty="0" smtClean="0">
              <a:latin typeface="Museo Sans 300" panose="02000000000000000000" pitchFamily="50" charset="0"/>
            </a:endParaRPr>
          </a:p>
          <a:p>
            <a:pPr algn="just"/>
            <a:r>
              <a:rPr lang="es-SV" sz="1900" dirty="0" smtClean="0">
                <a:latin typeface="Museo Sans 300" panose="02000000000000000000" pitchFamily="50" charset="0"/>
              </a:rPr>
              <a:t>La evaluación de cumplimiento se ha efectuado a nivel de Perspectivas </a:t>
            </a:r>
            <a:r>
              <a:rPr lang="es-SV" sz="1900" dirty="0">
                <a:latin typeface="Museo Sans 300" panose="02000000000000000000" pitchFamily="50" charset="0"/>
              </a:rPr>
              <a:t>y Objetivos Estratégicos en </a:t>
            </a:r>
            <a:r>
              <a:rPr lang="es-SV" sz="1900" dirty="0" smtClean="0">
                <a:latin typeface="Museo Sans 300" panose="02000000000000000000" pitchFamily="50" charset="0"/>
              </a:rPr>
              <a:t>el periodo del tercer trimestre, lográndose una ejecución del </a:t>
            </a:r>
            <a:r>
              <a:rPr lang="es-SV" sz="1900" b="1" dirty="0" smtClean="0">
                <a:latin typeface="Museo Sans 300" panose="02000000000000000000" pitchFamily="50" charset="0"/>
              </a:rPr>
              <a:t>54.22</a:t>
            </a:r>
            <a:r>
              <a:rPr lang="es-SV" sz="1900" dirty="0" smtClean="0">
                <a:latin typeface="Museo Sans 300" panose="02000000000000000000" pitchFamily="50" charset="0"/>
              </a:rPr>
              <a:t>%, con respecto a lo programado. </a:t>
            </a:r>
          </a:p>
          <a:p>
            <a:pPr algn="just"/>
            <a:endParaRPr lang="es-SV" sz="1900" dirty="0" smtClean="0">
              <a:latin typeface="Museo Sans 300" panose="02000000000000000000" pitchFamily="50" charset="0"/>
            </a:endParaRPr>
          </a:p>
          <a:p>
            <a:pPr algn="just"/>
            <a:r>
              <a:rPr lang="es-SV" sz="1900" dirty="0" smtClean="0">
                <a:latin typeface="Museo Sans 300" panose="02000000000000000000" pitchFamily="50" charset="0"/>
              </a:rPr>
              <a:t>El </a:t>
            </a:r>
            <a:r>
              <a:rPr lang="es-SV" sz="1900" dirty="0">
                <a:latin typeface="Museo Sans 300" panose="02000000000000000000" pitchFamily="50" charset="0"/>
              </a:rPr>
              <a:t>seguimiento de los Planes Operativos tiene como base legal el Artículo 15 de las Normas Técnicas de Control Interno Específicas de </a:t>
            </a:r>
            <a:r>
              <a:rPr lang="es-SV" sz="1900" dirty="0" smtClean="0">
                <a:latin typeface="Museo Sans 300" panose="02000000000000000000" pitchFamily="50" charset="0"/>
              </a:rPr>
              <a:t>CORSAIN, el que además establece que los resultados obtenidos deberán presentarse al Consejo Directivo.</a:t>
            </a:r>
            <a:endParaRPr lang="es-SV" sz="1900" dirty="0">
              <a:latin typeface="Museo Sans 300" panose="02000000000000000000" pitchFamily="50" charset="0"/>
            </a:endParaRPr>
          </a:p>
          <a:p>
            <a:pPr algn="just"/>
            <a:endParaRPr lang="es-SV" sz="1900" dirty="0">
              <a:latin typeface="Museo Sans 300" panose="020000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471699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61426" y="265138"/>
            <a:ext cx="8229600" cy="1143000"/>
          </a:xfrm>
        </p:spPr>
        <p:txBody>
          <a:bodyPr>
            <a:normAutofit/>
          </a:bodyPr>
          <a:lstStyle/>
          <a:p>
            <a:r>
              <a:rPr lang="es-MX" sz="3200" b="1" dirty="0">
                <a:latin typeface="Bembo Std" panose="02020605060306020A03" pitchFamily="18" charset="0"/>
              </a:rPr>
              <a:t>MAPA ESTRATÉGICO DE CORSAIN </a:t>
            </a:r>
            <a:r>
              <a:rPr lang="es-MX" sz="3200" b="1" dirty="0" smtClean="0">
                <a:latin typeface="Bembo Std" panose="02020605060306020A03" pitchFamily="18" charset="0"/>
              </a:rPr>
              <a:t>2020</a:t>
            </a:r>
            <a:endParaRPr lang="es-SV" sz="3200" b="1" dirty="0">
              <a:latin typeface="Bembo Std" panose="02020605060306020A03" pitchFamily="18" charset="0"/>
            </a:endParaRPr>
          </a:p>
        </p:txBody>
      </p:sp>
      <p:sp>
        <p:nvSpPr>
          <p:cNvPr id="5" name="68 Rectángulo redondeado"/>
          <p:cNvSpPr/>
          <p:nvPr/>
        </p:nvSpPr>
        <p:spPr>
          <a:xfrm>
            <a:off x="539552" y="1321653"/>
            <a:ext cx="1140828" cy="1335600"/>
          </a:xfrm>
          <a:prstGeom prst="roundRect">
            <a:avLst/>
          </a:prstGeom>
          <a:solidFill>
            <a:schemeClr val="tx2">
              <a:lumMod val="5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s-MX" sz="1600" b="1" dirty="0" smtClean="0">
                <a:solidFill>
                  <a:schemeClr val="bg1">
                    <a:lumMod val="95000"/>
                  </a:schemeClr>
                </a:solidFill>
              </a:rPr>
              <a:t>Financiera</a:t>
            </a:r>
            <a:endParaRPr lang="es-SV" sz="1600" b="1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6" name="69 Rectángulo redondeado"/>
          <p:cNvSpPr/>
          <p:nvPr/>
        </p:nvSpPr>
        <p:spPr>
          <a:xfrm>
            <a:off x="553200" y="2703508"/>
            <a:ext cx="1140828" cy="1336409"/>
          </a:xfrm>
          <a:prstGeom prst="roundRect">
            <a:avLst/>
          </a:prstGeom>
          <a:solidFill>
            <a:schemeClr val="tx2">
              <a:lumMod val="5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s-MX" sz="1500" b="1" dirty="0">
                <a:solidFill>
                  <a:schemeClr val="bg1">
                    <a:lumMod val="95000"/>
                  </a:schemeClr>
                </a:solidFill>
              </a:rPr>
              <a:t>Inversionistas y Clientes</a:t>
            </a:r>
            <a:endParaRPr lang="es-SV" sz="1500" b="1" dirty="0">
              <a:solidFill>
                <a:schemeClr val="bg1">
                  <a:lumMod val="95000"/>
                </a:schemeClr>
              </a:solidFill>
            </a:endParaRPr>
          </a:p>
          <a:p>
            <a:pPr algn="ctr"/>
            <a:endParaRPr lang="es-SV" sz="1500" b="1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7" name="70 Rectángulo redondeado"/>
          <p:cNvSpPr/>
          <p:nvPr/>
        </p:nvSpPr>
        <p:spPr>
          <a:xfrm>
            <a:off x="561229" y="4105835"/>
            <a:ext cx="1140828" cy="1335600"/>
          </a:xfrm>
          <a:prstGeom prst="roundRect">
            <a:avLst/>
          </a:prstGeom>
          <a:solidFill>
            <a:schemeClr val="tx2">
              <a:lumMod val="5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s-MX" sz="1600" b="1" dirty="0">
                <a:solidFill>
                  <a:schemeClr val="bg1">
                    <a:lumMod val="95000"/>
                  </a:schemeClr>
                </a:solidFill>
              </a:rPr>
              <a:t>Procesos y Tecnología</a:t>
            </a:r>
            <a:endParaRPr lang="es-SV" sz="1600" b="1" dirty="0">
              <a:solidFill>
                <a:schemeClr val="bg1">
                  <a:lumMod val="95000"/>
                </a:schemeClr>
              </a:solidFill>
            </a:endParaRPr>
          </a:p>
          <a:p>
            <a:pPr algn="ctr"/>
            <a:endParaRPr lang="es-SV" sz="1600" b="1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8" name="71 Rectángulo redondeado"/>
          <p:cNvSpPr/>
          <p:nvPr/>
        </p:nvSpPr>
        <p:spPr>
          <a:xfrm>
            <a:off x="561229" y="5485048"/>
            <a:ext cx="1140828" cy="1335600"/>
          </a:xfrm>
          <a:prstGeom prst="roundRect">
            <a:avLst/>
          </a:prstGeom>
          <a:solidFill>
            <a:schemeClr val="tx2">
              <a:lumMod val="5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s-MX" sz="1600" b="1" dirty="0">
                <a:solidFill>
                  <a:schemeClr val="bg1">
                    <a:lumMod val="95000"/>
                  </a:schemeClr>
                </a:solidFill>
              </a:rPr>
              <a:t>Aprendizaje y Crecimiento</a:t>
            </a:r>
            <a:endParaRPr lang="es-SV" sz="1600" b="1" dirty="0">
              <a:solidFill>
                <a:schemeClr val="bg1">
                  <a:lumMod val="95000"/>
                </a:schemeClr>
              </a:solidFill>
            </a:endParaRPr>
          </a:p>
          <a:p>
            <a:pPr algn="ctr"/>
            <a:endParaRPr lang="es-SV" sz="1600" b="1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9" name="5 Marcador de número de diapositiva"/>
          <p:cNvSpPr>
            <a:spLocks noGrp="1"/>
          </p:cNvSpPr>
          <p:nvPr/>
        </p:nvSpPr>
        <p:spPr bwMode="auto">
          <a:xfrm>
            <a:off x="3883460" y="6592267"/>
            <a:ext cx="1528432" cy="365125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>
            <a:defPPr>
              <a:defRPr lang="es-E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fld id="{38FCB4E5-9C09-476D-909F-DABCB8A427BC}" type="slidenum">
              <a:rPr lang="es-ES" smtClean="0">
                <a:solidFill>
                  <a:schemeClr val="tx1"/>
                </a:solidFill>
              </a:rPr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t>4</a:t>
            </a:fld>
            <a:r>
              <a:rPr lang="es-ES" dirty="0" smtClean="0">
                <a:solidFill>
                  <a:schemeClr val="tx1"/>
                </a:solidFill>
              </a:rPr>
              <a:t> de 15</a:t>
            </a:r>
          </a:p>
        </p:txBody>
      </p:sp>
      <p:sp>
        <p:nvSpPr>
          <p:cNvPr id="10" name="6 Rectángulo"/>
          <p:cNvSpPr/>
          <p:nvPr/>
        </p:nvSpPr>
        <p:spPr>
          <a:xfrm>
            <a:off x="1538281" y="1321653"/>
            <a:ext cx="7398809" cy="13356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SV" dirty="0"/>
          </a:p>
        </p:txBody>
      </p:sp>
      <p:sp>
        <p:nvSpPr>
          <p:cNvPr id="11" name="8 Rectángulo"/>
          <p:cNvSpPr/>
          <p:nvPr/>
        </p:nvSpPr>
        <p:spPr>
          <a:xfrm>
            <a:off x="1551929" y="2700137"/>
            <a:ext cx="7398809" cy="133640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SV" dirty="0"/>
          </a:p>
        </p:txBody>
      </p:sp>
      <p:sp>
        <p:nvSpPr>
          <p:cNvPr id="12" name="10 Rectángulo"/>
          <p:cNvSpPr/>
          <p:nvPr/>
        </p:nvSpPr>
        <p:spPr>
          <a:xfrm>
            <a:off x="1551929" y="4102669"/>
            <a:ext cx="7398809" cy="13356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SV" dirty="0"/>
          </a:p>
        </p:txBody>
      </p:sp>
      <p:sp>
        <p:nvSpPr>
          <p:cNvPr id="13" name="12 Rectángulo"/>
          <p:cNvSpPr/>
          <p:nvPr/>
        </p:nvSpPr>
        <p:spPr>
          <a:xfrm>
            <a:off x="1551929" y="5482125"/>
            <a:ext cx="7398809" cy="13356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SV" dirty="0"/>
          </a:p>
        </p:txBody>
      </p:sp>
      <p:sp>
        <p:nvSpPr>
          <p:cNvPr id="14" name="14 Rectángulo redondeado"/>
          <p:cNvSpPr/>
          <p:nvPr/>
        </p:nvSpPr>
        <p:spPr>
          <a:xfrm>
            <a:off x="2557132" y="1472822"/>
            <a:ext cx="2169522" cy="972797"/>
          </a:xfrm>
          <a:prstGeom prst="roundRect">
            <a:avLst/>
          </a:prstGeom>
          <a:gradFill flip="none" rotWithShape="1">
            <a:gsLst>
              <a:gs pos="0">
                <a:srgbClr val="92D050">
                  <a:tint val="66000"/>
                  <a:satMod val="160000"/>
                </a:srgbClr>
              </a:gs>
              <a:gs pos="50000">
                <a:srgbClr val="92D050">
                  <a:tint val="44500"/>
                  <a:satMod val="160000"/>
                </a:srgbClr>
              </a:gs>
              <a:gs pos="100000">
                <a:srgbClr val="92D050">
                  <a:tint val="23500"/>
                  <a:satMod val="160000"/>
                </a:srgbClr>
              </a:gs>
            </a:gsLst>
            <a:lin ang="16200000" scaled="1"/>
            <a:tileRect/>
          </a:gradFill>
          <a:ln>
            <a:solidFill>
              <a:srgbClr val="92D050"/>
            </a:solidFill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400" b="1" dirty="0" smtClean="0"/>
              <a:t>F1.</a:t>
            </a:r>
            <a:r>
              <a:rPr lang="es-MX" sz="1400" dirty="0" smtClean="0"/>
              <a:t> Crecer en flujos de efectivo, rentabilidad y  patrimonio</a:t>
            </a:r>
            <a:endParaRPr lang="es-SV" sz="1400" dirty="0"/>
          </a:p>
        </p:txBody>
      </p:sp>
      <p:sp>
        <p:nvSpPr>
          <p:cNvPr id="15" name="16 Rectángulo redondeado"/>
          <p:cNvSpPr/>
          <p:nvPr/>
        </p:nvSpPr>
        <p:spPr>
          <a:xfrm>
            <a:off x="5354509" y="1472434"/>
            <a:ext cx="2226073" cy="972797"/>
          </a:xfrm>
          <a:prstGeom prst="roundRect">
            <a:avLst/>
          </a:prstGeom>
          <a:gradFill flip="none" rotWithShape="1">
            <a:gsLst>
              <a:gs pos="0">
                <a:srgbClr val="92D050">
                  <a:tint val="66000"/>
                  <a:satMod val="160000"/>
                </a:srgbClr>
              </a:gs>
              <a:gs pos="50000">
                <a:srgbClr val="92D050">
                  <a:tint val="44500"/>
                  <a:satMod val="160000"/>
                </a:srgbClr>
              </a:gs>
              <a:gs pos="100000">
                <a:srgbClr val="92D050">
                  <a:tint val="23500"/>
                  <a:satMod val="160000"/>
                </a:srgbClr>
              </a:gs>
            </a:gsLst>
            <a:lin ang="16200000" scaled="1"/>
            <a:tileRect/>
          </a:gradFill>
          <a:ln>
            <a:solidFill>
              <a:srgbClr val="92D050"/>
            </a:solidFill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400" b="1" dirty="0" smtClean="0"/>
              <a:t>F2.</a:t>
            </a:r>
            <a:r>
              <a:rPr lang="es-MX" sz="1400" dirty="0" smtClean="0"/>
              <a:t> Saneamiento y fortalecimiento patrimonial</a:t>
            </a:r>
            <a:endParaRPr lang="es-SV" sz="1400" dirty="0"/>
          </a:p>
        </p:txBody>
      </p:sp>
      <p:sp>
        <p:nvSpPr>
          <p:cNvPr id="16" name="17 Rectángulo redondeado"/>
          <p:cNvSpPr/>
          <p:nvPr/>
        </p:nvSpPr>
        <p:spPr>
          <a:xfrm>
            <a:off x="2556085" y="2868270"/>
            <a:ext cx="2169522" cy="972797"/>
          </a:xfrm>
          <a:prstGeom prst="roundRect">
            <a:avLst/>
          </a:prstGeom>
          <a:gradFill flip="none" rotWithShape="1">
            <a:gsLst>
              <a:gs pos="0">
                <a:srgbClr val="FF7A5B">
                  <a:tint val="66000"/>
                  <a:satMod val="160000"/>
                </a:srgbClr>
              </a:gs>
              <a:gs pos="50000">
                <a:srgbClr val="FF7A5B">
                  <a:tint val="44500"/>
                  <a:satMod val="160000"/>
                </a:srgbClr>
              </a:gs>
              <a:gs pos="100000">
                <a:srgbClr val="FF7A5B">
                  <a:tint val="23500"/>
                  <a:satMod val="160000"/>
                </a:srgbClr>
              </a:gs>
            </a:gsLst>
            <a:lin ang="16200000" scaled="1"/>
            <a:tileRect/>
          </a:gradFill>
          <a:ln>
            <a:solidFill>
              <a:srgbClr val="FF5A33"/>
            </a:solidFill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400" b="1" dirty="0" smtClean="0"/>
              <a:t>I1.</a:t>
            </a:r>
            <a:r>
              <a:rPr lang="es-MX" sz="1400" dirty="0" smtClean="0"/>
              <a:t> Diversificación de cartera de inversiones</a:t>
            </a:r>
            <a:endParaRPr lang="es-SV" sz="1400" dirty="0"/>
          </a:p>
        </p:txBody>
      </p:sp>
      <p:sp>
        <p:nvSpPr>
          <p:cNvPr id="17" name="18 Rectángulo redondeado"/>
          <p:cNvSpPr/>
          <p:nvPr/>
        </p:nvSpPr>
        <p:spPr>
          <a:xfrm>
            <a:off x="5411562" y="2868654"/>
            <a:ext cx="2169522" cy="972797"/>
          </a:xfrm>
          <a:prstGeom prst="roundRect">
            <a:avLst/>
          </a:prstGeom>
          <a:gradFill flip="none" rotWithShape="1">
            <a:gsLst>
              <a:gs pos="0">
                <a:srgbClr val="FF7A5B">
                  <a:tint val="66000"/>
                  <a:satMod val="160000"/>
                </a:srgbClr>
              </a:gs>
              <a:gs pos="50000">
                <a:srgbClr val="FF7A5B">
                  <a:tint val="44500"/>
                  <a:satMod val="160000"/>
                </a:srgbClr>
              </a:gs>
              <a:gs pos="100000">
                <a:srgbClr val="FF7A5B">
                  <a:tint val="23500"/>
                  <a:satMod val="160000"/>
                </a:srgbClr>
              </a:gs>
            </a:gsLst>
            <a:lin ang="16200000" scaled="1"/>
            <a:tileRect/>
          </a:gra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400" b="1" dirty="0" smtClean="0"/>
              <a:t>I2.</a:t>
            </a:r>
            <a:r>
              <a:rPr lang="es-MX" sz="1400" dirty="0" smtClean="0"/>
              <a:t> Brindar excelente servicio a inversionistas y clientes</a:t>
            </a:r>
            <a:endParaRPr lang="es-SV" sz="1400" dirty="0"/>
          </a:p>
        </p:txBody>
      </p:sp>
      <p:sp>
        <p:nvSpPr>
          <p:cNvPr id="18" name="24 Rectángulo redondeado"/>
          <p:cNvSpPr/>
          <p:nvPr/>
        </p:nvSpPr>
        <p:spPr>
          <a:xfrm>
            <a:off x="5353282" y="5660797"/>
            <a:ext cx="2169522" cy="972797"/>
          </a:xfrm>
          <a:prstGeom prst="roundRect">
            <a:avLst/>
          </a:prstGeom>
          <a:gradFill flip="none" rotWithShape="1">
            <a:gsLst>
              <a:gs pos="0">
                <a:srgbClr val="FFB84F">
                  <a:tint val="66000"/>
                  <a:satMod val="160000"/>
                </a:srgbClr>
              </a:gs>
              <a:gs pos="50000">
                <a:srgbClr val="FFB84F">
                  <a:tint val="44500"/>
                  <a:satMod val="160000"/>
                </a:srgbClr>
              </a:gs>
              <a:gs pos="100000">
                <a:srgbClr val="FFB84F">
                  <a:tint val="23500"/>
                  <a:satMod val="160000"/>
                </a:srgbClr>
              </a:gs>
            </a:gsLst>
            <a:lin ang="16200000" scaled="1"/>
            <a:tileRect/>
          </a:gradFill>
          <a:ln>
            <a:solidFill>
              <a:srgbClr val="FFB84F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400" b="1" dirty="0" smtClean="0"/>
              <a:t>A2.</a:t>
            </a:r>
            <a:r>
              <a:rPr lang="es-MX" sz="1400" dirty="0" smtClean="0"/>
              <a:t> Fomentar la motivación, convivencia y comportamiento ético</a:t>
            </a:r>
            <a:endParaRPr lang="es-SV" sz="1400" dirty="0"/>
          </a:p>
        </p:txBody>
      </p:sp>
      <p:sp>
        <p:nvSpPr>
          <p:cNvPr id="19" name="21 Rectángulo redondeado"/>
          <p:cNvSpPr/>
          <p:nvPr/>
        </p:nvSpPr>
        <p:spPr>
          <a:xfrm>
            <a:off x="5402637" y="4307658"/>
            <a:ext cx="2169522" cy="972797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75000"/>
                  <a:tint val="66000"/>
                  <a:satMod val="160000"/>
                </a:schemeClr>
              </a:gs>
              <a:gs pos="50000">
                <a:schemeClr val="accent1">
                  <a:lumMod val="75000"/>
                  <a:tint val="44500"/>
                  <a:satMod val="160000"/>
                </a:schemeClr>
              </a:gs>
              <a:gs pos="100000">
                <a:schemeClr val="accent1">
                  <a:lumMod val="75000"/>
                  <a:tint val="23500"/>
                  <a:satMod val="160000"/>
                </a:schemeClr>
              </a:gs>
            </a:gsLst>
            <a:lin ang="16200000" scaled="1"/>
            <a:tileRect/>
          </a:gradFill>
          <a:ln>
            <a:solidFill>
              <a:schemeClr val="accent1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400" b="1" dirty="0" smtClean="0"/>
              <a:t>P2.</a:t>
            </a:r>
            <a:r>
              <a:rPr lang="es-MX" sz="1400" dirty="0" smtClean="0"/>
              <a:t> </a:t>
            </a:r>
            <a:r>
              <a:rPr lang="es-ES" sz="1400" dirty="0"/>
              <a:t>Aplicación de tecnología de la </a:t>
            </a:r>
            <a:r>
              <a:rPr lang="es-ES" sz="1400" dirty="0" smtClean="0"/>
              <a:t>información </a:t>
            </a:r>
            <a:r>
              <a:rPr lang="es-ES" sz="1400" dirty="0"/>
              <a:t>enfocada a la mejora de procesos.</a:t>
            </a:r>
          </a:p>
        </p:txBody>
      </p:sp>
      <p:sp>
        <p:nvSpPr>
          <p:cNvPr id="20" name="23 Rectángulo redondeado"/>
          <p:cNvSpPr/>
          <p:nvPr/>
        </p:nvSpPr>
        <p:spPr>
          <a:xfrm>
            <a:off x="2534382" y="5660413"/>
            <a:ext cx="2359820" cy="972797"/>
          </a:xfrm>
          <a:prstGeom prst="roundRect">
            <a:avLst/>
          </a:prstGeom>
          <a:gradFill flip="none" rotWithShape="1">
            <a:gsLst>
              <a:gs pos="0">
                <a:srgbClr val="FFB84F">
                  <a:tint val="66000"/>
                  <a:satMod val="160000"/>
                </a:srgbClr>
              </a:gs>
              <a:gs pos="50000">
                <a:srgbClr val="FFB84F">
                  <a:tint val="44500"/>
                  <a:satMod val="160000"/>
                </a:srgbClr>
              </a:gs>
              <a:gs pos="100000">
                <a:srgbClr val="FFB84F">
                  <a:tint val="23500"/>
                  <a:satMod val="160000"/>
                </a:srgbClr>
              </a:gs>
            </a:gsLst>
            <a:lin ang="16200000" scaled="1"/>
            <a:tileRect/>
          </a:gradFill>
          <a:ln>
            <a:solidFill>
              <a:srgbClr val="FFB84F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400" b="1" dirty="0" smtClean="0"/>
              <a:t>A1.</a:t>
            </a:r>
            <a:r>
              <a:rPr lang="es-MX" sz="1400" dirty="0" smtClean="0"/>
              <a:t> Desarrollo de habilidades y competencias del personal de la Corporación</a:t>
            </a:r>
            <a:endParaRPr lang="es-SV" sz="1400" dirty="0"/>
          </a:p>
        </p:txBody>
      </p:sp>
      <p:cxnSp>
        <p:nvCxnSpPr>
          <p:cNvPr id="21" name="37 Conector curvado"/>
          <p:cNvCxnSpPr/>
          <p:nvPr/>
        </p:nvCxnSpPr>
        <p:spPr>
          <a:xfrm rot="16200000" flipV="1">
            <a:off x="6237286" y="4069087"/>
            <a:ext cx="459476" cy="1041"/>
          </a:xfrm>
          <a:prstGeom prst="curvedConnector3">
            <a:avLst>
              <a:gd name="adj1" fmla="val 50000"/>
            </a:avLst>
          </a:prstGeom>
          <a:ln w="28575">
            <a:solidFill>
              <a:schemeClr val="bg2">
                <a:lumMod val="25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20 Rectángulo redondeado"/>
          <p:cNvSpPr/>
          <p:nvPr/>
        </p:nvSpPr>
        <p:spPr>
          <a:xfrm>
            <a:off x="2552798" y="4308046"/>
            <a:ext cx="2169522" cy="972797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75000"/>
                  <a:tint val="66000"/>
                  <a:satMod val="160000"/>
                </a:schemeClr>
              </a:gs>
              <a:gs pos="50000">
                <a:schemeClr val="accent1">
                  <a:lumMod val="75000"/>
                  <a:tint val="44500"/>
                  <a:satMod val="160000"/>
                </a:schemeClr>
              </a:gs>
              <a:gs pos="100000">
                <a:schemeClr val="accent1">
                  <a:lumMod val="75000"/>
                  <a:tint val="23500"/>
                  <a:satMod val="160000"/>
                </a:schemeClr>
              </a:gs>
            </a:gsLst>
            <a:lin ang="16200000" scaled="1"/>
            <a:tileRect/>
          </a:gradFill>
          <a:ln>
            <a:solidFill>
              <a:schemeClr val="accent1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400" b="1" dirty="0" smtClean="0"/>
              <a:t>P1.</a:t>
            </a:r>
            <a:r>
              <a:rPr lang="es-MX" sz="1400" dirty="0" smtClean="0"/>
              <a:t> Actualizar la legislación y normativa operativa de la Corporación </a:t>
            </a:r>
            <a:endParaRPr lang="es-SV" sz="1400" dirty="0"/>
          </a:p>
        </p:txBody>
      </p:sp>
      <p:cxnSp>
        <p:nvCxnSpPr>
          <p:cNvPr id="23" name="Conector angular 22"/>
          <p:cNvCxnSpPr>
            <a:endCxn id="17" idx="3"/>
          </p:cNvCxnSpPr>
          <p:nvPr/>
        </p:nvCxnSpPr>
        <p:spPr>
          <a:xfrm rot="5400000" flipH="1" flipV="1">
            <a:off x="6239189" y="4638668"/>
            <a:ext cx="2625510" cy="58280"/>
          </a:xfrm>
          <a:prstGeom prst="bentConnector4">
            <a:avLst>
              <a:gd name="adj1" fmla="val 20183"/>
              <a:gd name="adj2" fmla="val 492244"/>
            </a:avLst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Conector angular 23"/>
          <p:cNvCxnSpPr>
            <a:endCxn id="19" idx="1"/>
          </p:cNvCxnSpPr>
          <p:nvPr/>
        </p:nvCxnSpPr>
        <p:spPr>
          <a:xfrm rot="5400000" flipH="1" flipV="1">
            <a:off x="4472042" y="5216217"/>
            <a:ext cx="1352754" cy="508435"/>
          </a:xfrm>
          <a:prstGeom prst="bentConnector2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Conector angular 24"/>
          <p:cNvCxnSpPr/>
          <p:nvPr/>
        </p:nvCxnSpPr>
        <p:spPr>
          <a:xfrm rot="10800000">
            <a:off x="3679466" y="2445232"/>
            <a:ext cx="2807932" cy="423039"/>
          </a:xfrm>
          <a:prstGeom prst="bentConnector3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Conector angular 25"/>
          <p:cNvCxnSpPr/>
          <p:nvPr/>
        </p:nvCxnSpPr>
        <p:spPr>
          <a:xfrm rot="5400000" flipH="1" flipV="1">
            <a:off x="4526881" y="4222477"/>
            <a:ext cx="2306942" cy="1572302"/>
          </a:xfrm>
          <a:prstGeom prst="bentConnector3">
            <a:avLst>
              <a:gd name="adj1" fmla="val 84439"/>
            </a:avLst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Conector angular 26"/>
          <p:cNvCxnSpPr/>
          <p:nvPr/>
        </p:nvCxnSpPr>
        <p:spPr>
          <a:xfrm rot="5400000" flipH="1" flipV="1">
            <a:off x="4358576" y="3749996"/>
            <a:ext cx="1407804" cy="680317"/>
          </a:xfrm>
          <a:prstGeom prst="bentConnector3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Conector recto de flecha 27"/>
          <p:cNvCxnSpPr>
            <a:endCxn id="16" idx="3"/>
          </p:cNvCxnSpPr>
          <p:nvPr/>
        </p:nvCxnSpPr>
        <p:spPr>
          <a:xfrm flipH="1">
            <a:off x="4725607" y="3354668"/>
            <a:ext cx="632060" cy="1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Conector recto de flecha 28"/>
          <p:cNvCxnSpPr>
            <a:stCxn id="22" idx="0"/>
            <a:endCxn id="16" idx="2"/>
          </p:cNvCxnSpPr>
          <p:nvPr/>
        </p:nvCxnSpPr>
        <p:spPr>
          <a:xfrm flipV="1">
            <a:off x="3637559" y="3841067"/>
            <a:ext cx="3287" cy="466979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Conector recto de flecha 29"/>
          <p:cNvCxnSpPr>
            <a:stCxn id="16" idx="0"/>
            <a:endCxn id="14" idx="2"/>
          </p:cNvCxnSpPr>
          <p:nvPr/>
        </p:nvCxnSpPr>
        <p:spPr>
          <a:xfrm flipV="1">
            <a:off x="3640846" y="2445619"/>
            <a:ext cx="1047" cy="422651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Conector recto de flecha 30"/>
          <p:cNvCxnSpPr>
            <a:endCxn id="14" idx="3"/>
          </p:cNvCxnSpPr>
          <p:nvPr/>
        </p:nvCxnSpPr>
        <p:spPr>
          <a:xfrm flipH="1">
            <a:off x="4726654" y="1958832"/>
            <a:ext cx="626628" cy="389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Marcador de número de diapositiva 1"/>
          <p:cNvSpPr>
            <a:spLocks noGrp="1"/>
          </p:cNvSpPr>
          <p:nvPr>
            <p:ph type="sldNum" sz="quarter" idx="12"/>
          </p:nvPr>
        </p:nvSpPr>
        <p:spPr>
          <a:xfrm>
            <a:off x="6533626" y="6453956"/>
            <a:ext cx="2057400" cy="365125"/>
          </a:xfrm>
        </p:spPr>
        <p:txBody>
          <a:bodyPr/>
          <a:lstStyle/>
          <a:p>
            <a:fld id="{47E36D0A-7346-4BEB-9CD7-D543B94B22C9}" type="slidenum">
              <a:rPr lang="es-ES" smtClean="0"/>
              <a:t>4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68484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61426" y="265138"/>
            <a:ext cx="8229600" cy="1143000"/>
          </a:xfrm>
        </p:spPr>
        <p:txBody>
          <a:bodyPr>
            <a:normAutofit/>
          </a:bodyPr>
          <a:lstStyle/>
          <a:p>
            <a:r>
              <a:rPr lang="es-SV" sz="3200" b="1" dirty="0">
                <a:latin typeface="Bembo Std" panose="02020605060306020A03" pitchFamily="18" charset="0"/>
              </a:rPr>
              <a:t>Evaluación por Perspectiva</a:t>
            </a:r>
          </a:p>
        </p:txBody>
      </p:sp>
      <p:graphicFrame>
        <p:nvGraphicFramePr>
          <p:cNvPr id="5" name="Gráfico 4"/>
          <p:cNvGraphicFramePr/>
          <p:nvPr>
            <p:extLst>
              <p:ext uri="{D42A27DB-BD31-4B8C-83A1-F6EECF244321}">
                <p14:modId xmlns:p14="http://schemas.microsoft.com/office/powerpoint/2010/main" val="1254925953"/>
              </p:ext>
            </p:extLst>
          </p:nvPr>
        </p:nvGraphicFramePr>
        <p:xfrm>
          <a:off x="558732" y="1787391"/>
          <a:ext cx="8032293" cy="41000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6650075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61426" y="265138"/>
            <a:ext cx="8229600" cy="1143000"/>
          </a:xfrm>
        </p:spPr>
        <p:txBody>
          <a:bodyPr>
            <a:normAutofit/>
          </a:bodyPr>
          <a:lstStyle/>
          <a:p>
            <a:r>
              <a:rPr lang="es-SV" sz="3200" b="1" dirty="0">
                <a:latin typeface="Bembo Std" panose="02020605060306020A03" pitchFamily="18" charset="0"/>
              </a:rPr>
              <a:t>Evaluación por Perspectiva</a:t>
            </a:r>
          </a:p>
        </p:txBody>
      </p:sp>
      <p:graphicFrame>
        <p:nvGraphicFramePr>
          <p:cNvPr id="3" name="Tab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55970637"/>
              </p:ext>
            </p:extLst>
          </p:nvPr>
        </p:nvGraphicFramePr>
        <p:xfrm>
          <a:off x="802104" y="1910302"/>
          <a:ext cx="7788921" cy="3991102"/>
        </p:xfrm>
        <a:graphic>
          <a:graphicData uri="http://schemas.openxmlformats.org/drawingml/2006/table">
            <a:tbl>
              <a:tblPr firstRow="1" firstCol="1" bandRow="1">
                <a:tableStyleId>{69CF1AB2-1976-4502-BF36-3FF5EA218861}</a:tableStyleId>
              </a:tblPr>
              <a:tblGrid>
                <a:gridCol w="1479992"/>
                <a:gridCol w="1630917"/>
                <a:gridCol w="1561703"/>
                <a:gridCol w="1561703"/>
                <a:gridCol w="1554606"/>
              </a:tblGrid>
              <a:tr h="0"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400" spc="40" dirty="0">
                          <a:effectLst/>
                          <a:latin typeface="Museo Sans 300" panose="02000000000000000000" pitchFamily="50" charset="0"/>
                        </a:rPr>
                        <a:t>PERSPECTIVA</a:t>
                      </a:r>
                      <a:endParaRPr lang="es-SV" sz="1400" dirty="0">
                        <a:effectLst/>
                        <a:latin typeface="Museo Sans 300" panose="02000000000000000000" pitchFamily="50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400" spc="40" dirty="0">
                          <a:effectLst/>
                          <a:latin typeface="Museo Sans 300" panose="02000000000000000000" pitchFamily="50" charset="0"/>
                        </a:rPr>
                        <a:t>PROYECTADO ANUAL 2020</a:t>
                      </a:r>
                      <a:endParaRPr lang="es-SV" sz="1400" dirty="0">
                        <a:effectLst/>
                        <a:latin typeface="Museo Sans 300" panose="02000000000000000000" pitchFamily="50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indent="0" algn="ctr" defTabSz="4572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400" b="1" kern="1200" spc="40" dirty="0">
                          <a:solidFill>
                            <a:schemeClr val="dk1"/>
                          </a:solidFill>
                          <a:effectLst/>
                          <a:latin typeface="Museo Sans 300" panose="02000000000000000000" pitchFamily="50" charset="0"/>
                          <a:ea typeface="+mn-ea"/>
                          <a:cs typeface="+mn-cs"/>
                        </a:rPr>
                        <a:t>PROYECTADO </a:t>
                      </a:r>
                      <a:r>
                        <a:rPr lang="es-SV" sz="1400" b="1" kern="1200" spc="40" dirty="0" smtClean="0">
                          <a:solidFill>
                            <a:schemeClr val="dk1"/>
                          </a:solidFill>
                          <a:effectLst/>
                          <a:latin typeface="Museo Sans 300" panose="02000000000000000000" pitchFamily="50" charset="0"/>
                          <a:ea typeface="+mn-ea"/>
                          <a:cs typeface="+mn-cs"/>
                        </a:rPr>
                        <a:t>A</a:t>
                      </a:r>
                      <a:r>
                        <a:rPr lang="es-SV" sz="1400" b="1" kern="1200" spc="40" baseline="0" dirty="0" smtClean="0">
                          <a:solidFill>
                            <a:schemeClr val="dk1"/>
                          </a:solidFill>
                          <a:effectLst/>
                          <a:latin typeface="Museo Sans 300" panose="02000000000000000000" pitchFamily="50" charset="0"/>
                          <a:ea typeface="+mn-ea"/>
                          <a:cs typeface="+mn-cs"/>
                        </a:rPr>
                        <a:t> DICIEMBRE</a:t>
                      </a:r>
                      <a:endParaRPr lang="es-SV" sz="1400" b="1" kern="1200" spc="40" dirty="0">
                        <a:solidFill>
                          <a:schemeClr val="dk1"/>
                        </a:solidFill>
                        <a:effectLst/>
                        <a:latin typeface="Museo Sans 300" panose="02000000000000000000" pitchFamily="50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indent="0" algn="ctr" defTabSz="4572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300" b="1" kern="1200" spc="40" dirty="0">
                          <a:solidFill>
                            <a:schemeClr val="dk1"/>
                          </a:solidFill>
                          <a:effectLst/>
                          <a:latin typeface="Museo Sans 300" panose="02000000000000000000" pitchFamily="50" charset="0"/>
                          <a:ea typeface="+mn-ea"/>
                          <a:cs typeface="+mn-cs"/>
                        </a:rPr>
                        <a:t>CUMPLIMIENTO A </a:t>
                      </a:r>
                      <a:r>
                        <a:rPr lang="es-SV" sz="1300" b="1" kern="1200" spc="40" dirty="0" smtClean="0">
                          <a:solidFill>
                            <a:schemeClr val="dk1"/>
                          </a:solidFill>
                          <a:effectLst/>
                          <a:latin typeface="Museo Sans 300" panose="02000000000000000000" pitchFamily="50" charset="0"/>
                          <a:ea typeface="+mn-ea"/>
                          <a:cs typeface="+mn-cs"/>
                        </a:rPr>
                        <a:t>DICIEMBRE</a:t>
                      </a:r>
                      <a:endParaRPr lang="es-SV" sz="1300" b="1" kern="1200" spc="40" dirty="0">
                        <a:solidFill>
                          <a:schemeClr val="dk1"/>
                        </a:solidFill>
                        <a:effectLst/>
                        <a:latin typeface="Museo Sans 300" panose="02000000000000000000" pitchFamily="50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indent="0" algn="ctr" defTabSz="4572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400" b="1" kern="1200" spc="40" dirty="0">
                          <a:solidFill>
                            <a:schemeClr val="dk1"/>
                          </a:solidFill>
                          <a:effectLst/>
                          <a:latin typeface="Museo Sans 300" panose="02000000000000000000" pitchFamily="50" charset="0"/>
                          <a:ea typeface="+mn-ea"/>
                          <a:cs typeface="+mn-cs"/>
                        </a:rPr>
                        <a:t>RESULTADO EN BASE AL 100% POR PERSPECTIVA</a:t>
                      </a:r>
                    </a:p>
                  </a:txBody>
                  <a:tcPr marL="68580" marR="68580" marT="0" marB="0" anchor="ctr"/>
                </a:tc>
              </a:tr>
              <a:tr h="435610">
                <a:tc>
                  <a:txBody>
                    <a:bodyPr/>
                    <a:lstStyle/>
                    <a:p>
                      <a:pPr marL="0" indent="0" algn="ctr" defTabSz="4572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400" b="1" kern="1200" spc="40" dirty="0">
                          <a:solidFill>
                            <a:schemeClr val="dk1"/>
                          </a:solidFill>
                          <a:effectLst/>
                          <a:latin typeface="Museo Sans 300" panose="02000000000000000000" pitchFamily="50" charset="0"/>
                          <a:ea typeface="+mn-ea"/>
                          <a:cs typeface="+mn-cs"/>
                        </a:rPr>
                        <a:t>Financiera.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400" b="1" spc="40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  <a:ea typeface="PMingLiU"/>
                          <a:cs typeface="Calibri" panose="020F0502020204030204" pitchFamily="34" charset="0"/>
                        </a:rPr>
                        <a:t>20%</a:t>
                      </a:r>
                      <a:endParaRPr lang="es-SV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400" b="1" spc="40">
                          <a:effectLst/>
                          <a:latin typeface="Museo Sans 300" panose="02000000000000000000" pitchFamily="50" charset="0"/>
                          <a:ea typeface="PMingLiU"/>
                          <a:cs typeface="Calibri" panose="020F0502020204030204" pitchFamily="34" charset="0"/>
                        </a:rPr>
                        <a:t>20%</a:t>
                      </a:r>
                      <a:endParaRPr lang="es-SV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400" b="1" spc="40">
                          <a:effectLst/>
                          <a:latin typeface="Museo Sans 300" panose="02000000000000000000" pitchFamily="50" charset="0"/>
                          <a:ea typeface="PMingLiU"/>
                          <a:cs typeface="Calibri" panose="020F0502020204030204" pitchFamily="34" charset="0"/>
                        </a:rPr>
                        <a:t>12.25%</a:t>
                      </a:r>
                      <a:endParaRPr lang="es-SV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400" b="1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  <a:ea typeface="PMingLiU"/>
                          <a:cs typeface="Times New Roman" panose="02020603050405020304" pitchFamily="18" charset="0"/>
                        </a:rPr>
                        <a:t>61.26%</a:t>
                      </a:r>
                      <a:endParaRPr lang="es-SV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</a:tr>
              <a:tr h="541655">
                <a:tc>
                  <a:txBody>
                    <a:bodyPr/>
                    <a:lstStyle/>
                    <a:p>
                      <a:pPr marL="0" indent="0" algn="ctr" defTabSz="4572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400" b="1" kern="1200" spc="40" dirty="0">
                          <a:solidFill>
                            <a:schemeClr val="dk1"/>
                          </a:solidFill>
                          <a:effectLst/>
                          <a:latin typeface="Museo Sans 300" panose="02000000000000000000" pitchFamily="50" charset="0"/>
                          <a:ea typeface="+mn-ea"/>
                          <a:cs typeface="+mn-cs"/>
                        </a:rPr>
                        <a:t>Inversionistas y Clientes.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400" b="1" spc="40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  <a:ea typeface="PMingLiU"/>
                          <a:cs typeface="Calibri" panose="020F0502020204030204" pitchFamily="34" charset="0"/>
                        </a:rPr>
                        <a:t>20%</a:t>
                      </a:r>
                      <a:endParaRPr lang="es-SV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400" spc="40">
                          <a:effectLst/>
                          <a:latin typeface="Museo Sans 300" panose="02000000000000000000" pitchFamily="50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20%</a:t>
                      </a:r>
                      <a:endParaRPr lang="es-SV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400" spc="40">
                          <a:effectLst/>
                          <a:latin typeface="Museo Sans 300" panose="02000000000000000000" pitchFamily="50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0.45%</a:t>
                      </a:r>
                      <a:endParaRPr lang="es-SV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400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2.25%</a:t>
                      </a:r>
                      <a:endParaRPr lang="es-SV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</a:tr>
              <a:tr h="539115">
                <a:tc>
                  <a:txBody>
                    <a:bodyPr/>
                    <a:lstStyle/>
                    <a:p>
                      <a:pPr marL="0" indent="0" algn="ctr" defTabSz="4572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400" b="1" kern="1200" spc="40" dirty="0">
                          <a:solidFill>
                            <a:schemeClr val="dk1"/>
                          </a:solidFill>
                          <a:effectLst/>
                          <a:latin typeface="Museo Sans 300" panose="02000000000000000000" pitchFamily="50" charset="0"/>
                          <a:ea typeface="+mn-ea"/>
                          <a:cs typeface="+mn-cs"/>
                        </a:rPr>
                        <a:t>Procesos y</a:t>
                      </a:r>
                    </a:p>
                    <a:p>
                      <a:pPr marL="0" indent="0" algn="ctr" defTabSz="4572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400" b="1" kern="1200" spc="40" dirty="0">
                          <a:solidFill>
                            <a:schemeClr val="dk1"/>
                          </a:solidFill>
                          <a:effectLst/>
                          <a:latin typeface="Museo Sans 300" panose="02000000000000000000" pitchFamily="50" charset="0"/>
                          <a:ea typeface="+mn-ea"/>
                          <a:cs typeface="+mn-cs"/>
                        </a:rPr>
                        <a:t>Tecnología.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400" b="1" spc="40">
                          <a:effectLst/>
                          <a:latin typeface="Museo Sans 300" panose="02000000000000000000" pitchFamily="50" charset="0"/>
                          <a:ea typeface="PMingLiU"/>
                          <a:cs typeface="Calibri" panose="020F0502020204030204" pitchFamily="34" charset="0"/>
                        </a:rPr>
                        <a:t>15%</a:t>
                      </a:r>
                      <a:endParaRPr lang="es-SV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400" spc="40">
                          <a:effectLst/>
                          <a:latin typeface="Museo Sans 300" panose="02000000000000000000" pitchFamily="50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15%</a:t>
                      </a:r>
                      <a:endParaRPr lang="es-SV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400" spc="40">
                          <a:effectLst/>
                          <a:latin typeface="Museo Sans 300" panose="02000000000000000000" pitchFamily="50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7.40%</a:t>
                      </a:r>
                      <a:endParaRPr lang="es-SV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400">
                          <a:effectLst/>
                          <a:latin typeface="Museo Sans 300" panose="02000000000000000000" pitchFamily="50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49.33%</a:t>
                      </a:r>
                      <a:endParaRPr lang="es-SV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</a:tr>
              <a:tr h="485140">
                <a:tc>
                  <a:txBody>
                    <a:bodyPr/>
                    <a:lstStyle/>
                    <a:p>
                      <a:pPr marL="0" indent="0" algn="ctr" defTabSz="4572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400" b="1" kern="1200" spc="40">
                          <a:solidFill>
                            <a:schemeClr val="dk1"/>
                          </a:solidFill>
                          <a:effectLst/>
                          <a:latin typeface="Museo Sans 300" panose="02000000000000000000" pitchFamily="50" charset="0"/>
                          <a:ea typeface="+mn-ea"/>
                          <a:cs typeface="+mn-cs"/>
                        </a:rPr>
                        <a:t>Aprendizaje y Crecimiento.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400" b="1" spc="40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  <a:ea typeface="PMingLiU"/>
                          <a:cs typeface="Calibri" panose="020F0502020204030204" pitchFamily="34" charset="0"/>
                        </a:rPr>
                        <a:t>45%</a:t>
                      </a:r>
                      <a:endParaRPr lang="es-SV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400" spc="40">
                          <a:effectLst/>
                          <a:latin typeface="Museo Sans 300" panose="02000000000000000000" pitchFamily="50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45%</a:t>
                      </a:r>
                      <a:endParaRPr lang="es-SV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400" spc="40">
                          <a:effectLst/>
                          <a:latin typeface="Museo Sans 300" panose="02000000000000000000" pitchFamily="50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34.12%</a:t>
                      </a:r>
                      <a:endParaRPr lang="es-SV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400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75.82%</a:t>
                      </a:r>
                      <a:endParaRPr lang="es-SV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</a:tr>
              <a:tr h="0">
                <a:tc>
                  <a:txBody>
                    <a:bodyPr/>
                    <a:lstStyle/>
                    <a:p>
                      <a:pPr marL="0" indent="0" algn="ctr" defTabSz="4572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400" b="1" kern="1200" spc="40" dirty="0">
                          <a:solidFill>
                            <a:schemeClr val="dk1"/>
                          </a:solidFill>
                          <a:effectLst/>
                          <a:latin typeface="Museo Sans 300" panose="02000000000000000000" pitchFamily="50" charset="0"/>
                          <a:ea typeface="+mn-ea"/>
                          <a:cs typeface="+mn-cs"/>
                        </a:rPr>
                        <a:t> </a:t>
                      </a:r>
                    </a:p>
                    <a:p>
                      <a:pPr marL="0" indent="0" algn="ctr" defTabSz="4572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400" b="1" kern="1200" spc="40" dirty="0">
                          <a:solidFill>
                            <a:schemeClr val="dk1"/>
                          </a:solidFill>
                          <a:effectLst/>
                          <a:latin typeface="Museo Sans 300" panose="02000000000000000000" pitchFamily="50" charset="0"/>
                          <a:ea typeface="+mn-ea"/>
                          <a:cs typeface="+mn-cs"/>
                        </a:rPr>
                        <a:t>TOTAL</a:t>
                      </a:r>
                    </a:p>
                    <a:p>
                      <a:pPr marL="0" indent="0" algn="ctr" defTabSz="4572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400" b="1" kern="1200" spc="40" dirty="0">
                          <a:solidFill>
                            <a:schemeClr val="dk1"/>
                          </a:solidFill>
                          <a:effectLst/>
                          <a:latin typeface="Museo Sans 300" panose="02000000000000000000" pitchFamily="50" charset="0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400" b="1" spc="40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  <a:ea typeface="PMingLiU"/>
                          <a:cs typeface="Calibri" panose="020F0502020204030204" pitchFamily="34" charset="0"/>
                        </a:rPr>
                        <a:t>100%</a:t>
                      </a:r>
                      <a:endParaRPr lang="es-SV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400" spc="40">
                          <a:effectLst/>
                          <a:latin typeface="Museo Sans 300" panose="02000000000000000000" pitchFamily="50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100%</a:t>
                      </a:r>
                      <a:endParaRPr lang="es-SV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400" spc="40">
                          <a:effectLst/>
                          <a:latin typeface="Museo Sans 300" panose="02000000000000000000" pitchFamily="50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54.22%</a:t>
                      </a:r>
                      <a:endParaRPr lang="es-SV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400" spc="40" dirty="0">
                          <a:effectLst/>
                          <a:latin typeface="Museo Sans 300" panose="02000000000000000000" pitchFamily="50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54.22%</a:t>
                      </a:r>
                      <a:endParaRPr lang="es-SV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051205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830</TotalTime>
  <Words>284</Words>
  <Application>Microsoft Office PowerPoint</Application>
  <PresentationFormat>Presentación en pantalla (4:3)</PresentationFormat>
  <Paragraphs>60</Paragraphs>
  <Slides>6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13" baseType="lpstr">
      <vt:lpstr>Arial</vt:lpstr>
      <vt:lpstr>Bembo Std</vt:lpstr>
      <vt:lpstr>Calibri</vt:lpstr>
      <vt:lpstr>Museo Sans 300</vt:lpstr>
      <vt:lpstr>PMingLiU</vt:lpstr>
      <vt:lpstr>Times New Roman</vt:lpstr>
      <vt:lpstr>Tema de Office</vt:lpstr>
      <vt:lpstr>Presentación de PowerPoint</vt:lpstr>
      <vt:lpstr>INFORME DE SEGUIMIENTO PLAN ANUAL OPERATIVO AL CUARTO TRIMESTRE 2020  </vt:lpstr>
      <vt:lpstr>GENERALIDADES</vt:lpstr>
      <vt:lpstr>MAPA ESTRATÉGICO DE CORSAIN 2020</vt:lpstr>
      <vt:lpstr>Evaluación por Perspectiva</vt:lpstr>
      <vt:lpstr>Evaluación por Perspectiva</vt:lpstr>
    </vt:vector>
  </TitlesOfParts>
  <Company>CORSAIN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Amilcar Peraza</dc:creator>
  <cp:lastModifiedBy>Luz Marleny Arevalo</cp:lastModifiedBy>
  <cp:revision>37</cp:revision>
  <cp:lastPrinted>2019-12-18T17:42:50Z</cp:lastPrinted>
  <dcterms:created xsi:type="dcterms:W3CDTF">2019-07-03T14:56:03Z</dcterms:created>
  <dcterms:modified xsi:type="dcterms:W3CDTF">2021-03-22T20:59:46Z</dcterms:modified>
</cp:coreProperties>
</file>