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e.perdomo\Desktop\POA\1.0%20PAO%202020\4.0%20BASE%20EXCEL\Tercer%20Trimestre\Informe%20Tercer%20Trimestre%202020_v1.0-%203011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AL TERCER TRIMESTRE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>
                  <c:v>0.2</c:v>
                </c:pt>
                <c:pt idx="1">
                  <c:v>0.13895660000000001</c:v>
                </c:pt>
                <c:pt idx="2">
                  <c:v>8.260057907200001E-2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AL TERCER TRIMESTRE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>
                  <c:v>0.2</c:v>
                </c:pt>
                <c:pt idx="1">
                  <c:v>0.15373500000000001</c:v>
                </c:pt>
                <c:pt idx="2">
                  <c:v>4.5000000000000005E-3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AL TERCER TRIMESTRE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>
                  <c:v>0.15</c:v>
                </c:pt>
                <c:pt idx="1">
                  <c:v>0.13525000000000001</c:v>
                </c:pt>
                <c:pt idx="2">
                  <c:v>7.3999999999999996E-2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AL TERCER TRIMESTRE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>
                  <c:v>0.45</c:v>
                </c:pt>
                <c:pt idx="1">
                  <c:v>0.3414100000000001</c:v>
                </c:pt>
                <c:pt idx="2">
                  <c:v>0.19898500000000005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9915504"/>
        <c:axId val="469914720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1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36.01%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AL TERCER TRIMESTRE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>
                  <c:v>1</c:v>
                </c:pt>
                <c:pt idx="1">
                  <c:v>0.76935160000000014</c:v>
                </c:pt>
                <c:pt idx="2">
                  <c:v>0.36008557907200006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9915504"/>
        <c:axId val="469914720"/>
      </c:lineChart>
      <c:catAx>
        <c:axId val="469915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69914720"/>
        <c:crosses val="autoZero"/>
        <c:auto val="1"/>
        <c:lblAlgn val="ctr"/>
        <c:lblOffset val="100"/>
        <c:noMultiLvlLbl val="0"/>
      </c:catAx>
      <c:valAx>
        <c:axId val="469914720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crossAx val="46991550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Bembo Std" panose="02020605060306020A03" pitchFamily="18" charset="0"/>
              </a:rPr>
              <a:t>INFORME DE SEGUIMIENTO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b="1" dirty="0">
                <a:latin typeface="Bembo Std" panose="02020605060306020A03" pitchFamily="18" charset="0"/>
              </a:rPr>
              <a:t>PLAN ANUAL OPERATIVO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sz="4000" b="1" dirty="0" smtClean="0">
                <a:latin typeface="Bembo Std" panose="02020605060306020A03" pitchFamily="18" charset="0"/>
              </a:rPr>
              <a:t>AL TERCER </a:t>
            </a:r>
            <a:r>
              <a:rPr lang="es-ES" sz="4000" b="1" dirty="0">
                <a:latin typeface="Bembo Std" panose="02020605060306020A03" pitchFamily="18" charset="0"/>
              </a:rPr>
              <a:t>TRIMESTRE </a:t>
            </a:r>
            <a:r>
              <a:rPr lang="es-ES" sz="4000" b="1" dirty="0" smtClean="0">
                <a:latin typeface="Bembo Std" panose="02020605060306020A03" pitchFamily="18" charset="0"/>
              </a:rPr>
              <a:t>2020</a:t>
            </a:r>
            <a:r>
              <a:rPr lang="es-ES" b="1" dirty="0" smtClean="0">
                <a:latin typeface="Bembo Std" panose="02020605060306020A03" pitchFamily="18" charset="0"/>
              </a:rPr>
              <a:t>  </a:t>
            </a:r>
            <a:endParaRPr lang="es-ES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/>
          <a:lstStyle/>
          <a:p>
            <a:r>
              <a:rPr lang="es-ES" dirty="0" smtClean="0">
                <a:latin typeface="Bembo Std"/>
                <a:cs typeface="Bembo Std"/>
              </a:rPr>
              <a:t>GENERALIDADES</a:t>
            </a:r>
            <a:endParaRPr lang="es-ES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69090"/>
            <a:ext cx="7848872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9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900" dirty="0" smtClean="0">
                <a:latin typeface="Museo Sans 300" panose="02000000000000000000" pitchFamily="50" charset="0"/>
              </a:rPr>
              <a:t>establecidas </a:t>
            </a:r>
            <a:r>
              <a:rPr lang="es-SV" sz="1900" dirty="0">
                <a:latin typeface="Museo Sans 300" panose="02000000000000000000" pitchFamily="50" charset="0"/>
              </a:rPr>
              <a:t>en el Plan Anual Operativo </a:t>
            </a:r>
            <a:r>
              <a:rPr lang="es-SV" sz="1900" dirty="0" smtClean="0">
                <a:latin typeface="Museo Sans 300" panose="02000000000000000000" pitchFamily="50" charset="0"/>
              </a:rPr>
              <a:t>su cumplimiento de acuerdo a los indicadores y actividades ejecutadas a nivel institucional.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>
                <a:latin typeface="Museo Sans 300" panose="02000000000000000000" pitchFamily="50" charset="0"/>
              </a:rPr>
              <a:t>La evaluación de cumplimiento se ha efectuado a nivel de Perspectivas y Objetivos Estratégicos </a:t>
            </a:r>
            <a:r>
              <a:rPr lang="es-SV" sz="1900" dirty="0" smtClean="0">
                <a:latin typeface="Museo Sans 300" panose="02000000000000000000" pitchFamily="50" charset="0"/>
              </a:rPr>
              <a:t>al tercer </a:t>
            </a:r>
            <a:r>
              <a:rPr lang="es-SV" sz="1900" dirty="0">
                <a:latin typeface="Museo Sans 300" panose="02000000000000000000" pitchFamily="50" charset="0"/>
              </a:rPr>
              <a:t>trimestre, lográndose una ejecución del </a:t>
            </a:r>
            <a:r>
              <a:rPr lang="es-SV" sz="1900" b="1" dirty="0">
                <a:latin typeface="Museo Sans 300" panose="02000000000000000000" pitchFamily="50" charset="0"/>
              </a:rPr>
              <a:t>46.80</a:t>
            </a:r>
            <a:r>
              <a:rPr lang="es-SV" sz="1900" dirty="0">
                <a:latin typeface="Museo Sans 300" panose="02000000000000000000" pitchFamily="50" charset="0"/>
              </a:rPr>
              <a:t>%, con respecto a lo programado. </a:t>
            </a: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El </a:t>
            </a:r>
            <a:r>
              <a:rPr lang="es-SV" sz="1900" dirty="0">
                <a:latin typeface="Museo Sans 300" panose="02000000000000000000" pitchFamily="50" charset="0"/>
              </a:rPr>
              <a:t>seguimiento de los Planes Operativos tiene como base legal el Artículo 15 de las Normas Técnicas de Control Interno Específicas de </a:t>
            </a:r>
            <a:r>
              <a:rPr lang="es-SV" sz="19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3200" b="1" dirty="0" smtClean="0">
                <a:latin typeface="Bembo Std" panose="02020605060306020A03" pitchFamily="18" charset="0"/>
              </a:rPr>
              <a:t>2020</a:t>
            </a:r>
            <a:endParaRPr lang="es-SV" sz="3200" b="1" dirty="0">
              <a:latin typeface="Bembo Std" panose="02020605060306020A03" pitchFamily="18" charset="0"/>
            </a:endParaRPr>
          </a:p>
        </p:txBody>
      </p:sp>
      <p:sp>
        <p:nvSpPr>
          <p:cNvPr id="5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10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2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3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4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15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16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17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18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19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20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21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23" name="Conector angular 22"/>
          <p:cNvCxnSpPr>
            <a:endCxn id="17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endCxn id="19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endCxn id="16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  <a:endCxn id="16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6" idx="0"/>
            <a:endCxn id="14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1059756270"/>
              </p:ext>
            </p:extLst>
          </p:nvPr>
        </p:nvGraphicFramePr>
        <p:xfrm>
          <a:off x="719154" y="1773053"/>
          <a:ext cx="7871872" cy="4194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754326"/>
              </p:ext>
            </p:extLst>
          </p:nvPr>
        </p:nvGraphicFramePr>
        <p:xfrm>
          <a:off x="866274" y="1527978"/>
          <a:ext cx="7724752" cy="463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0587"/>
                <a:gridCol w="1611588"/>
                <a:gridCol w="1543197"/>
                <a:gridCol w="1795867"/>
                <a:gridCol w="1283513"/>
              </a:tblGrid>
              <a:tr h="96251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ANUAL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2020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</a:t>
                      </a:r>
                      <a:r>
                        <a:rPr lang="es-SV" sz="1300" spc="40">
                          <a:effectLst/>
                          <a:latin typeface="Museo Sans 300" panose="02000000000000000000" pitchFamily="50" charset="0"/>
                        </a:rPr>
                        <a:t>A </a:t>
                      </a:r>
                      <a:r>
                        <a:rPr lang="es-SV" sz="1300" spc="40" smtClean="0">
                          <a:effectLst/>
                          <a:latin typeface="Museo Sans 300" panose="02000000000000000000" pitchFamily="50" charset="0"/>
                        </a:rPr>
                        <a:t>SEPTIEMBRE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CUMPLIMIENTO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SEPTIEMBRE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PORCENTAJE 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3306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13.90%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8.26%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 smtClean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59.42%</a:t>
                      </a:r>
                      <a:endParaRPr lang="es-SV" sz="1400" b="0" kern="1200" spc="40" dirty="0">
                        <a:solidFill>
                          <a:schemeClr val="dk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15.37%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0.45%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2.93%</a:t>
                      </a: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13.53%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7.40%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 smtClean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54.70%</a:t>
                      </a:r>
                      <a:endParaRPr lang="es-SV" sz="1400" b="0" kern="1200" spc="40" dirty="0">
                        <a:solidFill>
                          <a:schemeClr val="dk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45%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34.14%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19.90%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 smtClean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58.29%</a:t>
                      </a:r>
                      <a:endParaRPr lang="es-SV" sz="1400" b="0" kern="1200" spc="40" dirty="0">
                        <a:solidFill>
                          <a:schemeClr val="dk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95603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76.94%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36.01%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46.80%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568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280</Words>
  <Application>Microsoft Office PowerPoint</Application>
  <PresentationFormat>Presentación en pantalla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INFORME DE SEGUIMIENTO PLAN ANUAL OPERATIVO AL TERCER TRIMESTRE 2020  </vt:lpstr>
      <vt:lpstr>GENERALIDADES</vt:lpstr>
      <vt:lpstr>MAPA ESTRATÉGICO DE CORSAIN 2020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19</cp:revision>
  <cp:lastPrinted>2019-12-18T17:42:50Z</cp:lastPrinted>
  <dcterms:created xsi:type="dcterms:W3CDTF">2019-07-03T14:56:03Z</dcterms:created>
  <dcterms:modified xsi:type="dcterms:W3CDTF">2021-01-28T17:13:41Z</dcterms:modified>
</cp:coreProperties>
</file>