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e.perdomo\Desktop\POA\1.0%20PAO%202020\4.0%20BASE%20EXCEL\Primer%20Trimestre\Informe%20Primer%20Trimestre%202020_v2.0-%202809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MARZO</c:v>
                </c:pt>
                <c:pt idx="2">
                  <c:v>EJECUCION PRIMER TRIMESTRE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>
                  <c:v>0.2</c:v>
                </c:pt>
                <c:pt idx="1">
                  <c:v>4.8988580000000011E-2</c:v>
                </c:pt>
                <c:pt idx="2">
                  <c:v>3.9758860000000007E-2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MARZO</c:v>
                </c:pt>
                <c:pt idx="2">
                  <c:v>EJECUCION PRIMER TRIMESTRE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>
                  <c:v>0.2</c:v>
                </c:pt>
                <c:pt idx="1">
                  <c:v>4.0000000000000008E-2</c:v>
                </c:pt>
                <c:pt idx="2">
                  <c:v>4.5000000000000005E-3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MARZO</c:v>
                </c:pt>
                <c:pt idx="2">
                  <c:v>EJECUCION PRIMER TRIMESTRE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>
                  <c:v>0.15</c:v>
                </c:pt>
                <c:pt idx="1">
                  <c:v>7.7999999999999986E-2</c:v>
                </c:pt>
                <c:pt idx="2">
                  <c:v>7.2999999999999995E-2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MARZO</c:v>
                </c:pt>
                <c:pt idx="2">
                  <c:v>EJECUCION PRIMER TRIMESTRE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>
                  <c:v>0.45</c:v>
                </c:pt>
                <c:pt idx="1">
                  <c:v>0.15000000000000005</c:v>
                </c:pt>
                <c:pt idx="2">
                  <c:v>0.14700000000000005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6197360"/>
        <c:axId val="1746200080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1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MARZO</c:v>
                </c:pt>
                <c:pt idx="2">
                  <c:v>EJECUCION PRIMER TRIMESTRE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>
                  <c:v>1</c:v>
                </c:pt>
                <c:pt idx="1">
                  <c:v>0.31698858000000008</c:v>
                </c:pt>
                <c:pt idx="2">
                  <c:v>0.26425886000000004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46197360"/>
        <c:axId val="1746200080"/>
      </c:lineChart>
      <c:catAx>
        <c:axId val="17461973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46200080"/>
        <c:crosses val="autoZero"/>
        <c:auto val="1"/>
        <c:lblAlgn val="ctr"/>
        <c:lblOffset val="100"/>
        <c:noMultiLvlLbl val="0"/>
      </c:catAx>
      <c:valAx>
        <c:axId val="1746200080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crossAx val="174619736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29/10/2020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Bembo Std" panose="02020605060306020A03" pitchFamily="18" charset="0"/>
              </a:rPr>
              <a:t>INFORME DE SEGUIMIENTO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b="1" dirty="0">
                <a:latin typeface="Bembo Std" panose="02020605060306020A03" pitchFamily="18" charset="0"/>
              </a:rPr>
              <a:t>PLAN ANUAL OPERATIVO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sz="4000" b="1" dirty="0" smtClean="0">
                <a:latin typeface="Bembo Std" panose="02020605060306020A03" pitchFamily="18" charset="0"/>
              </a:rPr>
              <a:t>PRIMER </a:t>
            </a:r>
            <a:r>
              <a:rPr lang="es-ES" sz="4000" b="1" dirty="0">
                <a:latin typeface="Bembo Std" panose="02020605060306020A03" pitchFamily="18" charset="0"/>
              </a:rPr>
              <a:t>TRIMESTRE </a:t>
            </a:r>
            <a:r>
              <a:rPr lang="es-ES" sz="4000" b="1" dirty="0" smtClean="0">
                <a:latin typeface="Bembo Std" panose="02020605060306020A03" pitchFamily="18" charset="0"/>
              </a:rPr>
              <a:t>2020</a:t>
            </a:r>
            <a:r>
              <a:rPr lang="es-ES" b="1" dirty="0" smtClean="0">
                <a:latin typeface="Bembo Std" panose="02020605060306020A03" pitchFamily="18" charset="0"/>
              </a:rPr>
              <a:t>  </a:t>
            </a:r>
            <a:endParaRPr lang="es-ES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21774"/>
            <a:ext cx="8229600" cy="1143000"/>
          </a:xfrm>
        </p:spPr>
        <p:txBody>
          <a:bodyPr/>
          <a:lstStyle/>
          <a:p>
            <a:r>
              <a:rPr lang="es-ES" dirty="0" smtClean="0">
                <a:latin typeface="Bembo Std"/>
                <a:cs typeface="Bembo Std"/>
              </a:rPr>
              <a:t>GENERALIDADES</a:t>
            </a:r>
            <a:endParaRPr lang="es-ES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69090"/>
            <a:ext cx="784887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9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900" dirty="0" smtClean="0">
                <a:latin typeface="Museo Sans 300" panose="02000000000000000000" pitchFamily="50" charset="0"/>
              </a:rPr>
              <a:t>establecidas </a:t>
            </a:r>
            <a:r>
              <a:rPr lang="es-SV" sz="1900" dirty="0">
                <a:latin typeface="Museo Sans 300" panose="02000000000000000000" pitchFamily="50" charset="0"/>
              </a:rPr>
              <a:t>en el Plan Anual Operativo </a:t>
            </a:r>
            <a:r>
              <a:rPr lang="es-SV" sz="1900" dirty="0" smtClean="0">
                <a:latin typeface="Museo Sans 300" panose="02000000000000000000" pitchFamily="50" charset="0"/>
              </a:rPr>
              <a:t>su cumplimiento de acuerdo a los indicadores y actividades ejecutadas a nivel institucional.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900" dirty="0">
                <a:latin typeface="Museo Sans 300" panose="02000000000000000000" pitchFamily="50" charset="0"/>
              </a:rPr>
              <a:t>y Objetivos Estratégicos en </a:t>
            </a:r>
            <a:r>
              <a:rPr lang="es-SV" sz="1900" dirty="0" smtClean="0">
                <a:latin typeface="Museo Sans 300" panose="02000000000000000000" pitchFamily="50" charset="0"/>
              </a:rPr>
              <a:t>el periodo del Primer trimestre, lográndose una ejecución del </a:t>
            </a:r>
            <a:r>
              <a:rPr lang="es-SV" sz="1900" b="1" dirty="0" smtClean="0">
                <a:latin typeface="Museo Sans 300" panose="02000000000000000000" pitchFamily="50" charset="0"/>
              </a:rPr>
              <a:t>83.37</a:t>
            </a:r>
            <a:r>
              <a:rPr lang="es-SV" sz="1900" dirty="0" smtClean="0">
                <a:latin typeface="Museo Sans 300" panose="02000000000000000000" pitchFamily="50" charset="0"/>
              </a:rPr>
              <a:t>%, con respecto a lo programado. </a:t>
            </a: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El </a:t>
            </a:r>
            <a:r>
              <a:rPr lang="es-SV" sz="1900" dirty="0">
                <a:latin typeface="Museo Sans 300" panose="02000000000000000000" pitchFamily="50" charset="0"/>
              </a:rPr>
              <a:t>seguimiento de los Planes Operativos tiene como base legal el Artículo 15 de las Normas Técnicas de Control Interno Específicas de </a:t>
            </a:r>
            <a:r>
              <a:rPr lang="es-SV" sz="1900" dirty="0" smtClean="0">
                <a:latin typeface="Museo Sans 300" panose="02000000000000000000" pitchFamily="50" charset="0"/>
              </a:rPr>
              <a:t>CORSAIN, el que además establece que los resultados obtenidos deberán presentarse al Consejo Directivo.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MX" sz="32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3200" b="1" dirty="0" smtClean="0">
                <a:latin typeface="Bembo Std" panose="02020605060306020A03" pitchFamily="18" charset="0"/>
              </a:rPr>
              <a:t>2020</a:t>
            </a:r>
            <a:endParaRPr lang="es-SV" sz="3200" b="1" dirty="0">
              <a:latin typeface="Bembo Std" panose="02020605060306020A03" pitchFamily="18" charset="0"/>
            </a:endParaRPr>
          </a:p>
        </p:txBody>
      </p:sp>
      <p:sp>
        <p:nvSpPr>
          <p:cNvPr id="5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10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1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2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3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4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15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16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17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18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19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20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21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23" name="Conector angular 22"/>
          <p:cNvCxnSpPr>
            <a:endCxn id="17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r 23"/>
          <p:cNvCxnSpPr>
            <a:endCxn id="19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r 24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angular 25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endCxn id="16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2" idx="0"/>
            <a:endCxn id="16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stCxn id="16" idx="0"/>
            <a:endCxn id="14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endCxn id="14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677400686"/>
              </p:ext>
            </p:extLst>
          </p:nvPr>
        </p:nvGraphicFramePr>
        <p:xfrm>
          <a:off x="552650" y="1653155"/>
          <a:ext cx="8038375" cy="4138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746058"/>
              </p:ext>
            </p:extLst>
          </p:nvPr>
        </p:nvGraphicFramePr>
        <p:xfrm>
          <a:off x="866274" y="1527978"/>
          <a:ext cx="7724752" cy="46323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0587"/>
                <a:gridCol w="1611588"/>
                <a:gridCol w="1543197"/>
                <a:gridCol w="1795867"/>
                <a:gridCol w="1283513"/>
              </a:tblGrid>
              <a:tr h="96251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ANUAL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2020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MARZO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CUMPLIMIENTO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MARZO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RESULTADO EN BASE AL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PORCENTAJE 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POR 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03306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spc="4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4.90%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3.98%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81.16%</a:t>
                      </a:r>
                      <a:endParaRPr lang="es-SV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4.00%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0.45%</a:t>
                      </a:r>
                      <a:endParaRPr lang="es-SV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11.25%</a:t>
                      </a:r>
                      <a:endParaRPr lang="es-SV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Procesos y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Tecnología.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15%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7.80%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7.30%</a:t>
                      </a:r>
                      <a:endParaRPr lang="es-SV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93.59%</a:t>
                      </a:r>
                      <a:endParaRPr lang="es-SV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Aprendizaje y Crecimiento.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45%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15.00%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14.70%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98.00%</a:t>
                      </a:r>
                      <a:endParaRPr lang="es-SV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95603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31.70%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26.43%</a:t>
                      </a:r>
                      <a:endParaRPr lang="es-SV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spc="40" dirty="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83.37%</a:t>
                      </a:r>
                      <a:endParaRPr lang="es-SV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5683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282</Words>
  <Application>Microsoft Office PowerPoint</Application>
  <PresentationFormat>Presentación en pantalla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Bembo Std</vt:lpstr>
      <vt:lpstr>Calibri</vt:lpstr>
      <vt:lpstr>Museo Sans 300</vt:lpstr>
      <vt:lpstr>PMingLiU</vt:lpstr>
      <vt:lpstr>Times New Roman</vt:lpstr>
      <vt:lpstr>Tema de Office</vt:lpstr>
      <vt:lpstr>Presentación de PowerPoint</vt:lpstr>
      <vt:lpstr>INFORME DE SEGUIMIENTO PLAN ANUAL OPERATIVO PRIMER TRIMESTRE 2020  </vt:lpstr>
      <vt:lpstr>GENERALIDADES</vt:lpstr>
      <vt:lpstr>MAPA ESTRATÉGICO DE CORSAIN 2020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Maria Gabriela Ramos Manzanares</cp:lastModifiedBy>
  <cp:revision>17</cp:revision>
  <cp:lastPrinted>2019-12-18T17:42:50Z</cp:lastPrinted>
  <dcterms:created xsi:type="dcterms:W3CDTF">2019-07-03T14:56:03Z</dcterms:created>
  <dcterms:modified xsi:type="dcterms:W3CDTF">2020-10-29T22:26:24Z</dcterms:modified>
</cp:coreProperties>
</file>