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7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19\Seguimiento%20tercer%20trimestre\Grafico%20seguimiento%20PAO%203%20tri%20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749938962810905"/>
          <c:y val="5.0314465408805034E-2"/>
          <c:w val="0.70410980843735238"/>
          <c:h val="0.57383119562884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'PAO 2do 2019'!$A$2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SEPTIEMBRE</c:v>
                </c:pt>
                <c:pt idx="2">
                  <c:v>CUMPLIMIENTO A SEPTIEMBRE</c:v>
                </c:pt>
              </c:strCache>
            </c:strRef>
          </c:cat>
          <c:val>
            <c:numRef>
              <c:f>'PAO 2do 2019'!$B$2:$D$2</c:f>
              <c:numCache>
                <c:formatCode>0.00%</c:formatCode>
                <c:ptCount val="3"/>
                <c:pt idx="0">
                  <c:v>0.2</c:v>
                </c:pt>
                <c:pt idx="1">
                  <c:v>0.156</c:v>
                </c:pt>
                <c:pt idx="2" formatCode="0.000%">
                  <c:v>0.106</c:v>
                </c:pt>
              </c:numCache>
            </c:numRef>
          </c:val>
        </c:ser>
        <c:ser>
          <c:idx val="3"/>
          <c:order val="1"/>
          <c:tx>
            <c:strRef>
              <c:f>'PAO 2do 2019'!$A$3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SEPTIEMBRE</c:v>
                </c:pt>
                <c:pt idx="2">
                  <c:v>CUMPLIMIENTO A SEPTIEMBRE</c:v>
                </c:pt>
              </c:strCache>
            </c:strRef>
          </c:cat>
          <c:val>
            <c:numRef>
              <c:f>'PAO 2do 2019'!$B$3:$D$3</c:f>
              <c:numCache>
                <c:formatCode>0.00%</c:formatCode>
                <c:ptCount val="3"/>
                <c:pt idx="0">
                  <c:v>0.2</c:v>
                </c:pt>
                <c:pt idx="1">
                  <c:v>0.1052</c:v>
                </c:pt>
                <c:pt idx="2">
                  <c:v>3.49E-2</c:v>
                </c:pt>
              </c:numCache>
            </c:numRef>
          </c:val>
        </c:ser>
        <c:ser>
          <c:idx val="1"/>
          <c:order val="2"/>
          <c:tx>
            <c:strRef>
              <c:f>'PAO 2do 2019'!$A$4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SEPTIEMBRE</c:v>
                </c:pt>
                <c:pt idx="2">
                  <c:v>CUMPLIMIENTO A SEPTIEMBRE</c:v>
                </c:pt>
              </c:strCache>
            </c:strRef>
          </c:cat>
          <c:val>
            <c:numRef>
              <c:f>'PAO 2do 2019'!$B$4:$D$4</c:f>
              <c:numCache>
                <c:formatCode>0.00%</c:formatCode>
                <c:ptCount val="3"/>
                <c:pt idx="0">
                  <c:v>0.15</c:v>
                </c:pt>
                <c:pt idx="1">
                  <c:v>0.14699999999999999</c:v>
                </c:pt>
                <c:pt idx="2">
                  <c:v>0.128</c:v>
                </c:pt>
              </c:numCache>
            </c:numRef>
          </c:val>
        </c:ser>
        <c:ser>
          <c:idx val="2"/>
          <c:order val="3"/>
          <c:tx>
            <c:strRef>
              <c:f>'PAO 2do 2019'!$A$5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SEPTIEMBRE</c:v>
                </c:pt>
                <c:pt idx="2">
                  <c:v>CUMPLIMIENTO A SEPTIEMBRE</c:v>
                </c:pt>
              </c:strCache>
            </c:strRef>
          </c:cat>
          <c:val>
            <c:numRef>
              <c:f>'PAO 2do 2019'!$B$5:$D$5</c:f>
              <c:numCache>
                <c:formatCode>0.00%</c:formatCode>
                <c:ptCount val="3"/>
                <c:pt idx="0">
                  <c:v>0.45</c:v>
                </c:pt>
                <c:pt idx="1">
                  <c:v>0.36499999999999999</c:v>
                </c:pt>
                <c:pt idx="2">
                  <c:v>0.29499999999999998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1521552"/>
        <c:axId val="501534608"/>
      </c:barChart>
      <c:lineChart>
        <c:grouping val="standard"/>
        <c:varyColors val="0"/>
        <c:ser>
          <c:idx val="4"/>
          <c:order val="4"/>
          <c:tx>
            <c:strRef>
              <c:f>'PAO 2do 2019'!$A$6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103443482169467E-2"/>
                  <c:y val="-5.450733752620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SEPTIEMBRE</c:v>
                </c:pt>
                <c:pt idx="2">
                  <c:v>CUMPLIMIENTO A SEPTIEMBRE</c:v>
                </c:pt>
              </c:strCache>
            </c:strRef>
          </c:cat>
          <c:val>
            <c:numRef>
              <c:f>'PAO 2do 2019'!$B$6:$D$6</c:f>
              <c:numCache>
                <c:formatCode>0.00%</c:formatCode>
                <c:ptCount val="3"/>
                <c:pt idx="0">
                  <c:v>1</c:v>
                </c:pt>
                <c:pt idx="1">
                  <c:v>0.7732</c:v>
                </c:pt>
                <c:pt idx="2">
                  <c:v>0.56390000000000007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1521552"/>
        <c:axId val="501534608"/>
      </c:lineChart>
      <c:catAx>
        <c:axId val="501521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501534608"/>
        <c:crosses val="autoZero"/>
        <c:auto val="1"/>
        <c:lblAlgn val="ctr"/>
        <c:lblOffset val="100"/>
        <c:noMultiLvlLbl val="0"/>
      </c:catAx>
      <c:valAx>
        <c:axId val="501534608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crossAx val="50152155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100" b="1" i="0" baseline="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Bembo Std" panose="02020605060306020A03" pitchFamily="18" charset="0"/>
              </a:rPr>
              <a:t>INFORME DE SEGUIMIENTO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b="1" dirty="0">
                <a:latin typeface="Bembo Std" panose="02020605060306020A03" pitchFamily="18" charset="0"/>
              </a:rPr>
              <a:t>PLAN ANUAL OPERATIVO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sz="4000" b="1" dirty="0" smtClean="0">
                <a:latin typeface="Bembo Std" panose="02020605060306020A03" pitchFamily="18" charset="0"/>
              </a:rPr>
              <a:t>Tercer Trimestre 2019</a:t>
            </a:r>
            <a:r>
              <a:rPr lang="es-ES" b="1" dirty="0" smtClean="0">
                <a:latin typeface="Bembo Std" panose="02020605060306020A03" pitchFamily="18" charset="0"/>
              </a:rPr>
              <a:t>  </a:t>
            </a:r>
            <a:endParaRPr lang="es-ES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21774"/>
            <a:ext cx="8229600" cy="1143000"/>
          </a:xfrm>
        </p:spPr>
        <p:txBody>
          <a:bodyPr/>
          <a:lstStyle/>
          <a:p>
            <a:r>
              <a:rPr lang="es-ES" dirty="0" smtClean="0">
                <a:latin typeface="Bembo Std"/>
                <a:cs typeface="Bembo Std"/>
              </a:rPr>
              <a:t>GENERALIDADES</a:t>
            </a:r>
            <a:endParaRPr lang="es-ES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69090"/>
            <a:ext cx="784887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9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900" dirty="0" smtClean="0">
                <a:latin typeface="Museo Sans 300" panose="02000000000000000000" pitchFamily="50" charset="0"/>
              </a:rPr>
              <a:t>establecidas </a:t>
            </a:r>
            <a:r>
              <a:rPr lang="es-SV" sz="1900" dirty="0">
                <a:latin typeface="Museo Sans 300" panose="02000000000000000000" pitchFamily="50" charset="0"/>
              </a:rPr>
              <a:t>en el Plan Anual Operativo </a:t>
            </a:r>
            <a:r>
              <a:rPr lang="es-SV" sz="1900" dirty="0" smtClean="0">
                <a:latin typeface="Museo Sans 300" panose="02000000000000000000" pitchFamily="50" charset="0"/>
              </a:rPr>
              <a:t>su cumplimiento de acuerdo a los indicadores y actividades ejecutadas a nivel institucional.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900" dirty="0">
                <a:latin typeface="Museo Sans 300" panose="02000000000000000000" pitchFamily="50" charset="0"/>
              </a:rPr>
              <a:t>y Objetivos Estratégicos en </a:t>
            </a:r>
            <a:r>
              <a:rPr lang="es-SV" sz="1900" dirty="0" smtClean="0">
                <a:latin typeface="Museo Sans 300" panose="02000000000000000000" pitchFamily="50" charset="0"/>
              </a:rPr>
              <a:t>el periodo del tercer trimestre, lográndose una ejecución del </a:t>
            </a:r>
            <a:r>
              <a:rPr lang="es-SV" sz="1900" b="1" dirty="0" smtClean="0">
                <a:latin typeface="Museo Sans 300" panose="02000000000000000000" pitchFamily="50" charset="0"/>
              </a:rPr>
              <a:t>72.93</a:t>
            </a:r>
            <a:r>
              <a:rPr lang="es-SV" sz="1900" dirty="0" smtClean="0">
                <a:latin typeface="Museo Sans 300" panose="02000000000000000000" pitchFamily="50" charset="0"/>
              </a:rPr>
              <a:t>%, con respecto a lo programado. </a:t>
            </a: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El </a:t>
            </a:r>
            <a:r>
              <a:rPr lang="es-SV" sz="1900" dirty="0">
                <a:latin typeface="Museo Sans 300" panose="02000000000000000000" pitchFamily="50" charset="0"/>
              </a:rPr>
              <a:t>seguimiento de los Planes Operativos tiene como base legal el Artículo 15 de las Normas Técnicas de Control Interno Específicas de </a:t>
            </a:r>
            <a:r>
              <a:rPr lang="es-SV" sz="1900" dirty="0" smtClean="0">
                <a:latin typeface="Museo Sans 300" panose="02000000000000000000" pitchFamily="50" charset="0"/>
              </a:rPr>
              <a:t>CORSAIN, el que además establece que los resultados obtenidos deberán presentarse al Consejo Directivo.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MX" sz="3200" b="1" dirty="0">
                <a:latin typeface="Bembo Std" panose="02020605060306020A03" pitchFamily="18" charset="0"/>
              </a:rPr>
              <a:t>MAPA ESTRATÉGICO DE CORSAIN 2019</a:t>
            </a:r>
            <a:endParaRPr lang="es-SV" sz="3200" b="1" dirty="0">
              <a:latin typeface="Bembo Std" panose="02020605060306020A03" pitchFamily="18" charset="0"/>
            </a:endParaRPr>
          </a:p>
        </p:txBody>
      </p:sp>
      <p:sp>
        <p:nvSpPr>
          <p:cNvPr id="5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10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1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2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3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4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15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16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17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18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19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20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21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23" name="Conector angular 22"/>
          <p:cNvCxnSpPr>
            <a:endCxn id="17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r 23"/>
          <p:cNvCxnSpPr>
            <a:endCxn id="19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r 24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angular 25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endCxn id="16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2" idx="0"/>
            <a:endCxn id="16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stCxn id="16" idx="0"/>
            <a:endCxn id="14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endCxn id="14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520272"/>
              </p:ext>
            </p:extLst>
          </p:nvPr>
        </p:nvGraphicFramePr>
        <p:xfrm>
          <a:off x="1068972" y="1527978"/>
          <a:ext cx="7144585" cy="4455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8637"/>
                <a:gridCol w="1490550"/>
                <a:gridCol w="1427295"/>
                <a:gridCol w="1427295"/>
                <a:gridCol w="1420808"/>
              </a:tblGrid>
              <a:tr h="96251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PROYECTADO ANUAL 2019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PROYECTADO A SEPTIEMBRE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CUMPLIMIENTO A SEPTIEMBRE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03306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20%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15.60%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10.60%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67.95%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</a:t>
                      </a: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20%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10.52%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3.49%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33.17%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Procesos y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Tecnología.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15%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14.70%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12.80%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87.07%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Aprendizaje y Crecimiento.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45%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36.50%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29.50%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80.82%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95603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100%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77.32%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56.39%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72.93%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95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841754367"/>
              </p:ext>
            </p:extLst>
          </p:nvPr>
        </p:nvGraphicFramePr>
        <p:xfrm>
          <a:off x="905577" y="1784133"/>
          <a:ext cx="7500486" cy="4087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91497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281</Words>
  <Application>Microsoft Office PowerPoint</Application>
  <PresentationFormat>Presentación en pantalla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Bembo Std</vt:lpstr>
      <vt:lpstr>Calibri</vt:lpstr>
      <vt:lpstr>Museo Sans 300</vt:lpstr>
      <vt:lpstr>Tema de Office</vt:lpstr>
      <vt:lpstr>Presentación de PowerPoint</vt:lpstr>
      <vt:lpstr>INFORME DE SEGUIMIENTO PLAN ANUAL OPERATIVO Tercer Trimestre 2019  </vt:lpstr>
      <vt:lpstr>GENERALIDADES</vt:lpstr>
      <vt:lpstr>MAPA ESTRATÉGICO DE CORSAIN 2019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Maria Gabriela Ramos Manzanares</cp:lastModifiedBy>
  <cp:revision>15</cp:revision>
  <dcterms:created xsi:type="dcterms:W3CDTF">2019-07-03T14:56:03Z</dcterms:created>
  <dcterms:modified xsi:type="dcterms:W3CDTF">2020-08-11T21:09:39Z</dcterms:modified>
</cp:coreProperties>
</file>