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63" r:id="rId5"/>
    <p:sldId id="265" r:id="rId6"/>
    <p:sldId id="258" r:id="rId7"/>
    <p:sldId id="259" r:id="rId8"/>
    <p:sldId id="266" r:id="rId9"/>
    <p:sldId id="260" r:id="rId10"/>
    <p:sldId id="261" r:id="rId11"/>
    <p:sldId id="267" r:id="rId12"/>
    <p:sldId id="268" r:id="rId13"/>
    <p:sldId id="269" r:id="rId14"/>
    <p:sldId id="270" r:id="rId15"/>
    <p:sldId id="273" r:id="rId16"/>
    <p:sldId id="282" r:id="rId17"/>
    <p:sldId id="276" r:id="rId18"/>
    <p:sldId id="277" r:id="rId19"/>
  </p:sldIdLst>
  <p:sldSz cx="9144000" cy="6858000" type="screen4x3"/>
  <p:notesSz cx="7315200" cy="96012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56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22/05/2020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22/05/2020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22/05/2020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22/05/2020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22/05/2020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22/05/2020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22/05/2020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22/05/2020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22/05/2020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22/05/2020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22/05/2020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22/05/2020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49060"/>
            <a:ext cx="8229600" cy="1143000"/>
          </a:xfrm>
        </p:spPr>
        <p:txBody>
          <a:bodyPr>
            <a:normAutofit/>
          </a:bodyPr>
          <a:lstStyle/>
          <a:p>
            <a:r>
              <a:rPr lang="es-ES" altLang="es-SV" sz="3000" b="1" dirty="0">
                <a:latin typeface="Bembo Std" panose="02020605060306020A03" pitchFamily="18" charset="0"/>
              </a:rPr>
              <a:t>PLAN ANUAL OPERATIVO 2020</a:t>
            </a:r>
          </a:p>
        </p:txBody>
      </p:sp>
      <p:graphicFrame>
        <p:nvGraphicFramePr>
          <p:cNvPr id="5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98749"/>
              </p:ext>
            </p:extLst>
          </p:nvPr>
        </p:nvGraphicFramePr>
        <p:xfrm>
          <a:off x="496011" y="1187683"/>
          <a:ext cx="7942136" cy="480468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066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11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47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021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100" b="1" baseline="0" dirty="0">
                          <a:latin typeface="Museo Sans 300" panose="02000000000000000000" pitchFamily="50" charset="0"/>
                        </a:rPr>
                        <a:t>I1. Diversificación de cartera de inversiones. </a:t>
                      </a:r>
                    </a:p>
                  </a:txBody>
                  <a:tcPr marL="7735" marR="7735" marT="7735" marB="0"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21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ESTRATÉGICAS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004">
                <a:tc rowSpan="5">
                  <a:txBody>
                    <a:bodyPr/>
                    <a:lstStyle/>
                    <a:p>
                      <a:pPr algn="just"/>
                      <a:r>
                        <a:rPr lang="es-SV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Desarrollo del Proyecto Ampliación de Varadero en Puerto CORSAIN</a:t>
                      </a:r>
                    </a:p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Informe del Estudio de Factibilidad del Proyecto.</a:t>
                      </a:r>
                      <a:endParaRPr lang="es-SV" sz="200" b="0" i="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Ene-Feb 2020</a:t>
                      </a:r>
                    </a:p>
                    <a:p>
                      <a:pPr algn="ctr" rtl="0" fontAlgn="ctr"/>
                      <a:endParaRPr lang="es-SV" sz="7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Mar-Jun 2020</a:t>
                      </a:r>
                      <a:endParaRPr lang="es-SV" sz="200" b="0" i="0" u="none" strike="sng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91390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Informe del Estudio de Impacto Ambiental.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Jun 2020</a:t>
                      </a:r>
                    </a:p>
                    <a:p>
                      <a:pPr algn="ctr" rtl="0" fontAlgn="ctr"/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Jul-Ago</a:t>
                      </a:r>
                      <a:r>
                        <a:rPr lang="es-SV" sz="11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</a:t>
                      </a:r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2020</a:t>
                      </a:r>
                    </a:p>
                    <a:p>
                      <a:pPr algn="ctr" rtl="0" fontAlgn="ctr"/>
                      <a:endParaRPr lang="es-SV" sz="7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ctr" rtl="0" fontAlgn="ctr"/>
                      <a:r>
                        <a:rPr lang="es-SV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Sep</a:t>
                      </a:r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-Oct 2020</a:t>
                      </a:r>
                    </a:p>
                    <a:p>
                      <a:pPr algn="ctr" rtl="0" fontAlgn="ctr"/>
                      <a:endParaRPr lang="es-SV" sz="1100" b="0" i="0" u="none" strike="sng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Oct-Dic 2020</a:t>
                      </a:r>
                      <a:endParaRPr lang="es-SV" sz="1100" b="0" i="0" u="none" strike="sng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739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Sociedad conformada e inscrita en el CNR.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Jul-Ago 2020</a:t>
                      </a: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18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Fuente de financiamiento aprobada.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Ago-Sep 2020</a:t>
                      </a: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50633">
                <a:tc vMerge="1">
                  <a:txBody>
                    <a:bodyPr/>
                    <a:lstStyle/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Informe de Diseño Detallado del Proyecto. </a:t>
                      </a:r>
                      <a:endParaRPr lang="es-E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Jun-Jul 2020</a:t>
                      </a:r>
                    </a:p>
                    <a:p>
                      <a:pPr algn="ctr" rtl="0" fontAlgn="ctr"/>
                      <a:endParaRPr lang="es-SV" sz="7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Ago-Sep 2020</a:t>
                      </a:r>
                    </a:p>
                    <a:p>
                      <a:pPr algn="ctr" rtl="0" fontAlgn="ctr"/>
                      <a:endParaRPr lang="es-SV" sz="7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Oct-Dic 2020</a:t>
                      </a:r>
                    </a:p>
                    <a:p>
                      <a:pPr algn="ctr" rtl="0" fontAlgn="ctr"/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7376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49060"/>
            <a:ext cx="8229600" cy="1143000"/>
          </a:xfrm>
        </p:spPr>
        <p:txBody>
          <a:bodyPr>
            <a:normAutofit/>
          </a:bodyPr>
          <a:lstStyle/>
          <a:p>
            <a:r>
              <a:rPr lang="es-ES" altLang="es-SV" sz="3000" b="1" dirty="0">
                <a:latin typeface="Bembo Std" panose="02020605060306020A03" pitchFamily="18" charset="0"/>
              </a:rPr>
              <a:t>PLAN ANUAL OPERATIVO 2020</a:t>
            </a:r>
          </a:p>
        </p:txBody>
      </p:sp>
      <p:graphicFrame>
        <p:nvGraphicFramePr>
          <p:cNvPr id="4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012005"/>
              </p:ext>
            </p:extLst>
          </p:nvPr>
        </p:nvGraphicFramePr>
        <p:xfrm>
          <a:off x="250761" y="1327892"/>
          <a:ext cx="8187386" cy="476078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365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93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15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41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latin typeface="Museo Sans 300" panose="02000000000000000000" pitchFamily="50" charset="0"/>
                        </a:rPr>
                        <a:t>I1. Diversificación de cartera de inversiones. </a:t>
                      </a:r>
                    </a:p>
                  </a:txBody>
                  <a:tcPr marL="7735" marR="7735" marT="7735" marB="0"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1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ESTRATÉGICAS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3481">
                <a:tc rowSpan="5">
                  <a:txBody>
                    <a:bodyPr/>
                    <a:lstStyle/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just">
                        <a:tabLst>
                          <a:tab pos="1171575" algn="l"/>
                        </a:tabLst>
                      </a:pPr>
                      <a:r>
                        <a:rPr lang="es-SV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Desarrollo del Proyecto Cámaras Frigoríficas en Puerto CORSAIN</a:t>
                      </a:r>
                    </a:p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Figura definida bajo la cual se ejecutará el proyecto.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 2020</a:t>
                      </a: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Contrato de arrendamiento de terreno suscrito. </a:t>
                      </a:r>
                      <a:endParaRPr lang="es-SV" sz="1100" b="0" i="0" u="none" strike="noStrike" kern="1200" dirty="0">
                        <a:solidFill>
                          <a:srgbClr val="0070C0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Ene-Feb 2020</a:t>
                      </a: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981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Convenio suscrito para desarrollar los Estudios y conformar la Sociedad.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 2020</a:t>
                      </a:r>
                      <a:endParaRPr lang="es-SV" sz="200" b="0" i="0" u="none" strike="sng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0049">
                <a:tc vMerge="1">
                  <a:txBody>
                    <a:bodyPr/>
                    <a:lstStyle/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Informe del Estudio de Factibilidad del Proyecto.</a:t>
                      </a:r>
                      <a:endParaRPr lang="es-SV" sz="200" b="0" i="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Enero 2020</a:t>
                      </a:r>
                    </a:p>
                    <a:p>
                      <a:pPr algn="ctr" rtl="0" fontAlgn="ctr"/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Febrero 2020</a:t>
                      </a: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09553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Informe del Estudio de Impacto Ambiental.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Marzo 2020</a:t>
                      </a:r>
                    </a:p>
                    <a:p>
                      <a:pPr algn="ctr" rtl="0" fontAlgn="ctr"/>
                      <a:endParaRPr lang="es-SV" sz="7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Mar-Abr 2020</a:t>
                      </a:r>
                    </a:p>
                    <a:p>
                      <a:pPr algn="ctr" rtl="0" fontAlgn="ctr"/>
                      <a:endParaRPr lang="es-SV" sz="5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ctr" rtl="0" fontAlgn="ctr"/>
                      <a:endParaRPr lang="es-SV" sz="700" b="0" i="0" u="none" strike="sng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Abril 2020</a:t>
                      </a:r>
                    </a:p>
                    <a:p>
                      <a:pPr algn="ctr" rtl="0" fontAlgn="ctr"/>
                      <a:endParaRPr lang="es-SV" sz="1100" b="0" i="0" u="none" strike="sng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182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49060"/>
            <a:ext cx="8229600" cy="1143000"/>
          </a:xfrm>
        </p:spPr>
        <p:txBody>
          <a:bodyPr>
            <a:normAutofit/>
          </a:bodyPr>
          <a:lstStyle/>
          <a:p>
            <a:r>
              <a:rPr lang="es-ES" altLang="es-SV" sz="3000" b="1" dirty="0">
                <a:latin typeface="Bembo Std" panose="02020605060306020A03" pitchFamily="18" charset="0"/>
              </a:rPr>
              <a:t>PLAN ANUAL OPERATIVO 2020</a:t>
            </a:r>
          </a:p>
        </p:txBody>
      </p:sp>
      <p:graphicFrame>
        <p:nvGraphicFramePr>
          <p:cNvPr id="4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723387"/>
              </p:ext>
            </p:extLst>
          </p:nvPr>
        </p:nvGraphicFramePr>
        <p:xfrm>
          <a:off x="250760" y="1872715"/>
          <a:ext cx="8436039" cy="364559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448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9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8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826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latin typeface="Museo Sans 300" panose="02000000000000000000" pitchFamily="50" charset="0"/>
                        </a:rPr>
                        <a:t>I1. Diversificación de cartera de inversiones. </a:t>
                      </a:r>
                    </a:p>
                  </a:txBody>
                  <a:tcPr marL="7735" marR="7735" marT="7735" marB="0"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26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ESTRATÉGICAS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2381">
                <a:tc rowSpan="4">
                  <a:txBody>
                    <a:bodyPr/>
                    <a:lstStyle/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es-SV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Desarrollo del Proyecto Cámaras Frigoríficas en Puerto CORSAIN</a:t>
                      </a:r>
                    </a:p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Sociedad conformada e inscrita en el CNR.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Abril 2020</a:t>
                      </a:r>
                      <a:endParaRPr lang="es-SV" sz="200" b="0" i="0" u="none" strike="sng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218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Fuente de financiamiento aprobada.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Mayo 2020</a:t>
                      </a: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7247">
                <a:tc vMerge="1">
                  <a:txBody>
                    <a:bodyPr/>
                    <a:lstStyle/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Informe de Diseño Detallado del Proyecto.</a:t>
                      </a:r>
                      <a:endParaRPr lang="es-E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Abril 2020</a:t>
                      </a:r>
                    </a:p>
                    <a:p>
                      <a:pPr marL="0" algn="ctr" defTabSz="457200" rtl="0" eaLnBrk="1" fontAlgn="ctr" latinLnBrk="0" hangingPunct="1"/>
                      <a:endParaRPr lang="es-SV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marL="0" algn="ctr" defTabSz="457200" rtl="0" eaLnBrk="1" fontAlgn="ctr" latinLnBrk="0" hangingPunct="1"/>
                      <a:r>
                        <a:rPr lang="es-SV" sz="11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Abr-Mayo </a:t>
                      </a:r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2020</a:t>
                      </a: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7247">
                <a:tc vMerge="1">
                  <a:txBody>
                    <a:bodyPr/>
                    <a:lstStyle/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Cámaras frigoríficas construidas.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Junio 2020</a:t>
                      </a:r>
                    </a:p>
                    <a:p>
                      <a:pPr marL="0" algn="ctr" defTabSz="457200" rtl="0" eaLnBrk="1" fontAlgn="ctr" latinLnBrk="0" hangingPunct="1"/>
                      <a:endParaRPr lang="es-SV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marL="0" algn="ctr" defTabSz="457200" rtl="0" eaLnBrk="1" fontAlgn="ctr" latinLnBrk="0" hangingPunct="1"/>
                      <a:endParaRPr lang="es-SV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marL="0" algn="ctr" defTabSz="457200" rtl="0" eaLnBrk="1" fontAlgn="ctr" latinLnBrk="0" hangingPunct="1"/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Jun-Sept 2020</a:t>
                      </a: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1053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49060"/>
            <a:ext cx="8229600" cy="1143000"/>
          </a:xfrm>
        </p:spPr>
        <p:txBody>
          <a:bodyPr>
            <a:normAutofit/>
          </a:bodyPr>
          <a:lstStyle/>
          <a:p>
            <a:r>
              <a:rPr lang="es-ES" altLang="es-SV" sz="3000" b="1" dirty="0">
                <a:latin typeface="Bembo Std" panose="02020605060306020A03" pitchFamily="18" charset="0"/>
              </a:rPr>
              <a:t>PLAN ANUAL OPERATIVO 2020</a:t>
            </a:r>
          </a:p>
        </p:txBody>
      </p:sp>
      <p:graphicFrame>
        <p:nvGraphicFramePr>
          <p:cNvPr id="4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6397012"/>
              </p:ext>
            </p:extLst>
          </p:nvPr>
        </p:nvGraphicFramePr>
        <p:xfrm>
          <a:off x="266803" y="1376121"/>
          <a:ext cx="8235512" cy="446320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904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3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98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71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latin typeface="Museo Sans 300" panose="02000000000000000000" pitchFamily="50" charset="0"/>
                        </a:rPr>
                        <a:t>I1. Diversificación de cartera de inversiones. </a:t>
                      </a:r>
                    </a:p>
                  </a:txBody>
                  <a:tcPr marL="7735" marR="7735" marT="7735" marB="0"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1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ESTRATÉGICAS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1974">
                <a:tc rowSpan="5">
                  <a:txBody>
                    <a:bodyPr/>
                    <a:lstStyle/>
                    <a:p>
                      <a:pPr algn="just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es-SV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Desarrollo del Proyecto  Terminal de almacenamiento y distribución de combustible</a:t>
                      </a:r>
                    </a:p>
                    <a:p>
                      <a:pPr algn="just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Definición de la figura bajo la cual se ejecutará el proyecto.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Ene-Feb 2020</a:t>
                      </a: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276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Contrato de arrendamiento de terreno a</a:t>
                      </a:r>
                      <a:r>
                        <a:rPr lang="es-SV" sz="11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la compañía distribuidora</a:t>
                      </a:r>
                      <a:endParaRPr lang="es-SV" sz="1100" b="0" i="0" u="none" strike="noStrike" kern="1200" dirty="0">
                        <a:solidFill>
                          <a:schemeClr val="accent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Mar-Abril 2020</a:t>
                      </a: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706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Convenio suscrito para desarrollar los Estudios y conformar la Sociedad.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Mar 2020</a:t>
                      </a:r>
                      <a:endParaRPr lang="es-SV" sz="200" b="0" i="0" u="none" strike="sng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1328">
                <a:tc vMerge="1">
                  <a:txBody>
                    <a:bodyPr/>
                    <a:lstStyle/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Informe del Estudio de Factibilidad del Proyecto.</a:t>
                      </a:r>
                    </a:p>
                    <a:p>
                      <a:pPr algn="ctr"/>
                      <a:endParaRPr lang="es-SV" sz="200" b="0" i="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     Mar-Abr</a:t>
                      </a:r>
                      <a:r>
                        <a:rPr lang="es-SV" sz="11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</a:t>
                      </a:r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2020</a:t>
                      </a:r>
                    </a:p>
                    <a:p>
                      <a:pPr algn="ctr" rtl="0" fontAlgn="ctr"/>
                      <a:r>
                        <a:rPr lang="es-SV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May</a:t>
                      </a:r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-Jul. 2020</a:t>
                      </a:r>
                      <a:endParaRPr lang="es-SV" sz="1100" b="0" i="0" u="none" strike="sng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ctr" rtl="0" fontAlgn="ctr"/>
                      <a:endParaRPr lang="es-SV" sz="200" b="0" i="0" u="none" strike="sng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65800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Informe del Estudio de Impacto Ambiental.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Jul</a:t>
                      </a:r>
                      <a:r>
                        <a:rPr lang="es-SV" sz="11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</a:t>
                      </a:r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2020</a:t>
                      </a:r>
                    </a:p>
                    <a:p>
                      <a:pPr algn="ctr" rtl="0" fontAlgn="ctr"/>
                      <a:endParaRPr lang="es-SV" sz="7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Ago-Sep 2020</a:t>
                      </a:r>
                    </a:p>
                    <a:p>
                      <a:pPr algn="ctr" rtl="0" fontAlgn="ctr"/>
                      <a:endParaRPr lang="es-SV" sz="1100" b="0" i="0" u="none" strike="sng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ctr" rtl="0" fontAlgn="ctr"/>
                      <a:r>
                        <a:rPr lang="es-SV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Sep</a:t>
                      </a:r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-Nov 2020</a:t>
                      </a:r>
                      <a:endParaRPr lang="es-SV" sz="1100" b="0" i="0" u="none" strike="sng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48842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49060"/>
            <a:ext cx="8229600" cy="1143000"/>
          </a:xfrm>
        </p:spPr>
        <p:txBody>
          <a:bodyPr>
            <a:normAutofit/>
          </a:bodyPr>
          <a:lstStyle/>
          <a:p>
            <a:r>
              <a:rPr lang="es-ES" altLang="es-SV" sz="3000" b="1" dirty="0">
                <a:latin typeface="Bembo Std" panose="02020605060306020A03" pitchFamily="18" charset="0"/>
              </a:rPr>
              <a:t>PLAN ANUAL OPERATIVO 2020</a:t>
            </a:r>
          </a:p>
        </p:txBody>
      </p:sp>
      <p:graphicFrame>
        <p:nvGraphicFramePr>
          <p:cNvPr id="4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243959"/>
              </p:ext>
            </p:extLst>
          </p:nvPr>
        </p:nvGraphicFramePr>
        <p:xfrm>
          <a:off x="250760" y="2015786"/>
          <a:ext cx="8315723" cy="284237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3952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4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61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826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latin typeface="Museo Sans 300" panose="02000000000000000000" pitchFamily="50" charset="0"/>
                        </a:rPr>
                        <a:t>I1. Diversificación de cartera de inversiones. </a:t>
                      </a:r>
                    </a:p>
                  </a:txBody>
                  <a:tcPr marL="7735" marR="7735" marT="7735" marB="0"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26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ESTRATÉGICAS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0116">
                <a:tc rowSpan="3">
                  <a:txBody>
                    <a:bodyPr/>
                    <a:lstStyle/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marL="0" algn="ctr" defTabSz="457200" rtl="0" eaLnBrk="1" latinLnBrk="0" hangingPunct="1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Desarrollo del Proyecto  Terminal de almacenamiento y distribución de combustible</a:t>
                      </a:r>
                    </a:p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Sociedad conformada e inscrita en el CNR.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Ago 2020</a:t>
                      </a:r>
                    </a:p>
                    <a:p>
                      <a:pPr algn="ctr" rtl="0" fontAlgn="ctr"/>
                      <a:endParaRPr lang="es-SV" sz="200" b="0" i="0" u="none" strike="sng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353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Fuente de financiamiento aprobada.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Ago-Sep 2020</a:t>
                      </a: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194">
                <a:tc vMerge="1">
                  <a:txBody>
                    <a:bodyPr/>
                    <a:lstStyle/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Informe de Diseño Detallado del Proyecto.</a:t>
                      </a:r>
                    </a:p>
                    <a:p>
                      <a:pPr algn="just"/>
                      <a:endParaRPr lang="es-E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Sep</a:t>
                      </a:r>
                      <a:r>
                        <a:rPr lang="es-SV" sz="11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2020</a:t>
                      </a:r>
                    </a:p>
                    <a:p>
                      <a:pPr marL="0" algn="ctr" defTabSz="457200" rtl="0" eaLnBrk="1" fontAlgn="ctr" latinLnBrk="0" hangingPunct="1"/>
                      <a:endParaRPr lang="es-SV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marL="0" algn="ctr" defTabSz="457200" rtl="0" eaLnBrk="1" fontAlgn="ctr" latinLnBrk="0" hangingPunct="1"/>
                      <a:endParaRPr lang="es-SV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marL="0" algn="ctr" defTabSz="457200" rtl="0" eaLnBrk="1" fontAlgn="ctr" latinLnBrk="0" hangingPunct="1"/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Oct-Dic 2020</a:t>
                      </a: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03850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49060"/>
            <a:ext cx="8229600" cy="1143000"/>
          </a:xfrm>
        </p:spPr>
        <p:txBody>
          <a:bodyPr>
            <a:normAutofit/>
          </a:bodyPr>
          <a:lstStyle/>
          <a:p>
            <a:r>
              <a:rPr lang="es-ES" altLang="es-SV" sz="3000" b="1" dirty="0">
                <a:latin typeface="Bembo Std" panose="02020605060306020A03" pitchFamily="18" charset="0"/>
              </a:rPr>
              <a:t>PLAN ANUAL OPERATIVO 2020</a:t>
            </a:r>
          </a:p>
        </p:txBody>
      </p:sp>
      <p:graphicFrame>
        <p:nvGraphicFramePr>
          <p:cNvPr id="3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8690857"/>
              </p:ext>
            </p:extLst>
          </p:nvPr>
        </p:nvGraphicFramePr>
        <p:xfrm>
          <a:off x="447096" y="1787909"/>
          <a:ext cx="8103345" cy="238830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1362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2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4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4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4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400" b="1" dirty="0">
                          <a:latin typeface="Museo Sans 300" panose="02000000000000000000" pitchFamily="50" charset="0"/>
                        </a:rPr>
                        <a:t>P1. Actualizar la legislación y normativa operativa de la Corporación.</a:t>
                      </a:r>
                    </a:p>
                  </a:txBody>
                  <a:tcPr marL="7735" marR="7735" marT="7735" marB="0"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72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ESTRATÉGICAS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356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Impulsar una propuesta</a:t>
                      </a:r>
                      <a:r>
                        <a:rPr lang="es-MX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de Reforma a la Ley Orgánica de la Corporación Salvadoreña de Inversiones</a:t>
                      </a:r>
                      <a:endParaRPr lang="es-SV" sz="12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Comprobantes seguimiento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</a:t>
                      </a:r>
                      <a:r>
                        <a:rPr lang="es-SV" sz="120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- Mayo</a:t>
                      </a:r>
                      <a:endParaRPr lang="es-SV" sz="12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67608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49060"/>
            <a:ext cx="8229600" cy="1143000"/>
          </a:xfrm>
        </p:spPr>
        <p:txBody>
          <a:bodyPr>
            <a:normAutofit/>
          </a:bodyPr>
          <a:lstStyle/>
          <a:p>
            <a:r>
              <a:rPr lang="es-ES" altLang="es-SV" sz="3000" b="1" dirty="0">
                <a:latin typeface="Bembo Std" panose="02020605060306020A03" pitchFamily="18" charset="0"/>
              </a:rPr>
              <a:t>PLAN ANUAL OPERATIVO 2020</a:t>
            </a:r>
          </a:p>
        </p:txBody>
      </p:sp>
      <p:graphicFrame>
        <p:nvGraphicFramePr>
          <p:cNvPr id="4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872898"/>
              </p:ext>
            </p:extLst>
          </p:nvPr>
        </p:nvGraphicFramePr>
        <p:xfrm>
          <a:off x="492609" y="2122528"/>
          <a:ext cx="8057834" cy="261972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176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88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21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776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200" b="1" dirty="0">
                          <a:latin typeface="Museo Sans 300" panose="02000000000000000000" pitchFamily="50" charset="0"/>
                        </a:rPr>
                        <a:t>P2. Aplicación de tecnología de la información enfocada a la mejora de procesos.</a:t>
                      </a:r>
                    </a:p>
                  </a:txBody>
                  <a:tcPr marL="7735" marR="7735" marT="7735" marB="0"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577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ESTRATÉGICAS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0250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Implementación del Plan Integral de Desarrollo e Implantación de Sistemas de Gestión Administrativa y Financiera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Módulo terminado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 – Diciembre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4724"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Para todos los módulos finalizados se requiere recepción de Entregables: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Manuales de usuarios, Códigos fuentes, Manual Técnico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40144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49060"/>
            <a:ext cx="8229600" cy="1143000"/>
          </a:xfrm>
        </p:spPr>
        <p:txBody>
          <a:bodyPr>
            <a:normAutofit/>
          </a:bodyPr>
          <a:lstStyle/>
          <a:p>
            <a:r>
              <a:rPr lang="es-ES" altLang="es-SV" sz="3000" b="1" dirty="0">
                <a:latin typeface="Bembo Std" panose="02020605060306020A03" pitchFamily="18" charset="0"/>
              </a:rPr>
              <a:t>PLAN ANUAL OPERATIVO 2020</a:t>
            </a:r>
          </a:p>
        </p:txBody>
      </p:sp>
      <p:graphicFrame>
        <p:nvGraphicFramePr>
          <p:cNvPr id="3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406125"/>
              </p:ext>
            </p:extLst>
          </p:nvPr>
        </p:nvGraphicFramePr>
        <p:xfrm>
          <a:off x="642735" y="1598516"/>
          <a:ext cx="7859580" cy="390153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30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6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29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84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200" b="1" dirty="0">
                          <a:latin typeface="Museo Sans 300" panose="02000000000000000000" pitchFamily="50" charset="0"/>
                        </a:rPr>
                        <a:t>A1. Desarrollo de habilidades y competencias del personal</a:t>
                      </a:r>
                      <a:r>
                        <a:rPr lang="es-ES" sz="1200" b="1" baseline="0" dirty="0">
                          <a:latin typeface="Museo Sans 300" panose="02000000000000000000" pitchFamily="50" charset="0"/>
                        </a:rPr>
                        <a:t> de la Corporación.</a:t>
                      </a:r>
                      <a:endParaRPr lang="es-ES" sz="1200" b="1" dirty="0"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4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ESTRATÉGICAS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434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>
                          <a:effectLst/>
                          <a:latin typeface="Museo Sans 300" panose="02000000000000000000" pitchFamily="50" charset="0"/>
                        </a:rPr>
                        <a:t>Desarrollo del Personal mediante capacitaciones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>
                          <a:effectLst/>
                          <a:latin typeface="Museo Sans 300" panose="02000000000000000000" pitchFamily="50" charset="0"/>
                        </a:rPr>
                        <a:t>Ejecución del Plan de Capacitaciones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Enero</a:t>
                      </a: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8071"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 – Diciembre 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9741">
                <a:tc row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Desarrollo</a:t>
                      </a:r>
                      <a:r>
                        <a:rPr lang="es-SV" sz="110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personal en SYSO (oficinas y Puerto)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  <a:tc row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Planes de trabajo ejecutados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</a:t>
                      </a:r>
                    </a:p>
                  </a:txBody>
                  <a:tcPr marL="7735" marR="7735" marT="773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8071"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Febrero</a:t>
                      </a:r>
                    </a:p>
                  </a:txBody>
                  <a:tcPr marL="7735" marR="7735" marT="773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7312"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Marzo -</a:t>
                      </a:r>
                      <a:r>
                        <a:rPr lang="es-SV" sz="110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Diciembre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45727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49060"/>
            <a:ext cx="8229600" cy="1143000"/>
          </a:xfrm>
        </p:spPr>
        <p:txBody>
          <a:bodyPr>
            <a:normAutofit/>
          </a:bodyPr>
          <a:lstStyle/>
          <a:p>
            <a:r>
              <a:rPr lang="es-ES" altLang="es-SV" sz="3000" b="1" dirty="0">
                <a:latin typeface="Bembo Std" panose="02020605060306020A03" pitchFamily="18" charset="0"/>
              </a:rPr>
              <a:t>PLAN ANUAL OPERATIVO 2020</a:t>
            </a:r>
          </a:p>
        </p:txBody>
      </p:sp>
      <p:graphicFrame>
        <p:nvGraphicFramePr>
          <p:cNvPr id="3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16480"/>
              </p:ext>
            </p:extLst>
          </p:nvPr>
        </p:nvGraphicFramePr>
        <p:xfrm>
          <a:off x="436727" y="1375486"/>
          <a:ext cx="8049547" cy="355561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073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7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87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425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200" b="1" dirty="0">
                          <a:latin typeface="Museo Sans 300" panose="02000000000000000000" pitchFamily="50" charset="0"/>
                        </a:rPr>
                        <a:t>A2. Fomentar</a:t>
                      </a:r>
                      <a:r>
                        <a:rPr lang="es-ES" sz="1200" b="1" baseline="0" dirty="0">
                          <a:latin typeface="Museo Sans 300" panose="02000000000000000000" pitchFamily="50" charset="0"/>
                        </a:rPr>
                        <a:t> la motivación, convivencia y comportamiento ético y ambiental </a:t>
                      </a:r>
                      <a:endParaRPr lang="es-ES" sz="1200" b="1" dirty="0"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6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ESTRATÉGICAS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2490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>
                          <a:effectLst/>
                          <a:latin typeface="Museo Sans 300" panose="02000000000000000000" pitchFamily="50" charset="0"/>
                        </a:rPr>
                        <a:t>Mejorar el ambiente de trabajo que permita la participación proactiva del personal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SV" sz="1100" u="none" strike="noStrike" dirty="0">
                          <a:effectLst/>
                          <a:latin typeface="Museo Sans 300" panose="02000000000000000000" pitchFamily="50" charset="0"/>
                        </a:rPr>
                        <a:t>Seguimiento a plan. Evaluación</a:t>
                      </a:r>
                      <a:r>
                        <a:rPr lang="es-SV" sz="1100" u="none" strike="noStrike" baseline="0" dirty="0">
                          <a:effectLst/>
                          <a:latin typeface="Museo Sans 300" panose="02000000000000000000" pitchFamily="50" charset="0"/>
                        </a:rPr>
                        <a:t> de Clima Organizacional – nota mínima del 80%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 - Diciembre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9705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Diciembre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474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u="none" strike="noStrike" dirty="0">
                          <a:effectLst/>
                          <a:latin typeface="Museo Sans 300" panose="02000000000000000000" pitchFamily="50" charset="0"/>
                        </a:rPr>
                        <a:t>Difundir la Ley de Ética Gubernamental y su Reglamento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>
                          <a:effectLst/>
                          <a:latin typeface="Museo Sans 300" panose="02000000000000000000" pitchFamily="50" charset="0"/>
                        </a:rPr>
                        <a:t>Capacitación  8 horas impartida al  personal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Junio – Octubre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9809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>
                          <a:effectLst/>
                          <a:latin typeface="Museo Sans 300" panose="02000000000000000000" pitchFamily="50" charset="0"/>
                        </a:rPr>
                        <a:t>Difundir la Ley de Acceso a la Información Pública y su Reglamento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>
                          <a:effectLst/>
                          <a:latin typeface="Museo Sans 300" panose="02000000000000000000" pitchFamily="50" charset="0"/>
                        </a:rPr>
                        <a:t>Una</a:t>
                      </a:r>
                      <a:r>
                        <a:rPr lang="es-SV" sz="1100" u="none" strike="noStrike" baseline="0" dirty="0">
                          <a:effectLst/>
                          <a:latin typeface="Museo Sans 300" panose="02000000000000000000" pitchFamily="50" charset="0"/>
                        </a:rPr>
                        <a:t> c</a:t>
                      </a:r>
                      <a:r>
                        <a:rPr lang="es-SV" sz="1100" u="none" strike="noStrike" dirty="0">
                          <a:effectLst/>
                          <a:latin typeface="Museo Sans 300" panose="02000000000000000000" pitchFamily="50" charset="0"/>
                        </a:rPr>
                        <a:t>apacitación de la ley impartida al personal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Mayo - Septiembre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60550"/>
              </p:ext>
            </p:extLst>
          </p:nvPr>
        </p:nvGraphicFramePr>
        <p:xfrm>
          <a:off x="459594" y="4920862"/>
          <a:ext cx="8042722" cy="97274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1017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0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09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142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>
                          <a:effectLst/>
                          <a:latin typeface="Museo Sans 300" panose="02000000000000000000" pitchFamily="50" charset="0"/>
                        </a:rPr>
                        <a:t>Difundir la Ley Integral para una vida libre de violencia para las mujeres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Plan de trabajo ejecutado</a:t>
                      </a:r>
                    </a:p>
                  </a:txBody>
                  <a:tcPr marL="7735" marR="7735" marT="773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Enero - Febrero</a:t>
                      </a:r>
                    </a:p>
                  </a:txBody>
                  <a:tcPr marL="7735" marR="7735" marT="773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319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Marzo -</a:t>
                      </a:r>
                      <a:r>
                        <a:rPr lang="es-SV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 Diciembre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0974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4301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b="1" dirty="0">
                <a:latin typeface="Bembo Std" panose="02020605060306020A03" pitchFamily="18" charset="0"/>
              </a:rPr>
              <a:t>PLAN ANUAL OPERATIVO 2020</a:t>
            </a:r>
          </a:p>
        </p:txBody>
      </p:sp>
    </p:spTree>
    <p:extLst>
      <p:ext uri="{BB962C8B-B14F-4D97-AF65-F5344CB8AC3E}">
        <p14:creationId xmlns:p14="http://schemas.microsoft.com/office/powerpoint/2010/main" val="3611991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latin typeface="Bembo Std" panose="02020605060306020A03" pitchFamily="18" charset="0"/>
              </a:rPr>
              <a:t>MARCO LEGAL</a:t>
            </a:r>
            <a:endParaRPr lang="es-SV" sz="3600" dirty="0">
              <a:latin typeface="Bembo Std" panose="02020605060306020A03" pitchFamily="18" charset="0"/>
            </a:endParaRP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 bwMode="auto">
          <a:xfrm>
            <a:off x="400987" y="1596976"/>
            <a:ext cx="8396617" cy="47355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just"/>
            <a:r>
              <a:rPr lang="es-SV" sz="1600" b="1" dirty="0">
                <a:latin typeface="Museo Sans 300" panose="02000000000000000000" pitchFamily="50" charset="0"/>
              </a:rPr>
              <a:t>LEY ORGANICA  DE LA CORPORACION. </a:t>
            </a:r>
          </a:p>
          <a:p>
            <a:pPr algn="just"/>
            <a:endParaRPr lang="es-SV" sz="1600" i="1" dirty="0">
              <a:latin typeface="Museo Sans 300" panose="02000000000000000000" pitchFamily="50" charset="0"/>
            </a:endParaRPr>
          </a:p>
          <a:p>
            <a:pPr algn="just"/>
            <a:r>
              <a:rPr lang="es-SV" sz="1600" i="1" dirty="0">
                <a:latin typeface="Museo Sans 300" panose="02000000000000000000" pitchFamily="50" charset="0"/>
              </a:rPr>
              <a:t>Art. </a:t>
            </a:r>
            <a:r>
              <a:rPr lang="es-ES" sz="1600" i="1" dirty="0">
                <a:latin typeface="Museo Sans 300" panose="02000000000000000000" pitchFamily="50" charset="0"/>
              </a:rPr>
              <a:t>62.- Son atribuciones de la Asamblea de Gobernadores de la Corporación: </a:t>
            </a:r>
          </a:p>
          <a:p>
            <a:pPr marL="355600" indent="-355600" algn="just"/>
            <a:r>
              <a:rPr lang="es-ES" sz="1600" i="1" dirty="0">
                <a:latin typeface="Museo Sans 300" panose="02000000000000000000" pitchFamily="50" charset="0"/>
              </a:rPr>
              <a:t>ch) Aprobar sus planes sectoriales y sus planes anuales operativos, a propuesta del Consejo Directivo y facultar a este para que haga las modificaciones y adiciones necesarias a efecto de alcanzar las metas propuestas.</a:t>
            </a:r>
          </a:p>
          <a:p>
            <a:pPr algn="just"/>
            <a:endParaRPr lang="es-SV" sz="1600" i="1" dirty="0">
              <a:latin typeface="Museo Sans 300" panose="02000000000000000000" pitchFamily="50" charset="0"/>
            </a:endParaRPr>
          </a:p>
          <a:p>
            <a:pPr algn="just"/>
            <a:r>
              <a:rPr lang="es-SV" sz="1600" i="1" dirty="0">
                <a:latin typeface="Museo Sans 300" panose="02000000000000000000" pitchFamily="50" charset="0"/>
              </a:rPr>
              <a:t>Art. </a:t>
            </a:r>
            <a:r>
              <a:rPr lang="es-ES" sz="1600" i="1" dirty="0">
                <a:latin typeface="Museo Sans 300" panose="02000000000000000000" pitchFamily="50" charset="0"/>
              </a:rPr>
              <a:t>66.- El Consejo Directivo tendrá las siguientes atribuciones:</a:t>
            </a:r>
            <a:endParaRPr lang="es-SV" sz="1600" i="1" dirty="0">
              <a:latin typeface="Museo Sans 300" panose="02000000000000000000" pitchFamily="50" charset="0"/>
            </a:endParaRPr>
          </a:p>
          <a:p>
            <a:pPr marL="427038" indent="-342900" algn="just">
              <a:buFont typeface="+mj-lt"/>
              <a:buAutoNum type="alphaLcParenR"/>
            </a:pPr>
            <a:r>
              <a:rPr lang="es-ES" sz="1600" i="1" dirty="0">
                <a:latin typeface="Museo Sans 300" panose="02000000000000000000" pitchFamily="50" charset="0"/>
              </a:rPr>
              <a:t>Proponer, a consideración y aprobación de la Asamblea de Gobernadores, los planes anuales operativos, el presupuesto del ejercicio y sus modificaciones, así como los mecanismos de evaluación de dichos planes y presupuesto.</a:t>
            </a:r>
          </a:p>
          <a:p>
            <a:pPr marL="84138" algn="just"/>
            <a:endParaRPr lang="es-ES" sz="1600" dirty="0">
              <a:latin typeface="Museo Sans 300" panose="02000000000000000000" pitchFamily="50" charset="0"/>
            </a:endParaRPr>
          </a:p>
          <a:p>
            <a:pPr algn="just"/>
            <a:endParaRPr lang="es-SV" sz="1600" b="1" dirty="0">
              <a:latin typeface="Museo Sans 300" panose="02000000000000000000" pitchFamily="50" charset="0"/>
            </a:endParaRPr>
          </a:p>
          <a:p>
            <a:pPr algn="just"/>
            <a:r>
              <a:rPr lang="es-SV" sz="1600" b="1" dirty="0">
                <a:latin typeface="Museo Sans 300" panose="02000000000000000000" pitchFamily="50" charset="0"/>
              </a:rPr>
              <a:t>NORMAS TECNICAS DE CONTROL INTERNO ESPECIFICAS DE LA CORPORACION. </a:t>
            </a:r>
          </a:p>
          <a:p>
            <a:pPr algn="just"/>
            <a:endParaRPr lang="es-SV" sz="1600" b="1" dirty="0">
              <a:latin typeface="Museo Sans 300" panose="02000000000000000000" pitchFamily="50" charset="0"/>
            </a:endParaRPr>
          </a:p>
          <a:p>
            <a:pPr algn="just"/>
            <a:r>
              <a:rPr lang="es-SV" sz="1600" i="1" dirty="0">
                <a:latin typeface="Museo Sans 300" panose="02000000000000000000" pitchFamily="50" charset="0"/>
              </a:rPr>
              <a:t>El Art. 15 establece: “La Asamblea de Gobernadores de CORSAIN, </a:t>
            </a:r>
            <a:r>
              <a:rPr lang="es-MX" sz="1600" i="1" dirty="0">
                <a:latin typeface="Museo Sans 300" panose="02000000000000000000" pitchFamily="50" charset="0"/>
              </a:rPr>
              <a:t>aprobará a propuesta del Consejo Directivo, el Plan Estratégico y Plan Anual Operativo, los cuales deberán ser divulgados al personal de la Institución.”</a:t>
            </a:r>
          </a:p>
          <a:p>
            <a:pPr marL="84138" algn="just"/>
            <a:endParaRPr lang="es-ES" sz="1600" dirty="0">
              <a:latin typeface="Museo Sans 300" panose="02000000000000000000" pitchFamily="50" charset="0"/>
            </a:endParaRPr>
          </a:p>
          <a:p>
            <a:pPr algn="just"/>
            <a:endParaRPr lang="es-MX" sz="1600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68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2 Rectángulo"/>
          <p:cNvSpPr/>
          <p:nvPr/>
        </p:nvSpPr>
        <p:spPr>
          <a:xfrm>
            <a:off x="0" y="484019"/>
            <a:ext cx="9144000" cy="9553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>
                <a:solidFill>
                  <a:schemeClr val="tx1"/>
                </a:solidFill>
                <a:latin typeface="Bembo Std" panose="02020605060306020A03" pitchFamily="18" charset="0"/>
              </a:rPr>
              <a:t>VISIÓN, MISIÓN Y VALORES</a:t>
            </a:r>
            <a:endParaRPr lang="es-SV" sz="3600" dirty="0">
              <a:solidFill>
                <a:schemeClr val="tx1"/>
              </a:solidFill>
              <a:latin typeface="Bembo Std" panose="02020605060306020A03" pitchFamily="18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672334" y="2302434"/>
            <a:ext cx="1511553" cy="648000"/>
          </a:xfrm>
          <a:prstGeom prst="rect">
            <a:avLst/>
          </a:prstGeom>
          <a:solidFill>
            <a:schemeClr val="tx2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es-ES" altLang="es-SV" sz="16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Misión:</a:t>
            </a:r>
          </a:p>
        </p:txBody>
      </p:sp>
      <p:sp>
        <p:nvSpPr>
          <p:cNvPr id="6" name="2 Rectángulo"/>
          <p:cNvSpPr>
            <a:spLocks noChangeArrowheads="1"/>
          </p:cNvSpPr>
          <p:nvPr/>
        </p:nvSpPr>
        <p:spPr bwMode="auto">
          <a:xfrm>
            <a:off x="2190639" y="2357203"/>
            <a:ext cx="6273894" cy="523220"/>
          </a:xfrm>
          <a:prstGeom prst="rect">
            <a:avLst/>
          </a:prstGeom>
          <a:noFill/>
          <a:ln w="1270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defRPr/>
            </a:pPr>
            <a:r>
              <a:rPr lang="es-ES" sz="1400" dirty="0">
                <a:latin typeface="Museo Sans 300" panose="02000000000000000000" pitchFamily="50" charset="0"/>
              </a:rPr>
              <a:t>Ser un instrumento del Estado para generar inversiones en diferentes actividades industriales que contribuyan al desarrollo del país.</a:t>
            </a:r>
          </a:p>
        </p:txBody>
      </p:sp>
      <p:sp>
        <p:nvSpPr>
          <p:cNvPr id="7" name="15 Rectángulo"/>
          <p:cNvSpPr>
            <a:spLocks noChangeArrowheads="1"/>
          </p:cNvSpPr>
          <p:nvPr/>
        </p:nvSpPr>
        <p:spPr bwMode="auto">
          <a:xfrm>
            <a:off x="2183888" y="1501566"/>
            <a:ext cx="6273894" cy="738664"/>
          </a:xfrm>
          <a:prstGeom prst="rect">
            <a:avLst/>
          </a:prstGeom>
          <a:noFill/>
          <a:ln w="1270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es-ES" sz="1400" dirty="0">
                <a:solidFill>
                  <a:schemeClr val="dk1"/>
                </a:solidFill>
                <a:latin typeface="Museo Sans 300" panose="02000000000000000000" pitchFamily="50" charset="0"/>
              </a:rPr>
              <a:t>Ser el referente de inversiones estatales y público privadas rentables, sostenibles y transparentes que generen desarrollo económico y social, en armonía con el medio ambiente. </a:t>
            </a:r>
            <a:endParaRPr lang="es-SV" sz="1400" dirty="0">
              <a:solidFill>
                <a:schemeClr val="dk1"/>
              </a:solidFill>
              <a:latin typeface="Museo Sans 300" panose="02000000000000000000" pitchFamily="50" charset="0"/>
            </a:endParaRPr>
          </a:p>
        </p:txBody>
      </p:sp>
      <p:graphicFrame>
        <p:nvGraphicFramePr>
          <p:cNvPr id="8" name="4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851084"/>
              </p:ext>
            </p:extLst>
          </p:nvPr>
        </p:nvGraphicFramePr>
        <p:xfrm>
          <a:off x="630350" y="3161843"/>
          <a:ext cx="8240934" cy="3543756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7925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48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38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800" dirty="0">
                          <a:latin typeface="Museo Sans 300" panose="02000000000000000000" pitchFamily="50" charset="0"/>
                        </a:rPr>
                        <a:t>VALORES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9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>
                          <a:latin typeface="Museo Sans 300" panose="02000000000000000000" pitchFamily="50" charset="0"/>
                        </a:rPr>
                        <a:t>Trabajo en Equipo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500" kern="1200" dirty="0">
                          <a:latin typeface="Museo Sans 300" panose="02000000000000000000" pitchFamily="50" charset="0"/>
                        </a:rPr>
                        <a:t>Realizar actividades en forma conjunta, eficiente y con el compromiso de alcanzar un fin común.</a:t>
                      </a:r>
                      <a:endParaRPr lang="es-SV" sz="1500" dirty="0"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3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>
                          <a:latin typeface="Museo Sans 300" panose="02000000000000000000" pitchFamily="50" charset="0"/>
                        </a:rPr>
                        <a:t>Eficiencia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>
                          <a:latin typeface="Museo Sans 300" panose="02000000000000000000" pitchFamily="50" charset="0"/>
                        </a:rPr>
                        <a:t>Optimización</a:t>
                      </a:r>
                      <a:r>
                        <a:rPr lang="es-ES" sz="1500" kern="1200" baseline="0" dirty="0">
                          <a:latin typeface="Museo Sans 300" panose="02000000000000000000" pitchFamily="50" charset="0"/>
                        </a:rPr>
                        <a:t> de tiempo y recursos para una mayor productividad.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79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>
                          <a:latin typeface="Museo Sans 300" panose="02000000000000000000" pitchFamily="50" charset="0"/>
                        </a:rPr>
                        <a:t>Transparencia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>
                          <a:latin typeface="Museo Sans 300" panose="02000000000000000000" pitchFamily="50" charset="0"/>
                        </a:rPr>
                        <a:t>Facilitar el acceso a la información a todas las partes interesadas que demuestren legitimo interés en materia de inversiones.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79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>
                          <a:latin typeface="Museo Sans 300" panose="02000000000000000000" pitchFamily="50" charset="0"/>
                        </a:rPr>
                        <a:t>Confianza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>
                          <a:latin typeface="Museo Sans 300" panose="02000000000000000000" pitchFamily="50" charset="0"/>
                        </a:rPr>
                        <a:t>Certeza que la Corporación actúa con honradez y sinceridad en el desarrollo de sus actividades.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79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Innovación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Capacidad de aportar soluciones proactivas para el alcance de los objetivos de la Corporación.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73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>
                          <a:latin typeface="Museo Sans 300" panose="02000000000000000000" pitchFamily="50" charset="0"/>
                        </a:rPr>
                        <a:t>Integridad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>
                          <a:latin typeface="Museo Sans 300" panose="02000000000000000000" pitchFamily="50" charset="0"/>
                        </a:rPr>
                        <a:t>Obrar con rectitud y probidad.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679085" y="1548055"/>
            <a:ext cx="1511553" cy="648000"/>
          </a:xfrm>
          <a:prstGeom prst="rect">
            <a:avLst/>
          </a:prstGeom>
          <a:solidFill>
            <a:schemeClr val="tx2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" altLang="es-SV" sz="16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Visión:</a:t>
            </a:r>
          </a:p>
        </p:txBody>
      </p:sp>
    </p:spTree>
    <p:extLst>
      <p:ext uri="{BB962C8B-B14F-4D97-AF65-F5344CB8AC3E}">
        <p14:creationId xmlns:p14="http://schemas.microsoft.com/office/powerpoint/2010/main" val="3364009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8 Rectángulo redondeado"/>
          <p:cNvSpPr/>
          <p:nvPr/>
        </p:nvSpPr>
        <p:spPr>
          <a:xfrm>
            <a:off x="463876" y="1224048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Financiera</a:t>
            </a:r>
            <a:endParaRPr lang="es-SV" sz="16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5" name="69 Rectángulo redondeado"/>
          <p:cNvSpPr/>
          <p:nvPr/>
        </p:nvSpPr>
        <p:spPr>
          <a:xfrm>
            <a:off x="477524" y="2605903"/>
            <a:ext cx="1140828" cy="1336409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Inversionistas y Clientes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6" name="70 Rectángulo redondeado"/>
          <p:cNvSpPr/>
          <p:nvPr/>
        </p:nvSpPr>
        <p:spPr>
          <a:xfrm>
            <a:off x="485553" y="4008230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Procesos y Tecnología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7" name="71 Rectángulo redondeado"/>
          <p:cNvSpPr/>
          <p:nvPr/>
        </p:nvSpPr>
        <p:spPr>
          <a:xfrm>
            <a:off x="485553" y="5387443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Aprendizaje y Crecimiento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5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8" name="5 Marcador de número de diapositiva"/>
          <p:cNvSpPr>
            <a:spLocks noGrp="1"/>
          </p:cNvSpPr>
          <p:nvPr/>
        </p:nvSpPr>
        <p:spPr bwMode="auto">
          <a:xfrm>
            <a:off x="3807784" y="6494662"/>
            <a:ext cx="1528432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38FCB4E5-9C09-476D-909F-DABCB8A427BC}" type="slidenum">
              <a:rPr lang="es-ES" smtClean="0">
                <a:solidFill>
                  <a:schemeClr val="tx1"/>
                </a:solidFill>
                <a:latin typeface="Museo Sans 300" panose="02000000000000000000" pitchFamily="50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r>
              <a:rPr lang="es-ES" dirty="0">
                <a:solidFill>
                  <a:schemeClr val="tx1"/>
                </a:solidFill>
                <a:latin typeface="Museo Sans 300" panose="02000000000000000000" pitchFamily="50" charset="0"/>
              </a:rPr>
              <a:t> de 15</a:t>
            </a:r>
          </a:p>
        </p:txBody>
      </p:sp>
      <p:sp>
        <p:nvSpPr>
          <p:cNvPr id="9" name="2 Subtítulo"/>
          <p:cNvSpPr txBox="1">
            <a:spLocks/>
          </p:cNvSpPr>
          <p:nvPr/>
        </p:nvSpPr>
        <p:spPr>
          <a:xfrm>
            <a:off x="586130" y="430536"/>
            <a:ext cx="7848872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MX" sz="3200" b="1" dirty="0">
                <a:latin typeface="Museo Sans 300" panose="02000000000000000000" pitchFamily="50" charset="0"/>
              </a:rPr>
              <a:t>MAPA ESTRATÉGICO</a:t>
            </a:r>
            <a:endParaRPr lang="es-SV" sz="3200" b="1" dirty="0">
              <a:latin typeface="Museo Sans 300" panose="02000000000000000000" pitchFamily="50" charset="0"/>
            </a:endParaRPr>
          </a:p>
        </p:txBody>
      </p:sp>
      <p:sp>
        <p:nvSpPr>
          <p:cNvPr id="10" name="6 Rectángulo"/>
          <p:cNvSpPr/>
          <p:nvPr/>
        </p:nvSpPr>
        <p:spPr>
          <a:xfrm>
            <a:off x="1462605" y="1224048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11" name="8 Rectángulo"/>
          <p:cNvSpPr/>
          <p:nvPr/>
        </p:nvSpPr>
        <p:spPr>
          <a:xfrm>
            <a:off x="1476253" y="2602532"/>
            <a:ext cx="7398809" cy="1336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12" name="10 Rectángulo"/>
          <p:cNvSpPr/>
          <p:nvPr/>
        </p:nvSpPr>
        <p:spPr>
          <a:xfrm>
            <a:off x="1476253" y="4005064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1476253" y="5384520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14" name="14 Rectángulo redondeado"/>
          <p:cNvSpPr/>
          <p:nvPr/>
        </p:nvSpPr>
        <p:spPr>
          <a:xfrm>
            <a:off x="2481456" y="1375217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>
                <a:latin typeface="Museo Sans 300" panose="02000000000000000000" pitchFamily="50" charset="0"/>
              </a:rPr>
              <a:t>F1.</a:t>
            </a:r>
            <a:r>
              <a:rPr lang="es-MX" sz="1400" dirty="0">
                <a:latin typeface="Museo Sans 300" panose="02000000000000000000" pitchFamily="50" charset="0"/>
              </a:rPr>
              <a:t> Crecer en flujos de efectivo, rentabilidad y  patrimonio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15" name="16 Rectángulo redondeado"/>
          <p:cNvSpPr/>
          <p:nvPr/>
        </p:nvSpPr>
        <p:spPr>
          <a:xfrm>
            <a:off x="5278833" y="1374829"/>
            <a:ext cx="2226073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>
                <a:latin typeface="Museo Sans 300" panose="02000000000000000000" pitchFamily="50" charset="0"/>
              </a:rPr>
              <a:t>F2.</a:t>
            </a:r>
            <a:r>
              <a:rPr lang="es-MX" sz="1400" dirty="0">
                <a:latin typeface="Museo Sans 300" panose="02000000000000000000" pitchFamily="50" charset="0"/>
              </a:rPr>
              <a:t> Saneamiento y fortalecimiento patrimonial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16" name="17 Rectángulo redondeado"/>
          <p:cNvSpPr/>
          <p:nvPr/>
        </p:nvSpPr>
        <p:spPr>
          <a:xfrm>
            <a:off x="2480409" y="2770665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5A33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>
                <a:latin typeface="Museo Sans 300" panose="02000000000000000000" pitchFamily="50" charset="0"/>
              </a:rPr>
              <a:t>I1.</a:t>
            </a:r>
            <a:r>
              <a:rPr lang="es-MX" sz="1400" dirty="0">
                <a:latin typeface="Museo Sans 300" panose="02000000000000000000" pitchFamily="50" charset="0"/>
              </a:rPr>
              <a:t> Diversificación de cartera de inversiones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17" name="18 Rectángulo redondeado"/>
          <p:cNvSpPr/>
          <p:nvPr/>
        </p:nvSpPr>
        <p:spPr>
          <a:xfrm>
            <a:off x="5335886" y="2771049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>
                <a:latin typeface="Museo Sans 300" panose="02000000000000000000" pitchFamily="50" charset="0"/>
              </a:rPr>
              <a:t>I2.</a:t>
            </a:r>
            <a:r>
              <a:rPr lang="es-MX" sz="1400" dirty="0">
                <a:latin typeface="Museo Sans 300" panose="02000000000000000000" pitchFamily="50" charset="0"/>
              </a:rPr>
              <a:t> Brindar excelente servicio a inversionistas y clientes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18" name="24 Rectángulo redondeado"/>
          <p:cNvSpPr/>
          <p:nvPr/>
        </p:nvSpPr>
        <p:spPr>
          <a:xfrm>
            <a:off x="5277606" y="5563192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300" b="1" dirty="0">
                <a:latin typeface="Museo Sans 300" panose="02000000000000000000" pitchFamily="50" charset="0"/>
              </a:rPr>
              <a:t>A2.</a:t>
            </a:r>
            <a:r>
              <a:rPr lang="es-MX" sz="1300" dirty="0">
                <a:latin typeface="Museo Sans 300" panose="02000000000000000000" pitchFamily="50" charset="0"/>
              </a:rPr>
              <a:t> Fomentar la motivación, convivencia y comportamiento ético.</a:t>
            </a:r>
            <a:endParaRPr lang="es-SV" sz="1300" dirty="0">
              <a:latin typeface="Museo Sans 300" panose="02000000000000000000" pitchFamily="50" charset="0"/>
            </a:endParaRPr>
          </a:p>
        </p:txBody>
      </p:sp>
      <p:sp>
        <p:nvSpPr>
          <p:cNvPr id="19" name="21 Rectángulo redondeado"/>
          <p:cNvSpPr/>
          <p:nvPr/>
        </p:nvSpPr>
        <p:spPr>
          <a:xfrm>
            <a:off x="5326961" y="4210053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300" b="1" dirty="0">
                <a:latin typeface="Museo Sans 300" panose="02000000000000000000" pitchFamily="50" charset="0"/>
              </a:rPr>
              <a:t>P2.</a:t>
            </a:r>
            <a:r>
              <a:rPr lang="es-MX" sz="1300" dirty="0">
                <a:latin typeface="Museo Sans 300" panose="02000000000000000000" pitchFamily="50" charset="0"/>
              </a:rPr>
              <a:t> </a:t>
            </a:r>
            <a:r>
              <a:rPr lang="es-ES" sz="1300" dirty="0">
                <a:latin typeface="Museo Sans 300" panose="02000000000000000000" pitchFamily="50" charset="0"/>
              </a:rPr>
              <a:t>Aplicación de tecnología de la información enfocada a la mejora de procesos.</a:t>
            </a:r>
          </a:p>
        </p:txBody>
      </p:sp>
      <p:sp>
        <p:nvSpPr>
          <p:cNvPr id="20" name="23 Rectángulo redondeado"/>
          <p:cNvSpPr/>
          <p:nvPr/>
        </p:nvSpPr>
        <p:spPr>
          <a:xfrm>
            <a:off x="2458706" y="5562808"/>
            <a:ext cx="2359820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300" b="1" dirty="0">
                <a:latin typeface="Museo Sans 300" panose="02000000000000000000" pitchFamily="50" charset="0"/>
              </a:rPr>
              <a:t>A1.</a:t>
            </a:r>
            <a:r>
              <a:rPr lang="es-MX" sz="1300" dirty="0">
                <a:latin typeface="Museo Sans 300" panose="02000000000000000000" pitchFamily="50" charset="0"/>
              </a:rPr>
              <a:t> Desarrollo de habilidades y competencias del personal de la Corporación</a:t>
            </a:r>
            <a:endParaRPr lang="es-SV" sz="1300" dirty="0">
              <a:latin typeface="Museo Sans 300" panose="02000000000000000000" pitchFamily="50" charset="0"/>
            </a:endParaRPr>
          </a:p>
        </p:txBody>
      </p:sp>
      <p:cxnSp>
        <p:nvCxnSpPr>
          <p:cNvPr id="21" name="37 Conector curvado"/>
          <p:cNvCxnSpPr/>
          <p:nvPr/>
        </p:nvCxnSpPr>
        <p:spPr>
          <a:xfrm rot="16200000" flipV="1">
            <a:off x="6161610" y="3971482"/>
            <a:ext cx="459476" cy="1041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2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0 Rectángulo redondeado"/>
          <p:cNvSpPr/>
          <p:nvPr/>
        </p:nvSpPr>
        <p:spPr>
          <a:xfrm>
            <a:off x="2477122" y="4210441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>
                <a:latin typeface="Museo Sans 300" panose="02000000000000000000" pitchFamily="50" charset="0"/>
              </a:rPr>
              <a:t>P1.</a:t>
            </a:r>
            <a:r>
              <a:rPr lang="es-MX" sz="1400" dirty="0">
                <a:latin typeface="Museo Sans 300" panose="02000000000000000000" pitchFamily="50" charset="0"/>
              </a:rPr>
              <a:t> Actualizar la legislación y normativa operativa de la Corporación 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cxnSp>
        <p:nvCxnSpPr>
          <p:cNvPr id="23" name="Conector angular 22"/>
          <p:cNvCxnSpPr/>
          <p:nvPr/>
        </p:nvCxnSpPr>
        <p:spPr>
          <a:xfrm rot="5400000" flipH="1" flipV="1">
            <a:off x="6246548" y="4462105"/>
            <a:ext cx="2625510" cy="58280"/>
          </a:xfrm>
          <a:prstGeom prst="bentConnector4">
            <a:avLst>
              <a:gd name="adj1" fmla="val 20183"/>
              <a:gd name="adj2" fmla="val 49224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angular 23"/>
          <p:cNvCxnSpPr>
            <a:endCxn id="19" idx="1"/>
          </p:cNvCxnSpPr>
          <p:nvPr/>
        </p:nvCxnSpPr>
        <p:spPr>
          <a:xfrm rot="5400000" flipH="1" flipV="1">
            <a:off x="4396366" y="5118612"/>
            <a:ext cx="1352754" cy="508435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angular 24"/>
          <p:cNvCxnSpPr/>
          <p:nvPr/>
        </p:nvCxnSpPr>
        <p:spPr>
          <a:xfrm rot="10800000">
            <a:off x="3603790" y="2347627"/>
            <a:ext cx="2807932" cy="423039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angular 25"/>
          <p:cNvCxnSpPr/>
          <p:nvPr/>
        </p:nvCxnSpPr>
        <p:spPr>
          <a:xfrm rot="5400000" flipH="1" flipV="1">
            <a:off x="4451205" y="4124872"/>
            <a:ext cx="2306942" cy="1572302"/>
          </a:xfrm>
          <a:prstGeom prst="bentConnector3">
            <a:avLst>
              <a:gd name="adj1" fmla="val 84439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angular 26"/>
          <p:cNvCxnSpPr/>
          <p:nvPr/>
        </p:nvCxnSpPr>
        <p:spPr>
          <a:xfrm rot="5400000" flipH="1" flipV="1">
            <a:off x="4282900" y="3652391"/>
            <a:ext cx="1407804" cy="680317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/>
          <p:cNvCxnSpPr>
            <a:endCxn id="16" idx="3"/>
          </p:cNvCxnSpPr>
          <p:nvPr/>
        </p:nvCxnSpPr>
        <p:spPr>
          <a:xfrm flipH="1">
            <a:off x="4649931" y="3257063"/>
            <a:ext cx="632060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>
            <a:stCxn id="22" idx="0"/>
            <a:endCxn id="16" idx="2"/>
          </p:cNvCxnSpPr>
          <p:nvPr/>
        </p:nvCxnSpPr>
        <p:spPr>
          <a:xfrm flipV="1">
            <a:off x="3561883" y="3743462"/>
            <a:ext cx="3287" cy="4669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/>
          <p:cNvCxnSpPr>
            <a:stCxn id="16" idx="0"/>
            <a:endCxn id="14" idx="2"/>
          </p:cNvCxnSpPr>
          <p:nvPr/>
        </p:nvCxnSpPr>
        <p:spPr>
          <a:xfrm flipV="1">
            <a:off x="3565170" y="2348014"/>
            <a:ext cx="1047" cy="4226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/>
          <p:cNvCxnSpPr>
            <a:endCxn id="14" idx="3"/>
          </p:cNvCxnSpPr>
          <p:nvPr/>
        </p:nvCxnSpPr>
        <p:spPr>
          <a:xfrm flipH="1">
            <a:off x="4650978" y="1861227"/>
            <a:ext cx="626628" cy="38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7741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21774"/>
            <a:ext cx="8229600" cy="1143000"/>
          </a:xfrm>
        </p:spPr>
        <p:txBody>
          <a:bodyPr>
            <a:normAutofit/>
          </a:bodyPr>
          <a:lstStyle/>
          <a:p>
            <a:r>
              <a:rPr lang="es-ES" altLang="es-SV" sz="3000" b="1" dirty="0">
                <a:latin typeface="Bembo Std" panose="02020605060306020A03" pitchFamily="18" charset="0"/>
              </a:rPr>
              <a:t>PLAN ANUAL OPERATIVO 2020</a:t>
            </a:r>
          </a:p>
        </p:txBody>
      </p:sp>
      <p:graphicFrame>
        <p:nvGraphicFramePr>
          <p:cNvPr id="5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975547"/>
              </p:ext>
            </p:extLst>
          </p:nvPr>
        </p:nvGraphicFramePr>
        <p:xfrm>
          <a:off x="206808" y="1761591"/>
          <a:ext cx="8479992" cy="411382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1390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5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59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28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latin typeface="Museo Sans 300" panose="02000000000000000000" pitchFamily="50" charset="0"/>
                        </a:rPr>
                        <a:t>F1. Crecer en flujos de efectivo, rentabilidad y patrimonio.</a:t>
                      </a:r>
                    </a:p>
                  </a:txBody>
                  <a:tcPr marL="7735" marR="7735" marT="773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74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ESTRATÉGICAS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0026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es-SV" sz="1100" u="none" strike="noStrike" dirty="0">
                          <a:effectLst/>
                          <a:latin typeface="Museo Sans 300" panose="02000000000000000000" pitchFamily="50" charset="0"/>
                        </a:rPr>
                        <a:t>Gestionar y desarrollar los servicios Logísticos Marítimos Portuarios Regionales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Una Limpieza del fondo del frente</a:t>
                      </a:r>
                      <a:r>
                        <a:rPr lang="es-SV" sz="11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de atraque trimestral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Enero - Diciembre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9493">
                <a:tc vMerge="1">
                  <a:txBody>
                    <a:bodyPr/>
                    <a:lstStyle/>
                    <a:p>
                      <a:endParaRPr lang="es-SV" dirty="0"/>
                    </a:p>
                  </a:txBody>
                  <a:tcPr marL="7735" marR="7735" marT="7735" marB="0" anchor="ctr"/>
                </a:tc>
                <a:tc vMerge="1">
                  <a:txBody>
                    <a:bodyPr/>
                    <a:lstStyle/>
                    <a:p>
                      <a:endParaRPr lang="es-SV" dirty="0"/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Enero - Diciembre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9757">
                <a:tc vMerge="1">
                  <a:txBody>
                    <a:bodyPr/>
                    <a:lstStyle/>
                    <a:p>
                      <a:endParaRPr lang="es-SV" dirty="0"/>
                    </a:p>
                  </a:txBody>
                  <a:tcPr marL="7735" marR="7735" marT="7735" marB="0" anchor="ctr"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Estructura</a:t>
                      </a:r>
                      <a:r>
                        <a:rPr lang="es-SV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 de</a:t>
                      </a:r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 muelle reparada -  Etapa I módulo IV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Enero - Abril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1235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Mayo - Octubre</a:t>
                      </a: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473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Plan de Negocios para Puerto CORSAIN actualizado y</a:t>
                      </a:r>
                      <a:r>
                        <a:rPr lang="es-SV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 ejecutado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>
                          <a:effectLst/>
                          <a:latin typeface="Museo Sans 300" panose="02000000000000000000" pitchFamily="50" charset="0"/>
                        </a:rPr>
                        <a:t>Informe trimestral de la ejecución del Plan</a:t>
                      </a:r>
                      <a:r>
                        <a:rPr lang="es-SV" sz="1100" u="none" strike="noStrike" baseline="0" dirty="0">
                          <a:effectLst/>
                          <a:latin typeface="Museo Sans 300" panose="02000000000000000000" pitchFamily="50" charset="0"/>
                        </a:rPr>
                        <a:t> de negocios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Enero </a:t>
                      </a:r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– Diciembre</a:t>
                      </a:r>
                      <a:endParaRPr lang="es-SV" sz="1100" b="0" i="0" u="none" strike="sng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7169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8435"/>
            <a:ext cx="8229600" cy="1143000"/>
          </a:xfrm>
        </p:spPr>
        <p:txBody>
          <a:bodyPr>
            <a:normAutofit/>
          </a:bodyPr>
          <a:lstStyle/>
          <a:p>
            <a:r>
              <a:rPr lang="es-ES" altLang="es-SV" sz="3000" b="1" dirty="0">
                <a:latin typeface="Bembo Std" panose="02020605060306020A03" pitchFamily="18" charset="0"/>
              </a:rPr>
              <a:t>PLAN ANUAL OPERATIVO 2020</a:t>
            </a:r>
          </a:p>
        </p:txBody>
      </p:sp>
      <p:graphicFrame>
        <p:nvGraphicFramePr>
          <p:cNvPr id="4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8650098"/>
              </p:ext>
            </p:extLst>
          </p:nvPr>
        </p:nvGraphicFramePr>
        <p:xfrm>
          <a:off x="206808" y="1901602"/>
          <a:ext cx="8479992" cy="236925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1390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5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59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42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latin typeface="Museo Sans 300" panose="02000000000000000000" pitchFamily="50" charset="0"/>
                        </a:rPr>
                        <a:t>F1. Crecer en flujos de efectivo, rentabilidad y patrimonio.</a:t>
                      </a:r>
                    </a:p>
                  </a:txBody>
                  <a:tcPr marL="7735" marR="7735" marT="773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3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ESTRATÉGICAS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094">
                <a:tc row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Recibir embarcaciones en operaciones portuarias y en reparación naval </a:t>
                      </a:r>
                      <a:endParaRPr lang="es-SV" sz="1100" dirty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Embarcaciones reparadas: 6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</a:t>
                      </a:r>
                      <a:r>
                        <a:rPr lang="es-SV" sz="110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-Diciembre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094">
                <a:tc vMerge="1">
                  <a:txBody>
                    <a:bodyPr/>
                    <a:lstStyle/>
                    <a:p>
                      <a:endParaRPr lang="es-SV" dirty="0"/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Embarcaciones recibidas: 49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Enero - Diciembre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6528">
                <a:tc vMerge="1">
                  <a:txBody>
                    <a:bodyPr/>
                    <a:lstStyle/>
                    <a:p>
                      <a:endParaRPr lang="es-SV" dirty="0"/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Servicios de alquiler</a:t>
                      </a:r>
                      <a:r>
                        <a:rPr lang="es-SV" sz="1100" u="none" strike="noStrike" baseline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de remolcador: 48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Enero - Diciembre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8150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21774"/>
            <a:ext cx="8229600" cy="1143000"/>
          </a:xfrm>
        </p:spPr>
        <p:txBody>
          <a:bodyPr>
            <a:normAutofit/>
          </a:bodyPr>
          <a:lstStyle/>
          <a:p>
            <a:r>
              <a:rPr lang="es-ES" altLang="es-SV" sz="3000" b="1" dirty="0">
                <a:latin typeface="Bembo Std" panose="02020605060306020A03" pitchFamily="18" charset="0"/>
              </a:rPr>
              <a:t>PLAN ANUAL OPERATIVO 2020</a:t>
            </a:r>
          </a:p>
        </p:txBody>
      </p:sp>
      <p:graphicFrame>
        <p:nvGraphicFramePr>
          <p:cNvPr id="5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647023"/>
              </p:ext>
            </p:extLst>
          </p:nvPr>
        </p:nvGraphicFramePr>
        <p:xfrm>
          <a:off x="477672" y="1664774"/>
          <a:ext cx="8209127" cy="44083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131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51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23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768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latin typeface="Museo Sans 300" panose="02000000000000000000" pitchFamily="50" charset="0"/>
                        </a:rPr>
                        <a:t>F2. Saneamiento y fortalecimiento patrimonial.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0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ESTRATÉGICAS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1815"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Regularizar el</a:t>
                      </a:r>
                      <a:r>
                        <a:rPr lang="es-MX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estatus del activo ex </a:t>
                      </a:r>
                      <a:r>
                        <a:rPr lang="es-SV" sz="1200" u="none" strike="noStrike" baseline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planta alcohol El Carmen</a:t>
                      </a:r>
                      <a:endParaRPr lang="es-SV" sz="12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6219" marR="6219" marT="621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Informe</a:t>
                      </a:r>
                    </a:p>
                  </a:txBody>
                  <a:tcPr marL="6219" marR="6219" marT="621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Enero</a:t>
                      </a:r>
                    </a:p>
                  </a:txBody>
                  <a:tcPr marL="6219" marR="6219" marT="6219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751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0" i="0" u="none" strike="noStrike" dirty="0">
                        <a:solidFill>
                          <a:srgbClr val="FF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6219" marR="6219" marT="621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Solicitud remitida</a:t>
                      </a:r>
                    </a:p>
                  </a:txBody>
                  <a:tcPr marL="6219" marR="6219" marT="621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Enero</a:t>
                      </a:r>
                    </a:p>
                  </a:txBody>
                  <a:tcPr marL="6219" marR="6219" marT="6219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024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19" marR="6219" marT="621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Propuesta de Decreto</a:t>
                      </a:r>
                    </a:p>
                  </a:txBody>
                  <a:tcPr marL="6219" marR="6219" marT="621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Febrero -</a:t>
                      </a:r>
                      <a:r>
                        <a:rPr lang="es-SV" sz="11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Marzo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6219" marR="6219" marT="6219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419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Comprobantes de seguimiento</a:t>
                      </a:r>
                    </a:p>
                  </a:txBody>
                  <a:tcPr marL="6219" marR="6219" marT="621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Marzo - Julio</a:t>
                      </a:r>
                    </a:p>
                  </a:txBody>
                  <a:tcPr marL="6219" marR="6219" marT="6219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858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0" i="0" u="none" strike="noStrike" dirty="0">
                        <a:solidFill>
                          <a:srgbClr val="FF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6219" marR="6219" marT="621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Decreto</a:t>
                      </a:r>
                      <a:r>
                        <a:rPr lang="es-SV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 de transferencia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6219" marR="6219" marT="621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Agosto</a:t>
                      </a:r>
                    </a:p>
                  </a:txBody>
                  <a:tcPr marL="6219" marR="6219" marT="6219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7329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0" i="0" u="none" strike="noStrike" dirty="0">
                        <a:solidFill>
                          <a:srgbClr val="FF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6219" marR="6219" marT="621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Inmueble</a:t>
                      </a:r>
                      <a:r>
                        <a:rPr lang="es-SV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 vendido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6219" marR="6219" marT="621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Septiembre - Noviembre</a:t>
                      </a:r>
                    </a:p>
                  </a:txBody>
                  <a:tcPr marL="6219" marR="6219" marT="6219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4594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41564"/>
            <a:ext cx="8229600" cy="1143000"/>
          </a:xfrm>
        </p:spPr>
        <p:txBody>
          <a:bodyPr>
            <a:normAutofit/>
          </a:bodyPr>
          <a:lstStyle/>
          <a:p>
            <a:r>
              <a:rPr lang="es-ES" altLang="es-SV" sz="3000" b="1" dirty="0">
                <a:latin typeface="Bembo Std" panose="02020605060306020A03" pitchFamily="18" charset="0"/>
              </a:rPr>
              <a:t>PLAN ANUAL OPERATIVO 2020</a:t>
            </a:r>
          </a:p>
        </p:txBody>
      </p:sp>
      <p:graphicFrame>
        <p:nvGraphicFramePr>
          <p:cNvPr id="4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272959"/>
              </p:ext>
            </p:extLst>
          </p:nvPr>
        </p:nvGraphicFramePr>
        <p:xfrm>
          <a:off x="469189" y="1373926"/>
          <a:ext cx="8353969" cy="477727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172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80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36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95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latin typeface="Museo Sans 300" panose="02000000000000000000" pitchFamily="50" charset="0"/>
                        </a:rPr>
                        <a:t>I1. Diversificación de cartera de inversiones. </a:t>
                      </a:r>
                    </a:p>
                  </a:txBody>
                  <a:tcPr marL="7735" marR="7735" marT="7735" marB="0"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4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ESTRATÉGICAS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ACTIVIDADES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0764">
                <a:tc rowSpan="5">
                  <a:txBody>
                    <a:bodyPr/>
                    <a:lstStyle/>
                    <a:p>
                      <a:pPr algn="just"/>
                      <a:r>
                        <a:rPr lang="es-SV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Desarrollo del Proyecto Fotovoltaico en Puerto CORSAIN de 2</a:t>
                      </a:r>
                      <a:r>
                        <a:rPr lang="es-SV" sz="1100" b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MW</a:t>
                      </a:r>
                      <a:r>
                        <a:rPr lang="es-SV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, que incluye:</a:t>
                      </a:r>
                    </a:p>
                    <a:p>
                      <a:pPr algn="ctr"/>
                      <a:endParaRPr lang="es-SV" sz="1100" b="1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marL="271463" indent="-85725" algn="l" defTabSz="542925">
                        <a:buFontTx/>
                        <a:buChar char="-"/>
                      </a:pPr>
                      <a:r>
                        <a:rPr lang="es-SV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Un sistema para autoconsumo </a:t>
                      </a:r>
                    </a:p>
                    <a:p>
                      <a:pPr marL="271463" indent="-85725" algn="l" defTabSz="542925">
                        <a:buFontTx/>
                        <a:buChar char="-"/>
                      </a:pPr>
                      <a:endParaRPr lang="es-SV" sz="500" b="1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marL="271463" indent="-85725" algn="l">
                        <a:buFontTx/>
                        <a:buChar char="-"/>
                      </a:pPr>
                      <a:r>
                        <a:rPr lang="es-SV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Un sistema para comercialización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 - Contratación del Estudio</a:t>
                      </a:r>
                    </a:p>
                    <a:p>
                      <a:pPr algn="l" rtl="0" fontAlgn="ctr"/>
                      <a:endParaRPr lang="es-SV" sz="7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l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  - Ejecución del Estudio</a:t>
                      </a:r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Ene-Feb 2020</a:t>
                      </a:r>
                    </a:p>
                    <a:p>
                      <a:pPr algn="ctr" rtl="0" fontAlgn="ctr"/>
                      <a:endParaRPr lang="es-SV" sz="7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Mar-Junio 2020</a:t>
                      </a:r>
                      <a:endParaRPr lang="es-SV" sz="200" b="0" i="0" u="none" strike="sng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4713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1463" indent="-271463" algn="l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  - Elaboración de TDR para contratar el Estudio</a:t>
                      </a:r>
                    </a:p>
                    <a:p>
                      <a:pPr algn="l" rtl="0" fontAlgn="ctr"/>
                      <a:endParaRPr lang="es-SV" sz="7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l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  - Contratación del Estudio</a:t>
                      </a:r>
                    </a:p>
                    <a:p>
                      <a:pPr algn="l" rtl="0" fontAlgn="ctr"/>
                      <a:endParaRPr lang="es-SV" sz="7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l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  - Ejecución del Estudio</a:t>
                      </a:r>
                    </a:p>
                    <a:p>
                      <a:pPr algn="l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  </a:t>
                      </a:r>
                    </a:p>
                    <a:p>
                      <a:pPr marL="271463" indent="-271463" algn="l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  - Trámite del permiso ambiental </a:t>
                      </a:r>
                      <a:endParaRPr lang="es-E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Jun 2020</a:t>
                      </a:r>
                    </a:p>
                    <a:p>
                      <a:pPr algn="ctr" rtl="0" fontAlgn="ctr"/>
                      <a:endParaRPr lang="es-SV" sz="7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Jun-Jul 2020</a:t>
                      </a:r>
                    </a:p>
                    <a:p>
                      <a:pPr algn="ctr" rtl="0" fontAlgn="ctr"/>
                      <a:endParaRPr lang="es-SV" sz="7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Ago-Oct 2020</a:t>
                      </a:r>
                    </a:p>
                    <a:p>
                      <a:pPr algn="ctr" rtl="0" fontAlgn="ctr"/>
                      <a:endParaRPr lang="es-SV" sz="5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ctr" rtl="0" fontAlgn="ctr"/>
                      <a:endParaRPr lang="es-SV" sz="700" b="0" i="0" u="none" strike="sng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Oct-Nov 2020</a:t>
                      </a:r>
                      <a:endParaRPr lang="es-SV" sz="1100" b="0" i="0" u="none" strike="sng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487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1463" indent="-271463" algn="l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  -  Búsqueda de Socio y Creación de la  Sociedad</a:t>
                      </a:r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Jul-Ago 2020</a:t>
                      </a: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126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71463" marR="0" lvl="0" indent="-185738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Gestión de préstamo con la banca local.  </a:t>
                      </a:r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Jul.-Ago. 2020</a:t>
                      </a: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92658">
                <a:tc vMerge="1">
                  <a:txBody>
                    <a:bodyPr/>
                    <a:lstStyle/>
                    <a:p>
                      <a:pPr algn="ctr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marL="271463" indent="-271463" algn="l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  -  Elaboración de TDR para contratar el Diseño.</a:t>
                      </a:r>
                    </a:p>
                    <a:p>
                      <a:pPr algn="l" rtl="0" fontAlgn="ctr"/>
                      <a:endParaRPr lang="es-SV" sz="7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l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  -  Contratación del Diseño</a:t>
                      </a:r>
                    </a:p>
                    <a:p>
                      <a:pPr algn="l" rtl="0" fontAlgn="ctr"/>
                      <a:endParaRPr lang="es-SV" sz="7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l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  -  Ejecución del Diseño  </a:t>
                      </a:r>
                    </a:p>
                    <a:p>
                      <a:pPr marL="271463" indent="-271463" algn="l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  </a:t>
                      </a:r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Ago 2020</a:t>
                      </a:r>
                    </a:p>
                    <a:p>
                      <a:pPr algn="ctr" rtl="0" fontAlgn="ctr"/>
                      <a:endParaRPr lang="es-SV" sz="7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Sept-Oct</a:t>
                      </a:r>
                      <a:r>
                        <a:rPr lang="es-SV" sz="11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</a:t>
                      </a:r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2020</a:t>
                      </a:r>
                    </a:p>
                    <a:p>
                      <a:pPr algn="ctr" rtl="0" fontAlgn="ctr"/>
                      <a:endParaRPr lang="es-SV" sz="7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ctr" rtl="0" fontAlgn="ctr"/>
                      <a:r>
                        <a:rPr lang="es-S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Nov-Dic.. 2020</a:t>
                      </a:r>
                    </a:p>
                    <a:p>
                      <a:pPr algn="ctr" rtl="0" fontAlgn="ctr"/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06819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1400</Words>
  <Application>Microsoft Office PowerPoint</Application>
  <PresentationFormat>Presentación en pantalla (4:3)</PresentationFormat>
  <Paragraphs>328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Arial</vt:lpstr>
      <vt:lpstr>Bembo Std</vt:lpstr>
      <vt:lpstr>Calibri</vt:lpstr>
      <vt:lpstr>Museo Sans 300</vt:lpstr>
      <vt:lpstr>Tema de Office</vt:lpstr>
      <vt:lpstr>Presentación de PowerPoint</vt:lpstr>
      <vt:lpstr>PLAN ANUAL OPERATIVO 2020</vt:lpstr>
      <vt:lpstr>MARCO LEGAL</vt:lpstr>
      <vt:lpstr>Presentación de PowerPoint</vt:lpstr>
      <vt:lpstr>Presentación de PowerPoint</vt:lpstr>
      <vt:lpstr>PLAN ANUAL OPERATIVO 2020</vt:lpstr>
      <vt:lpstr>PLAN ANUAL OPERATIVO 2020</vt:lpstr>
      <vt:lpstr>PLAN ANUAL OPERATIVO 2020</vt:lpstr>
      <vt:lpstr>PLAN ANUAL OPERATIVO 2020</vt:lpstr>
      <vt:lpstr>PLAN ANUAL OPERATIVO 2020</vt:lpstr>
      <vt:lpstr>PLAN ANUAL OPERATIVO 2020</vt:lpstr>
      <vt:lpstr>PLAN ANUAL OPERATIVO 2020</vt:lpstr>
      <vt:lpstr>PLAN ANUAL OPERATIVO 2020</vt:lpstr>
      <vt:lpstr>PLAN ANUAL OPERATIVO 2020</vt:lpstr>
      <vt:lpstr>PLAN ANUAL OPERATIVO 2020</vt:lpstr>
      <vt:lpstr>PLAN ANUAL OPERATIVO 2020</vt:lpstr>
      <vt:lpstr>PLAN ANUAL OPERATIVO 2020</vt:lpstr>
      <vt:lpstr>PLAN ANUAL OPERATIVO 2020</vt:lpstr>
    </vt:vector>
  </TitlesOfParts>
  <Company>CORSAIN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Gabriela Ramos</cp:lastModifiedBy>
  <cp:revision>35</cp:revision>
  <cp:lastPrinted>2020-04-19T21:56:39Z</cp:lastPrinted>
  <dcterms:created xsi:type="dcterms:W3CDTF">2019-07-03T14:56:03Z</dcterms:created>
  <dcterms:modified xsi:type="dcterms:W3CDTF">2020-05-22T07:08:46Z</dcterms:modified>
</cp:coreProperties>
</file>