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66" r:id="rId3"/>
    <p:sldId id="302" r:id="rId4"/>
    <p:sldId id="303" r:id="rId5"/>
    <p:sldId id="304" r:id="rId6"/>
    <p:sldId id="270" r:id="rId7"/>
    <p:sldId id="272" r:id="rId8"/>
    <p:sldId id="273" r:id="rId9"/>
    <p:sldId id="271" r:id="rId10"/>
    <p:sldId id="274" r:id="rId11"/>
    <p:sldId id="275" r:id="rId12"/>
    <p:sldId id="276" r:id="rId13"/>
    <p:sldId id="279" r:id="rId14"/>
    <p:sldId id="278" r:id="rId15"/>
    <p:sldId id="280" r:id="rId16"/>
    <p:sldId id="281" r:id="rId17"/>
    <p:sldId id="282" r:id="rId18"/>
    <p:sldId id="285" r:id="rId19"/>
    <p:sldId id="284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organgrama%202017.pptx#-1,17,Presentaci&#243;n de PowerPoint" TargetMode="External"/><Relationship Id="rId18" Type="http://schemas.openxmlformats.org/officeDocument/2006/relationships/hyperlink" Target="organgrama%202017.pptx#-1,21,Presentaci&#243;n de PowerPoint" TargetMode="External"/><Relationship Id="rId26" Type="http://schemas.openxmlformats.org/officeDocument/2006/relationships/hyperlink" Target="organgrama%202017.pptx#-1,33,Presentaci&#243;n de PowerPoint" TargetMode="External"/><Relationship Id="rId21" Type="http://schemas.openxmlformats.org/officeDocument/2006/relationships/hyperlink" Target="organgrama%202017.pptx#-1,13,Presentaci&#243;n de PowerPoint" TargetMode="External"/><Relationship Id="rId34" Type="http://schemas.openxmlformats.org/officeDocument/2006/relationships/hyperlink" Target="organgrama%202017.pptx#-1,35,Presentaci&#243;n de PowerPoint" TargetMode="External"/><Relationship Id="rId7" Type="http://schemas.openxmlformats.org/officeDocument/2006/relationships/hyperlink" Target="organgrama%202017.pptx#-1,8,Presentaci&#243;n de PowerPoint" TargetMode="External"/><Relationship Id="rId12" Type="http://schemas.openxmlformats.org/officeDocument/2006/relationships/hyperlink" Target="organgrama%202017.pptx#-1,11,Presentaci&#243;n de PowerPoint" TargetMode="External"/><Relationship Id="rId17" Type="http://schemas.openxmlformats.org/officeDocument/2006/relationships/hyperlink" Target="organgrama%202017.pptx#-1,28,Presentaci&#243;n de PowerPoint" TargetMode="External"/><Relationship Id="rId25" Type="http://schemas.openxmlformats.org/officeDocument/2006/relationships/hyperlink" Target="organgrama%202017.pptx#-1,32,Presentaci&#243;n de PowerPoint" TargetMode="External"/><Relationship Id="rId33" Type="http://schemas.openxmlformats.org/officeDocument/2006/relationships/image" Target="../media/image4.emf"/><Relationship Id="rId2" Type="http://schemas.openxmlformats.org/officeDocument/2006/relationships/hyperlink" Target="organgrama%202017.pptx#-1,3,Presentaci&#243;n de PowerPoint" TargetMode="External"/><Relationship Id="rId16" Type="http://schemas.openxmlformats.org/officeDocument/2006/relationships/hyperlink" Target="organgrama%202017.pptx#-1,24,Presentaci&#243;n de PowerPoint" TargetMode="External"/><Relationship Id="rId20" Type="http://schemas.openxmlformats.org/officeDocument/2006/relationships/hyperlink" Target="organgrama%202017.pptx#-1,18,Presentaci&#243;n de PowerPoint" TargetMode="External"/><Relationship Id="rId29" Type="http://schemas.openxmlformats.org/officeDocument/2006/relationships/hyperlink" Target="organgrama%202017.pptx#-1,27,Presentaci&#243;n de PowerPo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organgrama%202017.pptx#-1,6,Presentaci&#243;n de PowerPoint" TargetMode="External"/><Relationship Id="rId11" Type="http://schemas.openxmlformats.org/officeDocument/2006/relationships/hyperlink" Target="organgrama%202017.pptx#-1,14,Presentaci&#243;n de PowerPoint" TargetMode="External"/><Relationship Id="rId24" Type="http://schemas.openxmlformats.org/officeDocument/2006/relationships/hyperlink" Target="organgrama%202017.pptx#-1,36,Presentaci&#243;n de PowerPoint" TargetMode="External"/><Relationship Id="rId32" Type="http://schemas.openxmlformats.org/officeDocument/2006/relationships/hyperlink" Target="organgrama%202017.pptx#-1,12,Presentaci&#243;n de PowerPoint" TargetMode="External"/><Relationship Id="rId37" Type="http://schemas.openxmlformats.org/officeDocument/2006/relationships/hyperlink" Target="organgrama%202017.pptx#-1,20,Presentaci&#243;n de PowerPoint" TargetMode="External"/><Relationship Id="rId5" Type="http://schemas.openxmlformats.org/officeDocument/2006/relationships/hyperlink" Target="organigrama" TargetMode="External"/><Relationship Id="rId15" Type="http://schemas.openxmlformats.org/officeDocument/2006/relationships/hyperlink" Target="organgrama%202017.pptx#-1,26,Presentaci&#243;n de PowerPoint" TargetMode="External"/><Relationship Id="rId23" Type="http://schemas.openxmlformats.org/officeDocument/2006/relationships/hyperlink" Target="organgrama%202017.pptx#-1,31,Presentaci&#243;n de PowerPoint" TargetMode="External"/><Relationship Id="rId28" Type="http://schemas.openxmlformats.org/officeDocument/2006/relationships/hyperlink" Target="organgrama%202017.pptx#-1,25,Presentaci&#243;n de PowerPoint" TargetMode="External"/><Relationship Id="rId36" Type="http://schemas.openxmlformats.org/officeDocument/2006/relationships/hyperlink" Target="organgrama%202017.pptx#-1,19,Presentaci&#243;n de PowerPoint" TargetMode="External"/><Relationship Id="rId10" Type="http://schemas.openxmlformats.org/officeDocument/2006/relationships/hyperlink" Target="organgrama%202017.pptx#-1,7,Presentaci&#243;n de PowerPoint" TargetMode="External"/><Relationship Id="rId19" Type="http://schemas.openxmlformats.org/officeDocument/2006/relationships/hyperlink" Target="organgrama%202017.pptx#-1,29,Presentaci&#243;n de PowerPoint" TargetMode="External"/><Relationship Id="rId31" Type="http://schemas.openxmlformats.org/officeDocument/2006/relationships/hyperlink" Target="organgrama%202017.pptx#-1,15,Presentaci&#243;n de PowerPoint" TargetMode="External"/><Relationship Id="rId4" Type="http://schemas.openxmlformats.org/officeDocument/2006/relationships/hyperlink" Target="organgrama%202017.pptx#-1,4,Presentaci&#243;n de PowerPoint" TargetMode="External"/><Relationship Id="rId9" Type="http://schemas.openxmlformats.org/officeDocument/2006/relationships/hyperlink" Target="organgrama%202017.pptx#-1,9,Presentaci&#243;n de PowerPoint" TargetMode="External"/><Relationship Id="rId14" Type="http://schemas.openxmlformats.org/officeDocument/2006/relationships/hyperlink" Target="organgrama%202017.pptx#-1,16,Presentaci&#243;n de PowerPoint" TargetMode="External"/><Relationship Id="rId22" Type="http://schemas.openxmlformats.org/officeDocument/2006/relationships/hyperlink" Target="organgrama%202017.pptx#-1,30,Presentaci&#243;n de PowerPoint" TargetMode="External"/><Relationship Id="rId27" Type="http://schemas.openxmlformats.org/officeDocument/2006/relationships/hyperlink" Target="organgrama%202017.pptx#-1,22,Presentaci&#243;n de PowerPoint" TargetMode="External"/><Relationship Id="rId30" Type="http://schemas.openxmlformats.org/officeDocument/2006/relationships/hyperlink" Target="organgrama%202017.pptx#-1,34,Presentaci&#243;n de PowerPoint" TargetMode="External"/><Relationship Id="rId35" Type="http://schemas.openxmlformats.org/officeDocument/2006/relationships/hyperlink" Target="organgrama%202017.pptx#-1,23,Presentaci&#243;n de PowerPoint" TargetMode="External"/><Relationship Id="rId8" Type="http://schemas.openxmlformats.org/officeDocument/2006/relationships/hyperlink" Target="organgrama%202017.pptx#-1,10,Presentaci&#243;n de PowerPoint" TargetMode="External"/><Relationship Id="rId3" Type="http://schemas.openxmlformats.org/officeDocument/2006/relationships/hyperlink" Target="organgrama%202017.pptx#-1,5,Presentaci&#243;n de PowerPo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2017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3" name="Imagen 2" descr="Captura de pantalla 2017-06-19 a las 10.06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17" y="4980706"/>
            <a:ext cx="2499993" cy="1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Corporación.</a:t>
            </a:r>
            <a:endParaRPr lang="es-SV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2" y="44135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45725"/>
              </p:ext>
            </p:extLst>
          </p:nvPr>
        </p:nvGraphicFramePr>
        <p:xfrm>
          <a:off x="1075766" y="2508299"/>
          <a:ext cx="7221070" cy="94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20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externo.</a:t>
                      </a: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55850"/>
              </p:ext>
            </p:extLst>
          </p:nvPr>
        </p:nvGraphicFramePr>
        <p:xfrm>
          <a:off x="2021306" y="12217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22759"/>
              </p:ext>
            </p:extLst>
          </p:nvPr>
        </p:nvGraphicFramePr>
        <p:xfrm>
          <a:off x="1102660" y="2201139"/>
          <a:ext cx="722107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41195" y="430104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Institución.</a:t>
            </a:r>
            <a:endParaRPr lang="es-SV" sz="2000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226241" y="447714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11522" y="461881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5800" y="2690336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5915" y="4207729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9247" y="2136339"/>
            <a:ext cx="7803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4801" y="4478124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/>
        </p:nvSpPr>
        <p:spPr bwMode="auto">
          <a:xfrm>
            <a:off x="3807784" y="6494662"/>
            <a:ext cx="1528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8FCB4E5-9C09-476D-909F-DABCB8A427BC}" type="slidenum">
              <a:rPr lang="es-ES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es-ES" dirty="0" smtClean="0">
                <a:solidFill>
                  <a:schemeClr val="tx1"/>
                </a:solidFill>
              </a:rPr>
              <a:t> de 15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19155" y="204986"/>
            <a:ext cx="7305689" cy="6472238"/>
            <a:chOff x="780" y="364"/>
            <a:chExt cx="4602" cy="407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7" y="364"/>
              <a:ext cx="4575" cy="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780" y="428"/>
              <a:ext cx="4578" cy="4013"/>
              <a:chOff x="780" y="428"/>
              <a:chExt cx="4578" cy="4013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756" y="1053"/>
                <a:ext cx="46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756" y="1053"/>
                <a:ext cx="46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2856" y="1059"/>
                <a:ext cx="2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2810" y="1069"/>
                <a:ext cx="32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Asamblea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 de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 Gobernadores</a:t>
                </a:r>
                <a:endPara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130" y="11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2769" y="1368"/>
                <a:ext cx="44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2769" y="1368"/>
                <a:ext cx="44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2803" y="1382"/>
                <a:ext cx="35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" action="ppaction://hlinkpres?slideindex=5&amp;slidetitle=Presentación de PowerPoint"/>
                  </a:rPr>
                  <a:t>Consejo Directivo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3166" y="138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H="1" flipV="1">
                <a:off x="2989" y="1186"/>
                <a:ext cx="1" cy="18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2245" y="1205"/>
                <a:ext cx="37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2255" y="1203"/>
                <a:ext cx="377" cy="135"/>
              </a:xfrm>
              <a:custGeom>
                <a:avLst/>
                <a:gdLst>
                  <a:gd name="T0" fmla="*/ 0 w 2583"/>
                  <a:gd name="T1" fmla="*/ 24 h 923"/>
                  <a:gd name="T2" fmla="*/ 8 w 2583"/>
                  <a:gd name="T3" fmla="*/ 336 h 923"/>
                  <a:gd name="T4" fmla="*/ 16 w 2583"/>
                  <a:gd name="T5" fmla="*/ 408 h 923"/>
                  <a:gd name="T6" fmla="*/ 8 w 2583"/>
                  <a:gd name="T7" fmla="*/ 400 h 923"/>
                  <a:gd name="T8" fmla="*/ 0 w 2583"/>
                  <a:gd name="T9" fmla="*/ 712 h 923"/>
                  <a:gd name="T10" fmla="*/ 16 w 2583"/>
                  <a:gd name="T11" fmla="*/ 904 h 923"/>
                  <a:gd name="T12" fmla="*/ 16 w 2583"/>
                  <a:gd name="T13" fmla="*/ 792 h 923"/>
                  <a:gd name="T14" fmla="*/ 78 w 2583"/>
                  <a:gd name="T15" fmla="*/ 923 h 923"/>
                  <a:gd name="T16" fmla="*/ 391 w 2583"/>
                  <a:gd name="T17" fmla="*/ 915 h 923"/>
                  <a:gd name="T18" fmla="*/ 463 w 2583"/>
                  <a:gd name="T19" fmla="*/ 907 h 923"/>
                  <a:gd name="T20" fmla="*/ 455 w 2583"/>
                  <a:gd name="T21" fmla="*/ 915 h 923"/>
                  <a:gd name="T22" fmla="*/ 767 w 2583"/>
                  <a:gd name="T23" fmla="*/ 923 h 923"/>
                  <a:gd name="T24" fmla="*/ 959 w 2583"/>
                  <a:gd name="T25" fmla="*/ 907 h 923"/>
                  <a:gd name="T26" fmla="*/ 847 w 2583"/>
                  <a:gd name="T27" fmla="*/ 907 h 923"/>
                  <a:gd name="T28" fmla="*/ 1039 w 2583"/>
                  <a:gd name="T29" fmla="*/ 923 h 923"/>
                  <a:gd name="T30" fmla="*/ 1352 w 2583"/>
                  <a:gd name="T31" fmla="*/ 915 h 923"/>
                  <a:gd name="T32" fmla="*/ 1424 w 2583"/>
                  <a:gd name="T33" fmla="*/ 907 h 923"/>
                  <a:gd name="T34" fmla="*/ 1416 w 2583"/>
                  <a:gd name="T35" fmla="*/ 915 h 923"/>
                  <a:gd name="T36" fmla="*/ 1728 w 2583"/>
                  <a:gd name="T37" fmla="*/ 923 h 923"/>
                  <a:gd name="T38" fmla="*/ 1920 w 2583"/>
                  <a:gd name="T39" fmla="*/ 907 h 923"/>
                  <a:gd name="T40" fmla="*/ 1808 w 2583"/>
                  <a:gd name="T41" fmla="*/ 907 h 923"/>
                  <a:gd name="T42" fmla="*/ 2000 w 2583"/>
                  <a:gd name="T43" fmla="*/ 923 h 923"/>
                  <a:gd name="T44" fmla="*/ 2312 w 2583"/>
                  <a:gd name="T45" fmla="*/ 915 h 923"/>
                  <a:gd name="T46" fmla="*/ 2385 w 2583"/>
                  <a:gd name="T47" fmla="*/ 907 h 923"/>
                  <a:gd name="T48" fmla="*/ 2377 w 2583"/>
                  <a:gd name="T49" fmla="*/ 915 h 923"/>
                  <a:gd name="T50" fmla="*/ 2583 w 2583"/>
                  <a:gd name="T51" fmla="*/ 800 h 923"/>
                  <a:gd name="T52" fmla="*/ 2567 w 2583"/>
                  <a:gd name="T53" fmla="*/ 608 h 923"/>
                  <a:gd name="T54" fmla="*/ 2567 w 2583"/>
                  <a:gd name="T55" fmla="*/ 720 h 923"/>
                  <a:gd name="T56" fmla="*/ 2583 w 2583"/>
                  <a:gd name="T57" fmla="*/ 528 h 923"/>
                  <a:gd name="T58" fmla="*/ 2575 w 2583"/>
                  <a:gd name="T59" fmla="*/ 216 h 923"/>
                  <a:gd name="T60" fmla="*/ 2567 w 2583"/>
                  <a:gd name="T61" fmla="*/ 144 h 923"/>
                  <a:gd name="T62" fmla="*/ 2575 w 2583"/>
                  <a:gd name="T63" fmla="*/ 152 h 923"/>
                  <a:gd name="T64" fmla="*/ 2407 w 2583"/>
                  <a:gd name="T65" fmla="*/ 0 h 923"/>
                  <a:gd name="T66" fmla="*/ 2214 w 2583"/>
                  <a:gd name="T67" fmla="*/ 16 h 923"/>
                  <a:gd name="T68" fmla="*/ 2327 w 2583"/>
                  <a:gd name="T69" fmla="*/ 16 h 923"/>
                  <a:gd name="T70" fmla="*/ 2134 w 2583"/>
                  <a:gd name="T71" fmla="*/ 0 h 923"/>
                  <a:gd name="T72" fmla="*/ 1822 w 2583"/>
                  <a:gd name="T73" fmla="*/ 8 h 923"/>
                  <a:gd name="T74" fmla="*/ 1750 w 2583"/>
                  <a:gd name="T75" fmla="*/ 16 h 923"/>
                  <a:gd name="T76" fmla="*/ 1758 w 2583"/>
                  <a:gd name="T77" fmla="*/ 8 h 923"/>
                  <a:gd name="T78" fmla="*/ 1446 w 2583"/>
                  <a:gd name="T79" fmla="*/ 0 h 923"/>
                  <a:gd name="T80" fmla="*/ 1253 w 2583"/>
                  <a:gd name="T81" fmla="*/ 16 h 923"/>
                  <a:gd name="T82" fmla="*/ 1366 w 2583"/>
                  <a:gd name="T83" fmla="*/ 16 h 923"/>
                  <a:gd name="T84" fmla="*/ 1173 w 2583"/>
                  <a:gd name="T85" fmla="*/ 0 h 923"/>
                  <a:gd name="T86" fmla="*/ 861 w 2583"/>
                  <a:gd name="T87" fmla="*/ 8 h 923"/>
                  <a:gd name="T88" fmla="*/ 789 w 2583"/>
                  <a:gd name="T89" fmla="*/ 16 h 923"/>
                  <a:gd name="T90" fmla="*/ 797 w 2583"/>
                  <a:gd name="T91" fmla="*/ 8 h 923"/>
                  <a:gd name="T92" fmla="*/ 485 w 2583"/>
                  <a:gd name="T93" fmla="*/ 0 h 923"/>
                  <a:gd name="T94" fmla="*/ 292 w 2583"/>
                  <a:gd name="T95" fmla="*/ 16 h 923"/>
                  <a:gd name="T96" fmla="*/ 405 w 2583"/>
                  <a:gd name="T97" fmla="*/ 16 h 923"/>
                  <a:gd name="T98" fmla="*/ 212 w 2583"/>
                  <a:gd name="T99" fmla="*/ 0 h 923"/>
                  <a:gd name="T100" fmla="*/ 0 w 2583"/>
                  <a:gd name="T101" fmla="*/ 8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3" h="923">
                    <a:moveTo>
                      <a:pt x="16" y="24"/>
                    </a:moveTo>
                    <a:lnTo>
                      <a:pt x="16" y="136"/>
                    </a:lnTo>
                    <a:cubicBezTo>
                      <a:pt x="16" y="140"/>
                      <a:pt x="13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lnTo>
                      <a:pt x="0" y="24"/>
                    </a:lnTo>
                    <a:cubicBezTo>
                      <a:pt x="0" y="19"/>
                      <a:pt x="4" y="16"/>
                      <a:pt x="8" y="16"/>
                    </a:cubicBezTo>
                    <a:cubicBezTo>
                      <a:pt x="13" y="16"/>
                      <a:pt x="16" y="19"/>
                      <a:pt x="16" y="24"/>
                    </a:cubicBezTo>
                    <a:close/>
                    <a:moveTo>
                      <a:pt x="16" y="216"/>
                    </a:moveTo>
                    <a:lnTo>
                      <a:pt x="16" y="328"/>
                    </a:lnTo>
                    <a:cubicBezTo>
                      <a:pt x="16" y="332"/>
                      <a:pt x="13" y="336"/>
                      <a:pt x="8" y="336"/>
                    </a:cubicBezTo>
                    <a:cubicBezTo>
                      <a:pt x="4" y="336"/>
                      <a:pt x="0" y="332"/>
                      <a:pt x="0" y="328"/>
                    </a:cubicBezTo>
                    <a:lnTo>
                      <a:pt x="0" y="216"/>
                    </a:lnTo>
                    <a:cubicBezTo>
                      <a:pt x="0" y="211"/>
                      <a:pt x="4" y="208"/>
                      <a:pt x="8" y="208"/>
                    </a:cubicBezTo>
                    <a:cubicBezTo>
                      <a:pt x="13" y="208"/>
                      <a:pt x="16" y="211"/>
                      <a:pt x="16" y="216"/>
                    </a:cubicBezTo>
                    <a:close/>
                    <a:moveTo>
                      <a:pt x="16" y="408"/>
                    </a:moveTo>
                    <a:lnTo>
                      <a:pt x="16" y="520"/>
                    </a:lnTo>
                    <a:cubicBezTo>
                      <a:pt x="16" y="524"/>
                      <a:pt x="13" y="528"/>
                      <a:pt x="8" y="528"/>
                    </a:cubicBezTo>
                    <a:cubicBezTo>
                      <a:pt x="4" y="528"/>
                      <a:pt x="0" y="524"/>
                      <a:pt x="0" y="520"/>
                    </a:cubicBezTo>
                    <a:lnTo>
                      <a:pt x="0" y="408"/>
                    </a:lnTo>
                    <a:cubicBezTo>
                      <a:pt x="0" y="404"/>
                      <a:pt x="4" y="400"/>
                      <a:pt x="8" y="400"/>
                    </a:cubicBezTo>
                    <a:cubicBezTo>
                      <a:pt x="13" y="400"/>
                      <a:pt x="16" y="404"/>
                      <a:pt x="16" y="408"/>
                    </a:cubicBezTo>
                    <a:close/>
                    <a:moveTo>
                      <a:pt x="16" y="600"/>
                    </a:moveTo>
                    <a:lnTo>
                      <a:pt x="16" y="712"/>
                    </a:lnTo>
                    <a:cubicBezTo>
                      <a:pt x="16" y="717"/>
                      <a:pt x="13" y="720"/>
                      <a:pt x="8" y="720"/>
                    </a:cubicBezTo>
                    <a:cubicBezTo>
                      <a:pt x="4" y="720"/>
                      <a:pt x="0" y="717"/>
                      <a:pt x="0" y="712"/>
                    </a:cubicBezTo>
                    <a:lnTo>
                      <a:pt x="0" y="600"/>
                    </a:lnTo>
                    <a:cubicBezTo>
                      <a:pt x="0" y="596"/>
                      <a:pt x="4" y="592"/>
                      <a:pt x="8" y="592"/>
                    </a:cubicBezTo>
                    <a:cubicBezTo>
                      <a:pt x="13" y="592"/>
                      <a:pt x="16" y="596"/>
                      <a:pt x="16" y="600"/>
                    </a:cubicBezTo>
                    <a:close/>
                    <a:moveTo>
                      <a:pt x="16" y="792"/>
                    </a:moveTo>
                    <a:lnTo>
                      <a:pt x="16" y="904"/>
                    </a:lnTo>
                    <a:cubicBezTo>
                      <a:pt x="16" y="909"/>
                      <a:pt x="13" y="912"/>
                      <a:pt x="8" y="912"/>
                    </a:cubicBezTo>
                    <a:cubicBezTo>
                      <a:pt x="4" y="912"/>
                      <a:pt x="0" y="909"/>
                      <a:pt x="0" y="904"/>
                    </a:cubicBezTo>
                    <a:lnTo>
                      <a:pt x="0" y="792"/>
                    </a:lnTo>
                    <a:cubicBezTo>
                      <a:pt x="0" y="788"/>
                      <a:pt x="4" y="784"/>
                      <a:pt x="8" y="784"/>
                    </a:cubicBezTo>
                    <a:cubicBezTo>
                      <a:pt x="13" y="784"/>
                      <a:pt x="16" y="788"/>
                      <a:pt x="16" y="792"/>
                    </a:cubicBezTo>
                    <a:close/>
                    <a:moveTo>
                      <a:pt x="78" y="907"/>
                    </a:moveTo>
                    <a:lnTo>
                      <a:pt x="190" y="907"/>
                    </a:lnTo>
                    <a:cubicBezTo>
                      <a:pt x="195" y="907"/>
                      <a:pt x="198" y="910"/>
                      <a:pt x="198" y="915"/>
                    </a:cubicBezTo>
                    <a:cubicBezTo>
                      <a:pt x="198" y="919"/>
                      <a:pt x="195" y="923"/>
                      <a:pt x="190" y="923"/>
                    </a:cubicBezTo>
                    <a:lnTo>
                      <a:pt x="78" y="923"/>
                    </a:lnTo>
                    <a:cubicBezTo>
                      <a:pt x="74" y="923"/>
                      <a:pt x="70" y="919"/>
                      <a:pt x="70" y="915"/>
                    </a:cubicBezTo>
                    <a:cubicBezTo>
                      <a:pt x="70" y="910"/>
                      <a:pt x="74" y="907"/>
                      <a:pt x="78" y="907"/>
                    </a:cubicBezTo>
                    <a:close/>
                    <a:moveTo>
                      <a:pt x="270" y="907"/>
                    </a:moveTo>
                    <a:lnTo>
                      <a:pt x="383" y="907"/>
                    </a:lnTo>
                    <a:cubicBezTo>
                      <a:pt x="387" y="907"/>
                      <a:pt x="391" y="910"/>
                      <a:pt x="391" y="915"/>
                    </a:cubicBezTo>
                    <a:cubicBezTo>
                      <a:pt x="391" y="919"/>
                      <a:pt x="387" y="923"/>
                      <a:pt x="383" y="923"/>
                    </a:cubicBezTo>
                    <a:lnTo>
                      <a:pt x="270" y="923"/>
                    </a:lnTo>
                    <a:cubicBezTo>
                      <a:pt x="266" y="923"/>
                      <a:pt x="262" y="919"/>
                      <a:pt x="262" y="915"/>
                    </a:cubicBezTo>
                    <a:cubicBezTo>
                      <a:pt x="262" y="910"/>
                      <a:pt x="266" y="907"/>
                      <a:pt x="270" y="907"/>
                    </a:cubicBezTo>
                    <a:close/>
                    <a:moveTo>
                      <a:pt x="463" y="907"/>
                    </a:moveTo>
                    <a:lnTo>
                      <a:pt x="575" y="907"/>
                    </a:lnTo>
                    <a:cubicBezTo>
                      <a:pt x="579" y="907"/>
                      <a:pt x="583" y="910"/>
                      <a:pt x="583" y="915"/>
                    </a:cubicBezTo>
                    <a:cubicBezTo>
                      <a:pt x="583" y="919"/>
                      <a:pt x="579" y="923"/>
                      <a:pt x="575" y="923"/>
                    </a:cubicBezTo>
                    <a:lnTo>
                      <a:pt x="463" y="923"/>
                    </a:lnTo>
                    <a:cubicBezTo>
                      <a:pt x="458" y="923"/>
                      <a:pt x="455" y="919"/>
                      <a:pt x="455" y="915"/>
                    </a:cubicBezTo>
                    <a:cubicBezTo>
                      <a:pt x="455" y="910"/>
                      <a:pt x="458" y="907"/>
                      <a:pt x="463" y="907"/>
                    </a:cubicBezTo>
                    <a:close/>
                    <a:moveTo>
                      <a:pt x="655" y="907"/>
                    </a:moveTo>
                    <a:lnTo>
                      <a:pt x="767" y="907"/>
                    </a:lnTo>
                    <a:cubicBezTo>
                      <a:pt x="771" y="907"/>
                      <a:pt x="775" y="910"/>
                      <a:pt x="775" y="915"/>
                    </a:cubicBezTo>
                    <a:cubicBezTo>
                      <a:pt x="775" y="919"/>
                      <a:pt x="771" y="923"/>
                      <a:pt x="767" y="923"/>
                    </a:cubicBezTo>
                    <a:lnTo>
                      <a:pt x="655" y="923"/>
                    </a:lnTo>
                    <a:cubicBezTo>
                      <a:pt x="650" y="923"/>
                      <a:pt x="647" y="919"/>
                      <a:pt x="647" y="915"/>
                    </a:cubicBezTo>
                    <a:cubicBezTo>
                      <a:pt x="647" y="910"/>
                      <a:pt x="650" y="907"/>
                      <a:pt x="655" y="907"/>
                    </a:cubicBezTo>
                    <a:close/>
                    <a:moveTo>
                      <a:pt x="847" y="907"/>
                    </a:moveTo>
                    <a:lnTo>
                      <a:pt x="959" y="907"/>
                    </a:lnTo>
                    <a:cubicBezTo>
                      <a:pt x="964" y="907"/>
                      <a:pt x="967" y="910"/>
                      <a:pt x="967" y="915"/>
                    </a:cubicBezTo>
                    <a:cubicBezTo>
                      <a:pt x="967" y="919"/>
                      <a:pt x="964" y="923"/>
                      <a:pt x="959" y="923"/>
                    </a:cubicBezTo>
                    <a:lnTo>
                      <a:pt x="847" y="923"/>
                    </a:lnTo>
                    <a:cubicBezTo>
                      <a:pt x="843" y="923"/>
                      <a:pt x="839" y="919"/>
                      <a:pt x="839" y="915"/>
                    </a:cubicBezTo>
                    <a:cubicBezTo>
                      <a:pt x="839" y="910"/>
                      <a:pt x="843" y="907"/>
                      <a:pt x="847" y="907"/>
                    </a:cubicBezTo>
                    <a:close/>
                    <a:moveTo>
                      <a:pt x="1039" y="907"/>
                    </a:moveTo>
                    <a:lnTo>
                      <a:pt x="1151" y="907"/>
                    </a:lnTo>
                    <a:cubicBezTo>
                      <a:pt x="1156" y="907"/>
                      <a:pt x="1159" y="910"/>
                      <a:pt x="1159" y="915"/>
                    </a:cubicBezTo>
                    <a:cubicBezTo>
                      <a:pt x="1159" y="919"/>
                      <a:pt x="1156" y="923"/>
                      <a:pt x="1151" y="923"/>
                    </a:cubicBezTo>
                    <a:lnTo>
                      <a:pt x="1039" y="923"/>
                    </a:lnTo>
                    <a:cubicBezTo>
                      <a:pt x="1035" y="923"/>
                      <a:pt x="1031" y="919"/>
                      <a:pt x="1031" y="915"/>
                    </a:cubicBezTo>
                    <a:cubicBezTo>
                      <a:pt x="1031" y="910"/>
                      <a:pt x="1035" y="907"/>
                      <a:pt x="1039" y="907"/>
                    </a:cubicBezTo>
                    <a:close/>
                    <a:moveTo>
                      <a:pt x="1231" y="907"/>
                    </a:moveTo>
                    <a:lnTo>
                      <a:pt x="1344" y="907"/>
                    </a:lnTo>
                    <a:cubicBezTo>
                      <a:pt x="1348" y="907"/>
                      <a:pt x="1352" y="910"/>
                      <a:pt x="1352" y="915"/>
                    </a:cubicBezTo>
                    <a:cubicBezTo>
                      <a:pt x="1352" y="919"/>
                      <a:pt x="1348" y="923"/>
                      <a:pt x="1344" y="923"/>
                    </a:cubicBezTo>
                    <a:lnTo>
                      <a:pt x="1231" y="923"/>
                    </a:lnTo>
                    <a:cubicBezTo>
                      <a:pt x="1227" y="923"/>
                      <a:pt x="1223" y="919"/>
                      <a:pt x="1223" y="915"/>
                    </a:cubicBezTo>
                    <a:cubicBezTo>
                      <a:pt x="1223" y="910"/>
                      <a:pt x="1227" y="907"/>
                      <a:pt x="1231" y="907"/>
                    </a:cubicBezTo>
                    <a:close/>
                    <a:moveTo>
                      <a:pt x="1424" y="907"/>
                    </a:moveTo>
                    <a:lnTo>
                      <a:pt x="1536" y="907"/>
                    </a:lnTo>
                    <a:cubicBezTo>
                      <a:pt x="1540" y="907"/>
                      <a:pt x="1544" y="910"/>
                      <a:pt x="1544" y="915"/>
                    </a:cubicBezTo>
                    <a:cubicBezTo>
                      <a:pt x="1544" y="919"/>
                      <a:pt x="1540" y="923"/>
                      <a:pt x="1536" y="923"/>
                    </a:cubicBezTo>
                    <a:lnTo>
                      <a:pt x="1424" y="923"/>
                    </a:lnTo>
                    <a:cubicBezTo>
                      <a:pt x="1419" y="923"/>
                      <a:pt x="1416" y="919"/>
                      <a:pt x="1416" y="915"/>
                    </a:cubicBezTo>
                    <a:cubicBezTo>
                      <a:pt x="1416" y="910"/>
                      <a:pt x="1419" y="907"/>
                      <a:pt x="1424" y="907"/>
                    </a:cubicBezTo>
                    <a:close/>
                    <a:moveTo>
                      <a:pt x="1616" y="907"/>
                    </a:moveTo>
                    <a:lnTo>
                      <a:pt x="1728" y="907"/>
                    </a:lnTo>
                    <a:cubicBezTo>
                      <a:pt x="1732" y="907"/>
                      <a:pt x="1736" y="910"/>
                      <a:pt x="1736" y="915"/>
                    </a:cubicBezTo>
                    <a:cubicBezTo>
                      <a:pt x="1736" y="919"/>
                      <a:pt x="1732" y="923"/>
                      <a:pt x="1728" y="923"/>
                    </a:cubicBezTo>
                    <a:lnTo>
                      <a:pt x="1616" y="923"/>
                    </a:lnTo>
                    <a:cubicBezTo>
                      <a:pt x="1611" y="923"/>
                      <a:pt x="1608" y="919"/>
                      <a:pt x="1608" y="915"/>
                    </a:cubicBezTo>
                    <a:cubicBezTo>
                      <a:pt x="1608" y="910"/>
                      <a:pt x="1611" y="907"/>
                      <a:pt x="1616" y="907"/>
                    </a:cubicBezTo>
                    <a:close/>
                    <a:moveTo>
                      <a:pt x="1808" y="907"/>
                    </a:moveTo>
                    <a:lnTo>
                      <a:pt x="1920" y="907"/>
                    </a:lnTo>
                    <a:cubicBezTo>
                      <a:pt x="1925" y="907"/>
                      <a:pt x="1928" y="910"/>
                      <a:pt x="1928" y="915"/>
                    </a:cubicBezTo>
                    <a:cubicBezTo>
                      <a:pt x="1928" y="919"/>
                      <a:pt x="1925" y="923"/>
                      <a:pt x="1920" y="923"/>
                    </a:cubicBezTo>
                    <a:lnTo>
                      <a:pt x="1808" y="923"/>
                    </a:lnTo>
                    <a:cubicBezTo>
                      <a:pt x="1804" y="923"/>
                      <a:pt x="1800" y="919"/>
                      <a:pt x="1800" y="915"/>
                    </a:cubicBezTo>
                    <a:cubicBezTo>
                      <a:pt x="1800" y="910"/>
                      <a:pt x="1804" y="907"/>
                      <a:pt x="1808" y="907"/>
                    </a:cubicBezTo>
                    <a:close/>
                    <a:moveTo>
                      <a:pt x="2000" y="907"/>
                    </a:moveTo>
                    <a:lnTo>
                      <a:pt x="2112" y="907"/>
                    </a:lnTo>
                    <a:cubicBezTo>
                      <a:pt x="2117" y="907"/>
                      <a:pt x="2120" y="910"/>
                      <a:pt x="2120" y="915"/>
                    </a:cubicBezTo>
                    <a:cubicBezTo>
                      <a:pt x="2120" y="919"/>
                      <a:pt x="2117" y="923"/>
                      <a:pt x="2112" y="923"/>
                    </a:cubicBezTo>
                    <a:lnTo>
                      <a:pt x="2000" y="923"/>
                    </a:lnTo>
                    <a:cubicBezTo>
                      <a:pt x="1996" y="923"/>
                      <a:pt x="1992" y="919"/>
                      <a:pt x="1992" y="915"/>
                    </a:cubicBezTo>
                    <a:cubicBezTo>
                      <a:pt x="1992" y="910"/>
                      <a:pt x="1996" y="907"/>
                      <a:pt x="2000" y="907"/>
                    </a:cubicBezTo>
                    <a:close/>
                    <a:moveTo>
                      <a:pt x="2192" y="907"/>
                    </a:moveTo>
                    <a:lnTo>
                      <a:pt x="2304" y="907"/>
                    </a:lnTo>
                    <a:cubicBezTo>
                      <a:pt x="2309" y="907"/>
                      <a:pt x="2312" y="910"/>
                      <a:pt x="2312" y="915"/>
                    </a:cubicBezTo>
                    <a:cubicBezTo>
                      <a:pt x="2312" y="919"/>
                      <a:pt x="2309" y="923"/>
                      <a:pt x="2304" y="923"/>
                    </a:cubicBezTo>
                    <a:lnTo>
                      <a:pt x="2192" y="923"/>
                    </a:lnTo>
                    <a:cubicBezTo>
                      <a:pt x="2188" y="923"/>
                      <a:pt x="2184" y="919"/>
                      <a:pt x="2184" y="915"/>
                    </a:cubicBezTo>
                    <a:cubicBezTo>
                      <a:pt x="2184" y="910"/>
                      <a:pt x="2188" y="907"/>
                      <a:pt x="2192" y="907"/>
                    </a:cubicBezTo>
                    <a:close/>
                    <a:moveTo>
                      <a:pt x="2385" y="907"/>
                    </a:moveTo>
                    <a:lnTo>
                      <a:pt x="2497" y="907"/>
                    </a:lnTo>
                    <a:cubicBezTo>
                      <a:pt x="2501" y="907"/>
                      <a:pt x="2505" y="910"/>
                      <a:pt x="2505" y="915"/>
                    </a:cubicBezTo>
                    <a:cubicBezTo>
                      <a:pt x="2505" y="919"/>
                      <a:pt x="2501" y="923"/>
                      <a:pt x="2497" y="923"/>
                    </a:cubicBezTo>
                    <a:lnTo>
                      <a:pt x="2385" y="923"/>
                    </a:lnTo>
                    <a:cubicBezTo>
                      <a:pt x="2380" y="923"/>
                      <a:pt x="2377" y="919"/>
                      <a:pt x="2377" y="915"/>
                    </a:cubicBezTo>
                    <a:cubicBezTo>
                      <a:pt x="2377" y="910"/>
                      <a:pt x="2380" y="907"/>
                      <a:pt x="2385" y="907"/>
                    </a:cubicBezTo>
                    <a:close/>
                    <a:moveTo>
                      <a:pt x="2567" y="913"/>
                    </a:moveTo>
                    <a:lnTo>
                      <a:pt x="2567" y="800"/>
                    </a:lnTo>
                    <a:cubicBezTo>
                      <a:pt x="2567" y="796"/>
                      <a:pt x="2570" y="792"/>
                      <a:pt x="2575" y="792"/>
                    </a:cubicBezTo>
                    <a:cubicBezTo>
                      <a:pt x="2579" y="792"/>
                      <a:pt x="2583" y="796"/>
                      <a:pt x="2583" y="800"/>
                    </a:cubicBezTo>
                    <a:lnTo>
                      <a:pt x="2583" y="913"/>
                    </a:lnTo>
                    <a:cubicBezTo>
                      <a:pt x="2583" y="917"/>
                      <a:pt x="2579" y="921"/>
                      <a:pt x="2575" y="921"/>
                    </a:cubicBezTo>
                    <a:cubicBezTo>
                      <a:pt x="2570" y="921"/>
                      <a:pt x="2567" y="917"/>
                      <a:pt x="2567" y="913"/>
                    </a:cubicBezTo>
                    <a:close/>
                    <a:moveTo>
                      <a:pt x="2567" y="720"/>
                    </a:moveTo>
                    <a:lnTo>
                      <a:pt x="2567" y="608"/>
                    </a:lnTo>
                    <a:cubicBezTo>
                      <a:pt x="2567" y="604"/>
                      <a:pt x="2570" y="600"/>
                      <a:pt x="2575" y="600"/>
                    </a:cubicBezTo>
                    <a:cubicBezTo>
                      <a:pt x="2579" y="600"/>
                      <a:pt x="2583" y="604"/>
                      <a:pt x="2583" y="608"/>
                    </a:cubicBezTo>
                    <a:lnTo>
                      <a:pt x="2583" y="720"/>
                    </a:lnTo>
                    <a:cubicBezTo>
                      <a:pt x="2583" y="725"/>
                      <a:pt x="2579" y="728"/>
                      <a:pt x="2575" y="728"/>
                    </a:cubicBezTo>
                    <a:cubicBezTo>
                      <a:pt x="2570" y="728"/>
                      <a:pt x="2567" y="725"/>
                      <a:pt x="2567" y="720"/>
                    </a:cubicBezTo>
                    <a:close/>
                    <a:moveTo>
                      <a:pt x="2567" y="528"/>
                    </a:moveTo>
                    <a:lnTo>
                      <a:pt x="2567" y="416"/>
                    </a:lnTo>
                    <a:cubicBezTo>
                      <a:pt x="2567" y="412"/>
                      <a:pt x="2570" y="408"/>
                      <a:pt x="2575" y="408"/>
                    </a:cubicBezTo>
                    <a:cubicBezTo>
                      <a:pt x="2579" y="408"/>
                      <a:pt x="2583" y="412"/>
                      <a:pt x="2583" y="416"/>
                    </a:cubicBezTo>
                    <a:lnTo>
                      <a:pt x="2583" y="528"/>
                    </a:lnTo>
                    <a:cubicBezTo>
                      <a:pt x="2583" y="533"/>
                      <a:pt x="2579" y="536"/>
                      <a:pt x="2575" y="536"/>
                    </a:cubicBezTo>
                    <a:cubicBezTo>
                      <a:pt x="2570" y="536"/>
                      <a:pt x="2567" y="533"/>
                      <a:pt x="2567" y="528"/>
                    </a:cubicBezTo>
                    <a:close/>
                    <a:moveTo>
                      <a:pt x="2567" y="336"/>
                    </a:moveTo>
                    <a:lnTo>
                      <a:pt x="2567" y="224"/>
                    </a:lnTo>
                    <a:cubicBezTo>
                      <a:pt x="2567" y="219"/>
                      <a:pt x="2570" y="216"/>
                      <a:pt x="2575" y="216"/>
                    </a:cubicBezTo>
                    <a:cubicBezTo>
                      <a:pt x="2579" y="216"/>
                      <a:pt x="2583" y="219"/>
                      <a:pt x="2583" y="224"/>
                    </a:cubicBezTo>
                    <a:lnTo>
                      <a:pt x="2583" y="336"/>
                    </a:lnTo>
                    <a:cubicBezTo>
                      <a:pt x="2583" y="340"/>
                      <a:pt x="2579" y="344"/>
                      <a:pt x="2575" y="344"/>
                    </a:cubicBezTo>
                    <a:cubicBezTo>
                      <a:pt x="2570" y="344"/>
                      <a:pt x="2567" y="340"/>
                      <a:pt x="2567" y="336"/>
                    </a:cubicBezTo>
                    <a:close/>
                    <a:moveTo>
                      <a:pt x="2567" y="144"/>
                    </a:moveTo>
                    <a:lnTo>
                      <a:pt x="2567" y="32"/>
                    </a:lnTo>
                    <a:cubicBezTo>
                      <a:pt x="2567" y="27"/>
                      <a:pt x="2570" y="24"/>
                      <a:pt x="2575" y="24"/>
                    </a:cubicBezTo>
                    <a:cubicBezTo>
                      <a:pt x="2579" y="24"/>
                      <a:pt x="2583" y="27"/>
                      <a:pt x="2583" y="32"/>
                    </a:cubicBezTo>
                    <a:lnTo>
                      <a:pt x="2583" y="144"/>
                    </a:lnTo>
                    <a:cubicBezTo>
                      <a:pt x="2583" y="148"/>
                      <a:pt x="2579" y="152"/>
                      <a:pt x="2575" y="152"/>
                    </a:cubicBezTo>
                    <a:cubicBezTo>
                      <a:pt x="2570" y="152"/>
                      <a:pt x="2567" y="148"/>
                      <a:pt x="2567" y="144"/>
                    </a:cubicBezTo>
                    <a:close/>
                    <a:moveTo>
                      <a:pt x="2519" y="16"/>
                    </a:moveTo>
                    <a:lnTo>
                      <a:pt x="2407" y="16"/>
                    </a:lnTo>
                    <a:cubicBezTo>
                      <a:pt x="2402" y="16"/>
                      <a:pt x="2399" y="12"/>
                      <a:pt x="2399" y="8"/>
                    </a:cubicBezTo>
                    <a:cubicBezTo>
                      <a:pt x="2399" y="3"/>
                      <a:pt x="2402" y="0"/>
                      <a:pt x="2407" y="0"/>
                    </a:cubicBezTo>
                    <a:lnTo>
                      <a:pt x="2519" y="0"/>
                    </a:lnTo>
                    <a:cubicBezTo>
                      <a:pt x="2523" y="0"/>
                      <a:pt x="2527" y="3"/>
                      <a:pt x="2527" y="8"/>
                    </a:cubicBezTo>
                    <a:cubicBezTo>
                      <a:pt x="2527" y="12"/>
                      <a:pt x="2523" y="16"/>
                      <a:pt x="2519" y="16"/>
                    </a:cubicBezTo>
                    <a:close/>
                    <a:moveTo>
                      <a:pt x="2327" y="16"/>
                    </a:moveTo>
                    <a:lnTo>
                      <a:pt x="2214" y="16"/>
                    </a:lnTo>
                    <a:cubicBezTo>
                      <a:pt x="2210" y="16"/>
                      <a:pt x="2206" y="12"/>
                      <a:pt x="2206" y="8"/>
                    </a:cubicBezTo>
                    <a:cubicBezTo>
                      <a:pt x="2206" y="3"/>
                      <a:pt x="2210" y="0"/>
                      <a:pt x="2214" y="0"/>
                    </a:cubicBezTo>
                    <a:lnTo>
                      <a:pt x="2327" y="0"/>
                    </a:lnTo>
                    <a:cubicBezTo>
                      <a:pt x="2331" y="0"/>
                      <a:pt x="2335" y="3"/>
                      <a:pt x="2335" y="8"/>
                    </a:cubicBezTo>
                    <a:cubicBezTo>
                      <a:pt x="2335" y="12"/>
                      <a:pt x="2331" y="16"/>
                      <a:pt x="2327" y="16"/>
                    </a:cubicBezTo>
                    <a:close/>
                    <a:moveTo>
                      <a:pt x="2134" y="16"/>
                    </a:moveTo>
                    <a:lnTo>
                      <a:pt x="2022" y="16"/>
                    </a:lnTo>
                    <a:cubicBezTo>
                      <a:pt x="2018" y="16"/>
                      <a:pt x="2014" y="12"/>
                      <a:pt x="2014" y="8"/>
                    </a:cubicBezTo>
                    <a:cubicBezTo>
                      <a:pt x="2014" y="3"/>
                      <a:pt x="2018" y="0"/>
                      <a:pt x="2022" y="0"/>
                    </a:cubicBezTo>
                    <a:lnTo>
                      <a:pt x="2134" y="0"/>
                    </a:lnTo>
                    <a:cubicBezTo>
                      <a:pt x="2139" y="0"/>
                      <a:pt x="2142" y="3"/>
                      <a:pt x="2142" y="8"/>
                    </a:cubicBezTo>
                    <a:cubicBezTo>
                      <a:pt x="2142" y="12"/>
                      <a:pt x="2139" y="16"/>
                      <a:pt x="2134" y="16"/>
                    </a:cubicBezTo>
                    <a:close/>
                    <a:moveTo>
                      <a:pt x="1942" y="16"/>
                    </a:moveTo>
                    <a:lnTo>
                      <a:pt x="1830" y="16"/>
                    </a:lnTo>
                    <a:cubicBezTo>
                      <a:pt x="1826" y="16"/>
                      <a:pt x="1822" y="12"/>
                      <a:pt x="1822" y="8"/>
                    </a:cubicBezTo>
                    <a:cubicBezTo>
                      <a:pt x="1822" y="3"/>
                      <a:pt x="1826" y="0"/>
                      <a:pt x="1830" y="0"/>
                    </a:cubicBezTo>
                    <a:lnTo>
                      <a:pt x="1942" y="0"/>
                    </a:lnTo>
                    <a:cubicBezTo>
                      <a:pt x="1947" y="0"/>
                      <a:pt x="1950" y="3"/>
                      <a:pt x="1950" y="8"/>
                    </a:cubicBezTo>
                    <a:cubicBezTo>
                      <a:pt x="1950" y="12"/>
                      <a:pt x="1947" y="16"/>
                      <a:pt x="1942" y="16"/>
                    </a:cubicBezTo>
                    <a:close/>
                    <a:moveTo>
                      <a:pt x="1750" y="16"/>
                    </a:moveTo>
                    <a:lnTo>
                      <a:pt x="1638" y="16"/>
                    </a:lnTo>
                    <a:cubicBezTo>
                      <a:pt x="1633" y="16"/>
                      <a:pt x="1630" y="12"/>
                      <a:pt x="1630" y="8"/>
                    </a:cubicBezTo>
                    <a:cubicBezTo>
                      <a:pt x="1630" y="3"/>
                      <a:pt x="1633" y="0"/>
                      <a:pt x="1638" y="0"/>
                    </a:cubicBezTo>
                    <a:lnTo>
                      <a:pt x="1750" y="0"/>
                    </a:lnTo>
                    <a:cubicBezTo>
                      <a:pt x="1754" y="0"/>
                      <a:pt x="1758" y="3"/>
                      <a:pt x="1758" y="8"/>
                    </a:cubicBezTo>
                    <a:cubicBezTo>
                      <a:pt x="1758" y="12"/>
                      <a:pt x="1754" y="16"/>
                      <a:pt x="1750" y="16"/>
                    </a:cubicBezTo>
                    <a:close/>
                    <a:moveTo>
                      <a:pt x="1558" y="16"/>
                    </a:moveTo>
                    <a:lnTo>
                      <a:pt x="1446" y="16"/>
                    </a:lnTo>
                    <a:cubicBezTo>
                      <a:pt x="1441" y="16"/>
                      <a:pt x="1438" y="12"/>
                      <a:pt x="1438" y="8"/>
                    </a:cubicBezTo>
                    <a:cubicBezTo>
                      <a:pt x="1438" y="3"/>
                      <a:pt x="1441" y="0"/>
                      <a:pt x="1446" y="0"/>
                    </a:cubicBezTo>
                    <a:lnTo>
                      <a:pt x="1558" y="0"/>
                    </a:lnTo>
                    <a:cubicBezTo>
                      <a:pt x="1562" y="0"/>
                      <a:pt x="1566" y="3"/>
                      <a:pt x="1566" y="8"/>
                    </a:cubicBezTo>
                    <a:cubicBezTo>
                      <a:pt x="1566" y="12"/>
                      <a:pt x="1562" y="16"/>
                      <a:pt x="1558" y="16"/>
                    </a:cubicBezTo>
                    <a:close/>
                    <a:moveTo>
                      <a:pt x="1366" y="16"/>
                    </a:moveTo>
                    <a:lnTo>
                      <a:pt x="1253" y="16"/>
                    </a:lnTo>
                    <a:cubicBezTo>
                      <a:pt x="1249" y="16"/>
                      <a:pt x="1245" y="12"/>
                      <a:pt x="1245" y="8"/>
                    </a:cubicBezTo>
                    <a:cubicBezTo>
                      <a:pt x="1245" y="3"/>
                      <a:pt x="1249" y="0"/>
                      <a:pt x="1253" y="0"/>
                    </a:cubicBezTo>
                    <a:lnTo>
                      <a:pt x="1366" y="0"/>
                    </a:lnTo>
                    <a:cubicBezTo>
                      <a:pt x="1370" y="0"/>
                      <a:pt x="1374" y="3"/>
                      <a:pt x="1374" y="8"/>
                    </a:cubicBezTo>
                    <a:cubicBezTo>
                      <a:pt x="1374" y="12"/>
                      <a:pt x="1370" y="16"/>
                      <a:pt x="1366" y="16"/>
                    </a:cubicBezTo>
                    <a:close/>
                    <a:moveTo>
                      <a:pt x="1173" y="16"/>
                    </a:moveTo>
                    <a:lnTo>
                      <a:pt x="1061" y="16"/>
                    </a:lnTo>
                    <a:cubicBezTo>
                      <a:pt x="1057" y="16"/>
                      <a:pt x="1053" y="12"/>
                      <a:pt x="1053" y="8"/>
                    </a:cubicBezTo>
                    <a:cubicBezTo>
                      <a:pt x="1053" y="3"/>
                      <a:pt x="1057" y="0"/>
                      <a:pt x="1061" y="0"/>
                    </a:cubicBezTo>
                    <a:lnTo>
                      <a:pt x="1173" y="0"/>
                    </a:lnTo>
                    <a:cubicBezTo>
                      <a:pt x="1178" y="0"/>
                      <a:pt x="1181" y="3"/>
                      <a:pt x="1181" y="8"/>
                    </a:cubicBezTo>
                    <a:cubicBezTo>
                      <a:pt x="1181" y="12"/>
                      <a:pt x="1178" y="16"/>
                      <a:pt x="1173" y="16"/>
                    </a:cubicBezTo>
                    <a:close/>
                    <a:moveTo>
                      <a:pt x="981" y="16"/>
                    </a:moveTo>
                    <a:lnTo>
                      <a:pt x="869" y="16"/>
                    </a:lnTo>
                    <a:cubicBezTo>
                      <a:pt x="865" y="16"/>
                      <a:pt x="861" y="12"/>
                      <a:pt x="861" y="8"/>
                    </a:cubicBezTo>
                    <a:cubicBezTo>
                      <a:pt x="861" y="3"/>
                      <a:pt x="865" y="0"/>
                      <a:pt x="869" y="0"/>
                    </a:cubicBezTo>
                    <a:lnTo>
                      <a:pt x="981" y="0"/>
                    </a:lnTo>
                    <a:cubicBezTo>
                      <a:pt x="986" y="0"/>
                      <a:pt x="989" y="3"/>
                      <a:pt x="989" y="8"/>
                    </a:cubicBezTo>
                    <a:cubicBezTo>
                      <a:pt x="989" y="12"/>
                      <a:pt x="986" y="16"/>
                      <a:pt x="981" y="16"/>
                    </a:cubicBezTo>
                    <a:close/>
                    <a:moveTo>
                      <a:pt x="789" y="16"/>
                    </a:moveTo>
                    <a:lnTo>
                      <a:pt x="677" y="16"/>
                    </a:lnTo>
                    <a:cubicBezTo>
                      <a:pt x="672" y="16"/>
                      <a:pt x="669" y="12"/>
                      <a:pt x="669" y="8"/>
                    </a:cubicBezTo>
                    <a:cubicBezTo>
                      <a:pt x="669" y="3"/>
                      <a:pt x="672" y="0"/>
                      <a:pt x="677" y="0"/>
                    </a:cubicBezTo>
                    <a:lnTo>
                      <a:pt x="789" y="0"/>
                    </a:lnTo>
                    <a:cubicBezTo>
                      <a:pt x="793" y="0"/>
                      <a:pt x="797" y="3"/>
                      <a:pt x="797" y="8"/>
                    </a:cubicBezTo>
                    <a:cubicBezTo>
                      <a:pt x="797" y="12"/>
                      <a:pt x="793" y="16"/>
                      <a:pt x="789" y="16"/>
                    </a:cubicBezTo>
                    <a:close/>
                    <a:moveTo>
                      <a:pt x="597" y="16"/>
                    </a:moveTo>
                    <a:lnTo>
                      <a:pt x="485" y="16"/>
                    </a:lnTo>
                    <a:cubicBezTo>
                      <a:pt x="480" y="16"/>
                      <a:pt x="477" y="12"/>
                      <a:pt x="477" y="8"/>
                    </a:cubicBezTo>
                    <a:cubicBezTo>
                      <a:pt x="477" y="3"/>
                      <a:pt x="480" y="0"/>
                      <a:pt x="485" y="0"/>
                    </a:cubicBezTo>
                    <a:lnTo>
                      <a:pt x="597" y="0"/>
                    </a:lnTo>
                    <a:cubicBezTo>
                      <a:pt x="601" y="0"/>
                      <a:pt x="605" y="3"/>
                      <a:pt x="605" y="8"/>
                    </a:cubicBezTo>
                    <a:cubicBezTo>
                      <a:pt x="605" y="12"/>
                      <a:pt x="601" y="16"/>
                      <a:pt x="597" y="16"/>
                    </a:cubicBezTo>
                    <a:close/>
                    <a:moveTo>
                      <a:pt x="405" y="16"/>
                    </a:moveTo>
                    <a:lnTo>
                      <a:pt x="292" y="16"/>
                    </a:lnTo>
                    <a:cubicBezTo>
                      <a:pt x="288" y="16"/>
                      <a:pt x="284" y="12"/>
                      <a:pt x="284" y="8"/>
                    </a:cubicBezTo>
                    <a:cubicBezTo>
                      <a:pt x="284" y="3"/>
                      <a:pt x="288" y="0"/>
                      <a:pt x="292" y="0"/>
                    </a:cubicBezTo>
                    <a:lnTo>
                      <a:pt x="405" y="0"/>
                    </a:lnTo>
                    <a:cubicBezTo>
                      <a:pt x="409" y="0"/>
                      <a:pt x="413" y="3"/>
                      <a:pt x="413" y="8"/>
                    </a:cubicBezTo>
                    <a:cubicBezTo>
                      <a:pt x="413" y="12"/>
                      <a:pt x="409" y="16"/>
                      <a:pt x="405" y="16"/>
                    </a:cubicBezTo>
                    <a:close/>
                    <a:moveTo>
                      <a:pt x="212" y="16"/>
                    </a:moveTo>
                    <a:lnTo>
                      <a:pt x="100" y="16"/>
                    </a:lnTo>
                    <a:cubicBezTo>
                      <a:pt x="96" y="16"/>
                      <a:pt x="92" y="12"/>
                      <a:pt x="92" y="8"/>
                    </a:cubicBezTo>
                    <a:cubicBezTo>
                      <a:pt x="92" y="3"/>
                      <a:pt x="96" y="0"/>
                      <a:pt x="100" y="0"/>
                    </a:cubicBezTo>
                    <a:lnTo>
                      <a:pt x="212" y="0"/>
                    </a:lnTo>
                    <a:cubicBezTo>
                      <a:pt x="217" y="0"/>
                      <a:pt x="220" y="3"/>
                      <a:pt x="220" y="8"/>
                    </a:cubicBezTo>
                    <a:cubicBezTo>
                      <a:pt x="220" y="12"/>
                      <a:pt x="217" y="16"/>
                      <a:pt x="212" y="16"/>
                    </a:cubicBezTo>
                    <a:close/>
                    <a:moveTo>
                      <a:pt x="20" y="16"/>
                    </a:moveTo>
                    <a:lnTo>
                      <a:pt x="8" y="16"/>
                    </a:ln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lnTo>
                      <a:pt x="20" y="0"/>
                    </a:lnTo>
                    <a:cubicBezTo>
                      <a:pt x="25" y="0"/>
                      <a:pt x="28" y="3"/>
                      <a:pt x="28" y="8"/>
                    </a:cubicBezTo>
                    <a:cubicBezTo>
                      <a:pt x="28" y="12"/>
                      <a:pt x="25" y="16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2348" y="1209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4" action="ppaction://hlinkpres?slideindex=4&amp;slidetitle=Presentación de PowerPoint"/>
                  </a:rPr>
                  <a:t>Auditoria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4" action="ppaction://hlinkpres?slideindex=4&amp;slidetitle=Presentación de PowerPoint"/>
                  </a:rPr>
                  <a:t>Externa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518" y="127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2256" y="1469"/>
                <a:ext cx="379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2256" y="1465"/>
                <a:ext cx="379" cy="13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2340" y="1471"/>
                <a:ext cx="25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3">
                <a:hlinkClick r:id="rId5" action="ppaction://hlinkfile"/>
              </p:cNvPr>
              <p:cNvSpPr>
                <a:spLocks noChangeArrowheads="1"/>
              </p:cNvSpPr>
              <p:nvPr/>
            </p:nvSpPr>
            <p:spPr bwMode="auto">
              <a:xfrm>
                <a:off x="2338" y="1481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6" action="ppaction://hlinkpres?slideindex=6&amp;slidetitle=Presentación de PowerPoint"/>
                  </a:rPr>
                  <a:t>Comité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6" action="ppaction://hlinkpres?slideindex=6&amp;slidetitle=Presentación de PowerPoint"/>
                  </a:rPr>
                  <a:t>Auditoria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2536" y="153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2635" y="1457"/>
                <a:ext cx="355" cy="181"/>
              </a:xfrm>
              <a:custGeom>
                <a:avLst/>
                <a:gdLst>
                  <a:gd name="T0" fmla="*/ 0 w 355"/>
                  <a:gd name="T1" fmla="*/ 75 h 181"/>
                  <a:gd name="T2" fmla="*/ 85 w 355"/>
                  <a:gd name="T3" fmla="*/ 75 h 181"/>
                  <a:gd name="T4" fmla="*/ 85 w 355"/>
                  <a:gd name="T5" fmla="*/ 181 h 181"/>
                  <a:gd name="T6" fmla="*/ 355 w 355"/>
                  <a:gd name="T7" fmla="*/ 181 h 181"/>
                  <a:gd name="T8" fmla="*/ 355 w 355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81">
                    <a:moveTo>
                      <a:pt x="0" y="75"/>
                    </a:moveTo>
                    <a:lnTo>
                      <a:pt x="85" y="75"/>
                    </a:lnTo>
                    <a:lnTo>
                      <a:pt x="85" y="181"/>
                    </a:lnTo>
                    <a:lnTo>
                      <a:pt x="355" y="181"/>
                    </a:lnTo>
                    <a:lnTo>
                      <a:pt x="35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2238" y="1632"/>
                <a:ext cx="379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dirty="0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2257" y="1643"/>
                <a:ext cx="379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2341" y="1648"/>
                <a:ext cx="2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7" action="ppaction://hlinkpres?slideindex=8&amp;slidetitle=Presentación de PowerPoint"/>
                  </a:rPr>
                  <a:t>Comité de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7" action="ppaction://hlinkpres?slideindex=8&amp;slidetitle=Presentación de PowerPoint"/>
                  </a:rPr>
                  <a:t> Inversiones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2325" y="170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/>
            </p:nvSpPr>
            <p:spPr bwMode="auto">
              <a:xfrm>
                <a:off x="2557" y="1708"/>
                <a:ext cx="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2636" y="1457"/>
                <a:ext cx="354" cy="252"/>
              </a:xfrm>
              <a:custGeom>
                <a:avLst/>
                <a:gdLst>
                  <a:gd name="T0" fmla="*/ 0 w 354"/>
                  <a:gd name="T1" fmla="*/ 252 h 252"/>
                  <a:gd name="T2" fmla="*/ 84 w 354"/>
                  <a:gd name="T3" fmla="*/ 252 h 252"/>
                  <a:gd name="T4" fmla="*/ 84 w 354"/>
                  <a:gd name="T5" fmla="*/ 181 h 252"/>
                  <a:gd name="T6" fmla="*/ 354 w 354"/>
                  <a:gd name="T7" fmla="*/ 181 h 252"/>
                  <a:gd name="T8" fmla="*/ 354 w 354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52">
                    <a:moveTo>
                      <a:pt x="0" y="252"/>
                    </a:moveTo>
                    <a:lnTo>
                      <a:pt x="84" y="252"/>
                    </a:lnTo>
                    <a:lnTo>
                      <a:pt x="84" y="181"/>
                    </a:lnTo>
                    <a:lnTo>
                      <a:pt x="354" y="181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2769" y="1798"/>
                <a:ext cx="44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8" name="Rectangle 33"/>
              <p:cNvSpPr>
                <a:spLocks noChangeArrowheads="1"/>
              </p:cNvSpPr>
              <p:nvPr/>
            </p:nvSpPr>
            <p:spPr bwMode="auto">
              <a:xfrm>
                <a:off x="2769" y="1798"/>
                <a:ext cx="44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2865" y="1811"/>
                <a:ext cx="2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8" action="ppaction://hlinkpres?slideindex=10&amp;slidetitle=Presentación de PowerPoint"/>
                  </a:rPr>
                  <a:t>Presidencia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103" y="1811"/>
                <a:ext cx="4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V="1">
                <a:off x="2990" y="1457"/>
                <a:ext cx="0" cy="34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3342" y="1665"/>
                <a:ext cx="394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3342" y="1665"/>
                <a:ext cx="394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3359" y="1678"/>
                <a:ext cx="34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9" action="ppaction://hlinkpres?slideindex=9&amp;slidetitle=Presentación de PowerPoint"/>
                  </a:rPr>
                  <a:t>Auditoria Interna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3709" y="1678"/>
                <a:ext cx="4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2990" y="1457"/>
                <a:ext cx="352" cy="252"/>
              </a:xfrm>
              <a:custGeom>
                <a:avLst/>
                <a:gdLst>
                  <a:gd name="T0" fmla="*/ 352 w 352"/>
                  <a:gd name="T1" fmla="*/ 252 h 252"/>
                  <a:gd name="T2" fmla="*/ 260 w 352"/>
                  <a:gd name="T3" fmla="*/ 252 h 252"/>
                  <a:gd name="T4" fmla="*/ 260 w 352"/>
                  <a:gd name="T5" fmla="*/ 181 h 252"/>
                  <a:gd name="T6" fmla="*/ 0 w 352"/>
                  <a:gd name="T7" fmla="*/ 181 h 252"/>
                  <a:gd name="T8" fmla="*/ 0 w 352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52">
                    <a:moveTo>
                      <a:pt x="352" y="252"/>
                    </a:moveTo>
                    <a:lnTo>
                      <a:pt x="260" y="252"/>
                    </a:lnTo>
                    <a:lnTo>
                      <a:pt x="260" y="181"/>
                    </a:lnTo>
                    <a:lnTo>
                      <a:pt x="0" y="18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7" name="Rectangle 42"/>
              <p:cNvSpPr>
                <a:spLocks noChangeArrowheads="1"/>
              </p:cNvSpPr>
              <p:nvPr/>
            </p:nvSpPr>
            <p:spPr bwMode="auto">
              <a:xfrm>
                <a:off x="3332" y="1464"/>
                <a:ext cx="398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8" name="Rectangle 43"/>
              <p:cNvSpPr>
                <a:spLocks noChangeArrowheads="1"/>
              </p:cNvSpPr>
              <p:nvPr/>
            </p:nvSpPr>
            <p:spPr bwMode="auto">
              <a:xfrm>
                <a:off x="3342" y="1465"/>
                <a:ext cx="398" cy="13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3436" y="147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45">
                <a:hlinkClick r:id="rId10" action="ppaction://hlinkpres?slideindex=7&amp;slidetitle=Presentación de PowerPoint"/>
              </p:cNvPr>
              <p:cNvSpPr>
                <a:spLocks noChangeArrowheads="1"/>
              </p:cNvSpPr>
              <p:nvPr/>
            </p:nvSpPr>
            <p:spPr bwMode="auto">
              <a:xfrm>
                <a:off x="3430" y="1476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0" action="ppaction://hlinkpres?slideindex=7&amp;slidetitle=Presentación de PowerPoint"/>
                  </a:rPr>
                  <a:t>Comité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0" action="ppaction://hlinkpres?slideindex=7&amp;slidetitle=Presentación de PowerPoint"/>
                  </a:rPr>
                  <a:t>Riesgos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46"/>
              <p:cNvSpPr>
                <a:spLocks noChangeArrowheads="1"/>
              </p:cNvSpPr>
              <p:nvPr/>
            </p:nvSpPr>
            <p:spPr bwMode="auto">
              <a:xfrm>
                <a:off x="3615" y="153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2990" y="1457"/>
                <a:ext cx="352" cy="181"/>
              </a:xfrm>
              <a:custGeom>
                <a:avLst/>
                <a:gdLst>
                  <a:gd name="T0" fmla="*/ 352 w 352"/>
                  <a:gd name="T1" fmla="*/ 75 h 181"/>
                  <a:gd name="T2" fmla="*/ 259 w 352"/>
                  <a:gd name="T3" fmla="*/ 75 h 181"/>
                  <a:gd name="T4" fmla="*/ 259 w 352"/>
                  <a:gd name="T5" fmla="*/ 181 h 181"/>
                  <a:gd name="T6" fmla="*/ 0 w 352"/>
                  <a:gd name="T7" fmla="*/ 181 h 181"/>
                  <a:gd name="T8" fmla="*/ 0 w 352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181">
                    <a:moveTo>
                      <a:pt x="352" y="75"/>
                    </a:moveTo>
                    <a:lnTo>
                      <a:pt x="259" y="75"/>
                    </a:lnTo>
                    <a:lnTo>
                      <a:pt x="259" y="181"/>
                    </a:lnTo>
                    <a:lnTo>
                      <a:pt x="0" y="18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3" name="Rectangle 48"/>
              <p:cNvSpPr>
                <a:spLocks noChangeArrowheads="1"/>
              </p:cNvSpPr>
              <p:nvPr/>
            </p:nvSpPr>
            <p:spPr bwMode="auto">
              <a:xfrm>
                <a:off x="2728" y="2286"/>
                <a:ext cx="442" cy="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2769" y="2286"/>
                <a:ext cx="442" cy="8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2806" y="2300"/>
                <a:ext cx="34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1" action="ppaction://hlinkpres?slideindex=14&amp;slidetitle=Presentación de PowerPoint"/>
                  </a:rPr>
                  <a:t>Gerencia General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3162" y="2300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2124" y="1935"/>
                <a:ext cx="51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2124" y="1935"/>
                <a:ext cx="51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2203" y="1949"/>
                <a:ext cx="131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Vice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2292" y="1949"/>
                <a:ext cx="4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-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2309" y="1949"/>
                <a:ext cx="29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Presidencia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2546" y="194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3369" y="1935"/>
                <a:ext cx="51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4" name="Rectangle 59"/>
              <p:cNvSpPr>
                <a:spLocks noChangeArrowheads="1"/>
              </p:cNvSpPr>
              <p:nvPr/>
            </p:nvSpPr>
            <p:spPr bwMode="auto">
              <a:xfrm>
                <a:off x="3369" y="1935"/>
                <a:ext cx="51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3531" y="1949"/>
                <a:ext cx="17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2" action="ppaction://hlinkpres?slideindex=11&amp;slidetitle=Presentación de PowerPoint"/>
                  </a:rPr>
                  <a:t>Asesoría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3708" y="194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2990" y="1887"/>
                <a:ext cx="379" cy="159"/>
              </a:xfrm>
              <a:custGeom>
                <a:avLst/>
                <a:gdLst>
                  <a:gd name="T0" fmla="*/ 379 w 379"/>
                  <a:gd name="T1" fmla="*/ 93 h 159"/>
                  <a:gd name="T2" fmla="*/ 267 w 379"/>
                  <a:gd name="T3" fmla="*/ 93 h 159"/>
                  <a:gd name="T4" fmla="*/ 267 w 379"/>
                  <a:gd name="T5" fmla="*/ 159 h 159"/>
                  <a:gd name="T6" fmla="*/ 0 w 379"/>
                  <a:gd name="T7" fmla="*/ 159 h 159"/>
                  <a:gd name="T8" fmla="*/ 0 w 379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59">
                    <a:moveTo>
                      <a:pt x="379" y="93"/>
                    </a:moveTo>
                    <a:lnTo>
                      <a:pt x="267" y="93"/>
                    </a:lnTo>
                    <a:lnTo>
                      <a:pt x="267" y="159"/>
                    </a:lnTo>
                    <a:lnTo>
                      <a:pt x="0" y="1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8" name="Rectangle 63"/>
              <p:cNvSpPr>
                <a:spLocks noChangeArrowheads="1"/>
              </p:cNvSpPr>
              <p:nvPr/>
            </p:nvSpPr>
            <p:spPr bwMode="auto">
              <a:xfrm>
                <a:off x="3359" y="2485"/>
                <a:ext cx="62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9" name="Rectangle 64"/>
              <p:cNvSpPr>
                <a:spLocks noChangeArrowheads="1"/>
              </p:cNvSpPr>
              <p:nvPr/>
            </p:nvSpPr>
            <p:spPr bwMode="auto">
              <a:xfrm>
                <a:off x="3370" y="2485"/>
                <a:ext cx="62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3461" y="2491"/>
                <a:ext cx="4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Unidad de Acceso a la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Información Pública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67"/>
              <p:cNvSpPr>
                <a:spLocks noChangeArrowheads="1"/>
              </p:cNvSpPr>
              <p:nvPr/>
            </p:nvSpPr>
            <p:spPr bwMode="auto">
              <a:xfrm>
                <a:off x="3883" y="255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68"/>
              <p:cNvSpPr>
                <a:spLocks noChangeArrowheads="1"/>
              </p:cNvSpPr>
              <p:nvPr/>
            </p:nvSpPr>
            <p:spPr bwMode="auto">
              <a:xfrm>
                <a:off x="3369" y="2330"/>
                <a:ext cx="62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4" name="Rectangle 69"/>
              <p:cNvSpPr>
                <a:spLocks noChangeArrowheads="1"/>
              </p:cNvSpPr>
              <p:nvPr/>
            </p:nvSpPr>
            <p:spPr bwMode="auto">
              <a:xfrm>
                <a:off x="3369" y="2330"/>
                <a:ext cx="628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5" name="Rectangle 70"/>
              <p:cNvSpPr>
                <a:spLocks noChangeArrowheads="1"/>
              </p:cNvSpPr>
              <p:nvPr/>
            </p:nvSpPr>
            <p:spPr bwMode="auto">
              <a:xfrm>
                <a:off x="3398" y="2345"/>
                <a:ext cx="54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4" action="ppaction://hlinkpres?slideindex=16&amp;slidetitle=Presentación de PowerPoint"/>
                  </a:rPr>
                  <a:t>Unidad de Comunicaciones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71"/>
              <p:cNvSpPr>
                <a:spLocks noChangeArrowheads="1"/>
              </p:cNvSpPr>
              <p:nvPr/>
            </p:nvSpPr>
            <p:spPr bwMode="auto">
              <a:xfrm>
                <a:off x="3957" y="2345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Line 72"/>
              <p:cNvSpPr>
                <a:spLocks noChangeShapeType="1"/>
              </p:cNvSpPr>
              <p:nvPr/>
            </p:nvSpPr>
            <p:spPr bwMode="auto">
              <a:xfrm flipH="1">
                <a:off x="3299" y="2552"/>
                <a:ext cx="71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8" name="Rectangle 73"/>
              <p:cNvSpPr>
                <a:spLocks noChangeArrowheads="1"/>
              </p:cNvSpPr>
              <p:nvPr/>
            </p:nvSpPr>
            <p:spPr bwMode="auto">
              <a:xfrm>
                <a:off x="2928" y="3455"/>
                <a:ext cx="53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9" name="Rectangle 74"/>
              <p:cNvSpPr>
                <a:spLocks noChangeArrowheads="1"/>
              </p:cNvSpPr>
              <p:nvPr/>
            </p:nvSpPr>
            <p:spPr bwMode="auto">
              <a:xfrm>
                <a:off x="2928" y="3455"/>
                <a:ext cx="530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0" name="Rectangle 75"/>
              <p:cNvSpPr>
                <a:spLocks noChangeArrowheads="1"/>
              </p:cNvSpPr>
              <p:nvPr/>
            </p:nvSpPr>
            <p:spPr bwMode="auto">
              <a:xfrm>
                <a:off x="2997" y="3470"/>
                <a:ext cx="3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5" action="ppaction://hlinkpres?slideindex=26&amp;slidetitle=Presentación de PowerPoint"/>
                  </a:rPr>
                  <a:t>Unidad de Riesgos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76"/>
              <p:cNvSpPr>
                <a:spLocks noChangeArrowheads="1"/>
              </p:cNvSpPr>
              <p:nvPr/>
            </p:nvSpPr>
            <p:spPr bwMode="auto">
              <a:xfrm>
                <a:off x="3378" y="3470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77"/>
              <p:cNvSpPr>
                <a:spLocks noChangeArrowheads="1"/>
              </p:cNvSpPr>
              <p:nvPr/>
            </p:nvSpPr>
            <p:spPr bwMode="auto">
              <a:xfrm>
                <a:off x="2459" y="2953"/>
                <a:ext cx="531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3" name="Rectangle 78"/>
              <p:cNvSpPr>
                <a:spLocks noChangeArrowheads="1"/>
              </p:cNvSpPr>
              <p:nvPr/>
            </p:nvSpPr>
            <p:spPr bwMode="auto">
              <a:xfrm>
                <a:off x="2459" y="2953"/>
                <a:ext cx="531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4" name="Rectangle 79"/>
              <p:cNvSpPr>
                <a:spLocks noChangeArrowheads="1"/>
              </p:cNvSpPr>
              <p:nvPr/>
            </p:nvSpPr>
            <p:spPr bwMode="auto">
              <a:xfrm>
                <a:off x="2481" y="2960"/>
                <a:ext cx="50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Gerencia de Inversiones 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 Finanzas 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80"/>
              <p:cNvSpPr>
                <a:spLocks noChangeArrowheads="1"/>
              </p:cNvSpPr>
              <p:nvPr/>
            </p:nvSpPr>
            <p:spPr bwMode="auto">
              <a:xfrm>
                <a:off x="2612" y="301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2826" y="30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3555" y="2951"/>
                <a:ext cx="442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8" name="Rectangle 83"/>
              <p:cNvSpPr>
                <a:spLocks noChangeArrowheads="1"/>
              </p:cNvSpPr>
              <p:nvPr/>
            </p:nvSpPr>
            <p:spPr bwMode="auto">
              <a:xfrm>
                <a:off x="3555" y="2941"/>
                <a:ext cx="442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9" name="Rectangle 84"/>
              <p:cNvSpPr>
                <a:spLocks noChangeArrowheads="1"/>
              </p:cNvSpPr>
              <p:nvPr/>
            </p:nvSpPr>
            <p:spPr bwMode="auto">
              <a:xfrm>
                <a:off x="3617" y="3016"/>
                <a:ext cx="29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7" action="ppaction://hlinkpres?slideindex=28&amp;slidetitle=Presentación de PowerPoint"/>
                  </a:rPr>
                  <a:t>Gerencia Legal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85"/>
              <p:cNvSpPr>
                <a:spLocks noChangeArrowheads="1"/>
              </p:cNvSpPr>
              <p:nvPr/>
            </p:nvSpPr>
            <p:spPr bwMode="auto">
              <a:xfrm>
                <a:off x="3925" y="3016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86"/>
              <p:cNvSpPr>
                <a:spLocks noChangeArrowheads="1"/>
              </p:cNvSpPr>
              <p:nvPr/>
            </p:nvSpPr>
            <p:spPr bwMode="auto">
              <a:xfrm>
                <a:off x="1177" y="2953"/>
                <a:ext cx="478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2" name="Rectangle 87"/>
              <p:cNvSpPr>
                <a:spLocks noChangeArrowheads="1"/>
              </p:cNvSpPr>
              <p:nvPr/>
            </p:nvSpPr>
            <p:spPr bwMode="auto">
              <a:xfrm>
                <a:off x="1177" y="2953"/>
                <a:ext cx="478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3" name="Rectangle 88"/>
              <p:cNvSpPr>
                <a:spLocks noChangeArrowheads="1"/>
              </p:cNvSpPr>
              <p:nvPr/>
            </p:nvSpPr>
            <p:spPr bwMode="auto">
              <a:xfrm>
                <a:off x="1213" y="3019"/>
                <a:ext cx="38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8" action="ppaction://hlinkpres?slideindex=21&amp;slidetitle=Presentación de PowerPoint"/>
                  </a:rPr>
                  <a:t>Gerencia de Puerto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89"/>
              <p:cNvSpPr>
                <a:spLocks noChangeArrowheads="1"/>
              </p:cNvSpPr>
              <p:nvPr/>
            </p:nvSpPr>
            <p:spPr bwMode="auto">
              <a:xfrm>
                <a:off x="1608" y="30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90"/>
              <p:cNvSpPr>
                <a:spLocks noChangeArrowheads="1"/>
              </p:cNvSpPr>
              <p:nvPr/>
            </p:nvSpPr>
            <p:spPr bwMode="auto">
              <a:xfrm>
                <a:off x="4492" y="2951"/>
                <a:ext cx="443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6" name="Rectangle 91"/>
              <p:cNvSpPr>
                <a:spLocks noChangeArrowheads="1"/>
              </p:cNvSpPr>
              <p:nvPr/>
            </p:nvSpPr>
            <p:spPr bwMode="auto">
              <a:xfrm>
                <a:off x="4492" y="2951"/>
                <a:ext cx="443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7" name="Rectangle 92"/>
              <p:cNvSpPr>
                <a:spLocks noChangeArrowheads="1"/>
              </p:cNvSpPr>
              <p:nvPr/>
            </p:nvSpPr>
            <p:spPr bwMode="auto">
              <a:xfrm>
                <a:off x="4569" y="2960"/>
                <a:ext cx="2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9" action="ppaction://hlinkpres?slideindex=29&amp;slidetitle=Presentación de PowerPoint"/>
                  </a:rPr>
                  <a:t>Gerencia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9" action="ppaction://hlinkpres?slideindex=29&amp;slidetitle=Presentación de PowerPoint"/>
                  </a:rPr>
                  <a:t>Administrativa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93"/>
              <p:cNvSpPr>
                <a:spLocks noChangeArrowheads="1"/>
              </p:cNvSpPr>
              <p:nvPr/>
            </p:nvSpPr>
            <p:spPr bwMode="auto">
              <a:xfrm>
                <a:off x="4556" y="301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4860" y="3016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95"/>
              <p:cNvSpPr>
                <a:spLocks noChangeArrowheads="1"/>
              </p:cNvSpPr>
              <p:nvPr/>
            </p:nvSpPr>
            <p:spPr bwMode="auto">
              <a:xfrm>
                <a:off x="1998" y="2507"/>
                <a:ext cx="62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1" name="Rectangle 96"/>
              <p:cNvSpPr>
                <a:spLocks noChangeArrowheads="1"/>
              </p:cNvSpPr>
              <p:nvPr/>
            </p:nvSpPr>
            <p:spPr bwMode="auto">
              <a:xfrm>
                <a:off x="1998" y="2507"/>
                <a:ext cx="628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2" name="Rectangle 97"/>
              <p:cNvSpPr>
                <a:spLocks noChangeArrowheads="1"/>
              </p:cNvSpPr>
              <p:nvPr/>
            </p:nvSpPr>
            <p:spPr bwMode="auto">
              <a:xfrm>
                <a:off x="2126" y="2521"/>
                <a:ext cx="36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0" action="ppaction://hlinkpres?slideindex=18&amp;slidetitle=Presentación de PowerPoint"/>
                  </a:rPr>
                  <a:t>Unidad de Género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98"/>
              <p:cNvSpPr>
                <a:spLocks noChangeArrowheads="1"/>
              </p:cNvSpPr>
              <p:nvPr/>
            </p:nvSpPr>
            <p:spPr bwMode="auto">
              <a:xfrm>
                <a:off x="2124" y="2042"/>
                <a:ext cx="512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4" name="Rectangle 99"/>
              <p:cNvSpPr>
                <a:spLocks noChangeArrowheads="1"/>
              </p:cNvSpPr>
              <p:nvPr/>
            </p:nvSpPr>
            <p:spPr bwMode="auto">
              <a:xfrm>
                <a:off x="2124" y="2042"/>
                <a:ext cx="512" cy="22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5" name="Rectangle 100"/>
              <p:cNvSpPr>
                <a:spLocks noChangeArrowheads="1"/>
              </p:cNvSpPr>
              <p:nvPr/>
            </p:nvSpPr>
            <p:spPr bwMode="auto">
              <a:xfrm>
                <a:off x="2199" y="2062"/>
                <a:ext cx="37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1" action="ppaction://hlinkpres?slideindex=13&amp;slidetitle=Presentación de PowerPoint"/>
                  </a:rPr>
                  <a:t>Departamento de Tecnología de la Información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01"/>
              <p:cNvSpPr>
                <a:spLocks noChangeArrowheads="1"/>
              </p:cNvSpPr>
              <p:nvPr/>
            </p:nvSpPr>
            <p:spPr bwMode="auto">
              <a:xfrm>
                <a:off x="2209" y="2122"/>
                <a:ext cx="4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04"/>
              <p:cNvSpPr>
                <a:spLocks noChangeArrowheads="1"/>
              </p:cNvSpPr>
              <p:nvPr/>
            </p:nvSpPr>
            <p:spPr bwMode="auto">
              <a:xfrm>
                <a:off x="2500" y="218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05"/>
              <p:cNvSpPr>
                <a:spLocks noChangeArrowheads="1"/>
              </p:cNvSpPr>
              <p:nvPr/>
            </p:nvSpPr>
            <p:spPr bwMode="auto">
              <a:xfrm>
                <a:off x="4818" y="3289"/>
                <a:ext cx="531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" name="Rectangle 106"/>
              <p:cNvSpPr>
                <a:spLocks noChangeArrowheads="1"/>
              </p:cNvSpPr>
              <p:nvPr/>
            </p:nvSpPr>
            <p:spPr bwMode="auto">
              <a:xfrm>
                <a:off x="4806" y="3289"/>
                <a:ext cx="531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4831" y="3334"/>
                <a:ext cx="49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Unidad de Planificación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 Estratégica y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Seguimiento de Gestión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4939" y="336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5314" y="342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 flipV="1">
                <a:off x="4484" y="3308"/>
                <a:ext cx="222" cy="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4797" y="3585"/>
                <a:ext cx="54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4797" y="3585"/>
                <a:ext cx="540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4873" y="3599"/>
                <a:ext cx="3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3" action="ppaction://hlinkpres?slideindex=31&amp;slidetitle=Presentación de PowerPoint"/>
                  </a:rPr>
                  <a:t>Unidad Activo Fijo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115"/>
              <p:cNvSpPr>
                <a:spLocks noChangeArrowheads="1"/>
              </p:cNvSpPr>
              <p:nvPr/>
            </p:nvSpPr>
            <p:spPr bwMode="auto">
              <a:xfrm>
                <a:off x="5250" y="359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Freeform 116"/>
              <p:cNvSpPr>
                <a:spLocks/>
              </p:cNvSpPr>
              <p:nvPr/>
            </p:nvSpPr>
            <p:spPr bwMode="auto">
              <a:xfrm>
                <a:off x="4713" y="3308"/>
                <a:ext cx="93" cy="114"/>
              </a:xfrm>
              <a:custGeom>
                <a:avLst/>
                <a:gdLst>
                  <a:gd name="T0" fmla="*/ 93 w 93"/>
                  <a:gd name="T1" fmla="*/ 114 h 114"/>
                  <a:gd name="T2" fmla="*/ 0 w 93"/>
                  <a:gd name="T3" fmla="*/ 114 h 114"/>
                  <a:gd name="T4" fmla="*/ 0 w 93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14">
                    <a:moveTo>
                      <a:pt x="93" y="114"/>
                    </a:move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2" name="Rectangle 117"/>
              <p:cNvSpPr>
                <a:spLocks noChangeArrowheads="1"/>
              </p:cNvSpPr>
              <p:nvPr/>
            </p:nvSpPr>
            <p:spPr bwMode="auto">
              <a:xfrm>
                <a:off x="3989" y="3243"/>
                <a:ext cx="49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3" name="Rectangle 118"/>
              <p:cNvSpPr>
                <a:spLocks noChangeArrowheads="1"/>
              </p:cNvSpPr>
              <p:nvPr/>
            </p:nvSpPr>
            <p:spPr bwMode="auto">
              <a:xfrm>
                <a:off x="3989" y="3243"/>
                <a:ext cx="49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4" name="Rectangle 119"/>
              <p:cNvSpPr>
                <a:spLocks noChangeArrowheads="1"/>
              </p:cNvSpPr>
              <p:nvPr/>
            </p:nvSpPr>
            <p:spPr bwMode="auto">
              <a:xfrm>
                <a:off x="4054" y="3249"/>
                <a:ext cx="40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4" action="ppaction://hlinkpres?slideindex=36&amp;slidetitle=Presentación de PowerPoint"/>
                  </a:rPr>
                  <a:t>Departamento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4" action="ppaction://hlinkpres?slideindex=36&amp;slidetitle=Presentación de PowerPoint"/>
                  </a:rPr>
                  <a:t>Servicios Generales 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21"/>
              <p:cNvSpPr>
                <a:spLocks noChangeArrowheads="1"/>
              </p:cNvSpPr>
              <p:nvPr/>
            </p:nvSpPr>
            <p:spPr bwMode="auto">
              <a:xfrm>
                <a:off x="4431" y="330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Freeform 122"/>
              <p:cNvSpPr>
                <a:spLocks/>
              </p:cNvSpPr>
              <p:nvPr/>
            </p:nvSpPr>
            <p:spPr bwMode="auto">
              <a:xfrm>
                <a:off x="4713" y="3308"/>
                <a:ext cx="91" cy="322"/>
              </a:xfrm>
              <a:custGeom>
                <a:avLst/>
                <a:gdLst>
                  <a:gd name="T0" fmla="*/ 91 w 91"/>
                  <a:gd name="T1" fmla="*/ 322 h 322"/>
                  <a:gd name="T2" fmla="*/ 0 w 91"/>
                  <a:gd name="T3" fmla="*/ 322 h 322"/>
                  <a:gd name="T4" fmla="*/ 0 w 91"/>
                  <a:gd name="T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322">
                    <a:moveTo>
                      <a:pt x="91" y="322"/>
                    </a:move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8" name="Rectangle 123"/>
              <p:cNvSpPr>
                <a:spLocks noChangeArrowheads="1"/>
              </p:cNvSpPr>
              <p:nvPr/>
            </p:nvSpPr>
            <p:spPr bwMode="auto">
              <a:xfrm>
                <a:off x="4797" y="3705"/>
                <a:ext cx="53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9" name="Rectangle 124"/>
              <p:cNvSpPr>
                <a:spLocks noChangeArrowheads="1"/>
              </p:cNvSpPr>
              <p:nvPr/>
            </p:nvSpPr>
            <p:spPr bwMode="auto">
              <a:xfrm>
                <a:off x="4797" y="3705"/>
                <a:ext cx="53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0" name="Rectangle 125"/>
              <p:cNvSpPr>
                <a:spLocks noChangeArrowheads="1"/>
              </p:cNvSpPr>
              <p:nvPr/>
            </p:nvSpPr>
            <p:spPr bwMode="auto">
              <a:xfrm>
                <a:off x="4876" y="3710"/>
                <a:ext cx="37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5" action="ppaction://hlinkpres?slideindex=32&amp;slidetitle=Presentación de PowerPoint"/>
                  </a:rPr>
                  <a:t>Unidad de Pagos y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5" action="ppaction://hlinkpres?slideindex=32&amp;slidetitle=Presentación de PowerPoint"/>
                  </a:rPr>
                  <a:t> Bienestar Laboral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27"/>
              <p:cNvSpPr>
                <a:spLocks noChangeArrowheads="1"/>
              </p:cNvSpPr>
              <p:nvPr/>
            </p:nvSpPr>
            <p:spPr bwMode="auto">
              <a:xfrm>
                <a:off x="5241" y="3770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28"/>
              <p:cNvSpPr>
                <a:spLocks/>
              </p:cNvSpPr>
              <p:nvPr/>
            </p:nvSpPr>
            <p:spPr bwMode="auto">
              <a:xfrm>
                <a:off x="4713" y="3308"/>
                <a:ext cx="91" cy="463"/>
              </a:xfrm>
              <a:custGeom>
                <a:avLst/>
                <a:gdLst>
                  <a:gd name="T0" fmla="*/ 91 w 91"/>
                  <a:gd name="T1" fmla="*/ 463 h 463"/>
                  <a:gd name="T2" fmla="*/ 0 w 91"/>
                  <a:gd name="T3" fmla="*/ 463 h 463"/>
                  <a:gd name="T4" fmla="*/ 0 w 91"/>
                  <a:gd name="T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3">
                    <a:moveTo>
                      <a:pt x="91" y="463"/>
                    </a:moveTo>
                    <a:lnTo>
                      <a:pt x="0" y="46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4" name="Rectangle 129"/>
              <p:cNvSpPr>
                <a:spLocks noChangeArrowheads="1"/>
              </p:cNvSpPr>
              <p:nvPr/>
            </p:nvSpPr>
            <p:spPr bwMode="auto">
              <a:xfrm>
                <a:off x="4797" y="3882"/>
                <a:ext cx="535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5" name="Rectangle 130"/>
              <p:cNvSpPr>
                <a:spLocks noChangeArrowheads="1"/>
              </p:cNvSpPr>
              <p:nvPr/>
            </p:nvSpPr>
            <p:spPr bwMode="auto">
              <a:xfrm>
                <a:off x="4797" y="3882"/>
                <a:ext cx="535" cy="22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6" name="Rectangle 131"/>
              <p:cNvSpPr>
                <a:spLocks noChangeArrowheads="1"/>
              </p:cNvSpPr>
              <p:nvPr/>
            </p:nvSpPr>
            <p:spPr bwMode="auto">
              <a:xfrm>
                <a:off x="4841" y="3902"/>
                <a:ext cx="41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Unidad de Admisión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y desarrollo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 organizacional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132"/>
              <p:cNvSpPr>
                <a:spLocks noChangeArrowheads="1"/>
              </p:cNvSpPr>
              <p:nvPr/>
            </p:nvSpPr>
            <p:spPr bwMode="auto">
              <a:xfrm>
                <a:off x="4963" y="396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34"/>
              <p:cNvSpPr>
                <a:spLocks noChangeArrowheads="1"/>
              </p:cNvSpPr>
              <p:nvPr/>
            </p:nvSpPr>
            <p:spPr bwMode="auto">
              <a:xfrm>
                <a:off x="5210" y="402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Freeform 135"/>
              <p:cNvSpPr>
                <a:spLocks/>
              </p:cNvSpPr>
              <p:nvPr/>
            </p:nvSpPr>
            <p:spPr bwMode="auto">
              <a:xfrm>
                <a:off x="4713" y="3308"/>
                <a:ext cx="91" cy="685"/>
              </a:xfrm>
              <a:custGeom>
                <a:avLst/>
                <a:gdLst>
                  <a:gd name="T0" fmla="*/ 91 w 91"/>
                  <a:gd name="T1" fmla="*/ 685 h 685"/>
                  <a:gd name="T2" fmla="*/ 0 w 91"/>
                  <a:gd name="T3" fmla="*/ 685 h 685"/>
                  <a:gd name="T4" fmla="*/ 0 w 91"/>
                  <a:gd name="T5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685">
                    <a:moveTo>
                      <a:pt x="91" y="685"/>
                    </a:moveTo>
                    <a:lnTo>
                      <a:pt x="0" y="68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1" name="Rectangle 136"/>
              <p:cNvSpPr>
                <a:spLocks noChangeArrowheads="1"/>
              </p:cNvSpPr>
              <p:nvPr/>
            </p:nvSpPr>
            <p:spPr bwMode="auto">
              <a:xfrm>
                <a:off x="780" y="3137"/>
                <a:ext cx="530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2" name="Rectangle 137"/>
              <p:cNvSpPr>
                <a:spLocks noChangeArrowheads="1"/>
              </p:cNvSpPr>
              <p:nvPr/>
            </p:nvSpPr>
            <p:spPr bwMode="auto">
              <a:xfrm>
                <a:off x="780" y="3137"/>
                <a:ext cx="530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3" name="Rectangle 138"/>
              <p:cNvSpPr>
                <a:spLocks noChangeArrowheads="1"/>
              </p:cNvSpPr>
              <p:nvPr/>
            </p:nvSpPr>
            <p:spPr bwMode="auto">
              <a:xfrm>
                <a:off x="863" y="3199"/>
                <a:ext cx="36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7" action="ppaction://hlinkpres?slideindex=22&amp;slidetitle=Presentación de PowerPoint"/>
                  </a:rPr>
                  <a:t>Departamento de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7" action="ppaction://hlinkpres?slideindex=22&amp;slidetitle=Presentación de PowerPoint"/>
                  </a:rPr>
                  <a:t>Operaciones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40"/>
              <p:cNvSpPr>
                <a:spLocks noChangeArrowheads="1"/>
              </p:cNvSpPr>
              <p:nvPr/>
            </p:nvSpPr>
            <p:spPr bwMode="auto">
              <a:xfrm>
                <a:off x="1169" y="326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Freeform 141"/>
              <p:cNvSpPr>
                <a:spLocks/>
              </p:cNvSpPr>
              <p:nvPr/>
            </p:nvSpPr>
            <p:spPr bwMode="auto">
              <a:xfrm>
                <a:off x="1310" y="3086"/>
                <a:ext cx="106" cy="184"/>
              </a:xfrm>
              <a:custGeom>
                <a:avLst/>
                <a:gdLst>
                  <a:gd name="T0" fmla="*/ 0 w 106"/>
                  <a:gd name="T1" fmla="*/ 184 h 184"/>
                  <a:gd name="T2" fmla="*/ 106 w 106"/>
                  <a:gd name="T3" fmla="*/ 184 h 184"/>
                  <a:gd name="T4" fmla="*/ 106 w 106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84">
                    <a:moveTo>
                      <a:pt x="0" y="184"/>
                    </a:moveTo>
                    <a:lnTo>
                      <a:pt x="106" y="184"/>
                    </a:lnTo>
                    <a:lnTo>
                      <a:pt x="10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7" name="Rectangle 142"/>
              <p:cNvSpPr>
                <a:spLocks noChangeArrowheads="1"/>
              </p:cNvSpPr>
              <p:nvPr/>
            </p:nvSpPr>
            <p:spPr bwMode="auto">
              <a:xfrm>
                <a:off x="2928" y="3261"/>
                <a:ext cx="530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2928" y="3261"/>
                <a:ext cx="530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9" name="Rectangle 144"/>
              <p:cNvSpPr>
                <a:spLocks noChangeArrowheads="1"/>
              </p:cNvSpPr>
              <p:nvPr/>
            </p:nvSpPr>
            <p:spPr bwMode="auto">
              <a:xfrm>
                <a:off x="3008" y="3267"/>
                <a:ext cx="37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8" action="ppaction://hlinkpres?slideindex=25&amp;slidetitle=Presentación de PowerPoint"/>
                  </a:rPr>
                  <a:t>Unidad Financiera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8" action="ppaction://hlinkpres?slideindex=25&amp;slidetitle=Presentación de PowerPoint"/>
                  </a:rPr>
                  <a:t>Institucional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45"/>
              <p:cNvSpPr>
                <a:spLocks noChangeArrowheads="1"/>
              </p:cNvSpPr>
              <p:nvPr/>
            </p:nvSpPr>
            <p:spPr bwMode="auto">
              <a:xfrm>
                <a:off x="3061" y="332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46"/>
              <p:cNvSpPr>
                <a:spLocks noChangeArrowheads="1"/>
              </p:cNvSpPr>
              <p:nvPr/>
            </p:nvSpPr>
            <p:spPr bwMode="auto">
              <a:xfrm>
                <a:off x="3314" y="3327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47"/>
              <p:cNvSpPr>
                <a:spLocks noChangeArrowheads="1"/>
              </p:cNvSpPr>
              <p:nvPr/>
            </p:nvSpPr>
            <p:spPr bwMode="auto">
              <a:xfrm>
                <a:off x="2132" y="3318"/>
                <a:ext cx="47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63" name="Rectangle 148"/>
              <p:cNvSpPr>
                <a:spLocks noChangeArrowheads="1"/>
              </p:cNvSpPr>
              <p:nvPr/>
            </p:nvSpPr>
            <p:spPr bwMode="auto">
              <a:xfrm>
                <a:off x="2132" y="3318"/>
                <a:ext cx="47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64" name="Rectangle 149"/>
              <p:cNvSpPr>
                <a:spLocks noChangeArrowheads="1"/>
              </p:cNvSpPr>
              <p:nvPr/>
            </p:nvSpPr>
            <p:spPr bwMode="auto">
              <a:xfrm>
                <a:off x="2175" y="3323"/>
                <a:ext cx="43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Depto.  de Proyectos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e Inversiones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50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56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53"/>
              <p:cNvSpPr>
                <a:spLocks noChangeArrowheads="1"/>
              </p:cNvSpPr>
              <p:nvPr/>
            </p:nvSpPr>
            <p:spPr bwMode="auto">
              <a:xfrm>
                <a:off x="2482" y="3383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154"/>
              <p:cNvSpPr>
                <a:spLocks noChangeShapeType="1"/>
              </p:cNvSpPr>
              <p:nvPr/>
            </p:nvSpPr>
            <p:spPr bwMode="auto">
              <a:xfrm flipV="1">
                <a:off x="2990" y="1887"/>
                <a:ext cx="0" cy="39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0" name="Freeform 155"/>
              <p:cNvSpPr>
                <a:spLocks/>
              </p:cNvSpPr>
              <p:nvPr/>
            </p:nvSpPr>
            <p:spPr bwMode="auto">
              <a:xfrm>
                <a:off x="2636" y="1887"/>
                <a:ext cx="354" cy="159"/>
              </a:xfrm>
              <a:custGeom>
                <a:avLst/>
                <a:gdLst>
                  <a:gd name="T0" fmla="*/ 0 w 354"/>
                  <a:gd name="T1" fmla="*/ 93 h 159"/>
                  <a:gd name="T2" fmla="*/ 83 w 354"/>
                  <a:gd name="T3" fmla="*/ 93 h 159"/>
                  <a:gd name="T4" fmla="*/ 83 w 354"/>
                  <a:gd name="T5" fmla="*/ 159 h 159"/>
                  <a:gd name="T6" fmla="*/ 354 w 354"/>
                  <a:gd name="T7" fmla="*/ 159 h 159"/>
                  <a:gd name="T8" fmla="*/ 354 w 354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159">
                    <a:moveTo>
                      <a:pt x="0" y="93"/>
                    </a:moveTo>
                    <a:lnTo>
                      <a:pt x="83" y="93"/>
                    </a:lnTo>
                    <a:lnTo>
                      <a:pt x="83" y="159"/>
                    </a:lnTo>
                    <a:lnTo>
                      <a:pt x="354" y="159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1" name="Rectangle 156"/>
              <p:cNvSpPr>
                <a:spLocks noChangeArrowheads="1"/>
              </p:cNvSpPr>
              <p:nvPr/>
            </p:nvSpPr>
            <p:spPr bwMode="auto">
              <a:xfrm>
                <a:off x="1752" y="512"/>
                <a:ext cx="2740" cy="311"/>
              </a:xfrm>
              <a:prstGeom prst="rect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2" name="Rectangle 157"/>
              <p:cNvSpPr>
                <a:spLocks noChangeArrowheads="1"/>
              </p:cNvSpPr>
              <p:nvPr/>
            </p:nvSpPr>
            <p:spPr bwMode="auto">
              <a:xfrm>
                <a:off x="2755" y="608"/>
                <a:ext cx="8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ESTRUCTURA ORGANIZATIVA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158"/>
              <p:cNvSpPr>
                <a:spLocks noChangeArrowheads="1"/>
              </p:cNvSpPr>
              <p:nvPr/>
            </p:nvSpPr>
            <p:spPr bwMode="auto">
              <a:xfrm>
                <a:off x="2939" y="670"/>
                <a:ext cx="29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CORSAIN 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59"/>
              <p:cNvSpPr>
                <a:spLocks noChangeArrowheads="1"/>
              </p:cNvSpPr>
              <p:nvPr/>
            </p:nvSpPr>
            <p:spPr bwMode="auto">
              <a:xfrm>
                <a:off x="3183" y="670"/>
                <a:ext cx="15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2017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60"/>
              <p:cNvSpPr>
                <a:spLocks noChangeArrowheads="1"/>
              </p:cNvSpPr>
              <p:nvPr/>
            </p:nvSpPr>
            <p:spPr bwMode="auto">
              <a:xfrm>
                <a:off x="3294" y="670"/>
                <a:ext cx="4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161"/>
              <p:cNvSpPr>
                <a:spLocks noChangeArrowheads="1"/>
              </p:cNvSpPr>
              <p:nvPr/>
            </p:nvSpPr>
            <p:spPr bwMode="auto">
              <a:xfrm>
                <a:off x="4797" y="4137"/>
                <a:ext cx="535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7" name="Rectangle 162"/>
              <p:cNvSpPr>
                <a:spLocks noChangeArrowheads="1"/>
              </p:cNvSpPr>
              <p:nvPr/>
            </p:nvSpPr>
            <p:spPr bwMode="auto">
              <a:xfrm>
                <a:off x="4797" y="4137"/>
                <a:ext cx="535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8" name="Rectangle 163"/>
              <p:cNvSpPr>
                <a:spLocks noChangeArrowheads="1"/>
              </p:cNvSpPr>
              <p:nvPr/>
            </p:nvSpPr>
            <p:spPr bwMode="auto">
              <a:xfrm>
                <a:off x="4870" y="4151"/>
                <a:ext cx="3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0" action="ppaction://hlinkpres?slideindex=34&amp;slidetitle=Presentación de PowerPoint"/>
                  </a:rPr>
                  <a:t>Unidad de Archivo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64"/>
              <p:cNvSpPr>
                <a:spLocks noChangeArrowheads="1"/>
              </p:cNvSpPr>
              <p:nvPr/>
            </p:nvSpPr>
            <p:spPr bwMode="auto">
              <a:xfrm>
                <a:off x="5249" y="415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65"/>
              <p:cNvSpPr>
                <a:spLocks/>
              </p:cNvSpPr>
              <p:nvPr/>
            </p:nvSpPr>
            <p:spPr bwMode="auto">
              <a:xfrm>
                <a:off x="4713" y="3308"/>
                <a:ext cx="91" cy="873"/>
              </a:xfrm>
              <a:custGeom>
                <a:avLst/>
                <a:gdLst>
                  <a:gd name="T0" fmla="*/ 91 w 91"/>
                  <a:gd name="T1" fmla="*/ 873 h 873"/>
                  <a:gd name="T2" fmla="*/ 0 w 91"/>
                  <a:gd name="T3" fmla="*/ 873 h 873"/>
                  <a:gd name="T4" fmla="*/ 0 w 91"/>
                  <a:gd name="T5" fmla="*/ 0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873">
                    <a:moveTo>
                      <a:pt x="91" y="873"/>
                    </a:moveTo>
                    <a:lnTo>
                      <a:pt x="0" y="87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1" name="Rectangle 166"/>
              <p:cNvSpPr>
                <a:spLocks noChangeArrowheads="1"/>
              </p:cNvSpPr>
              <p:nvPr/>
            </p:nvSpPr>
            <p:spPr bwMode="auto">
              <a:xfrm>
                <a:off x="2001" y="2308"/>
                <a:ext cx="62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2" name="Rectangle 167"/>
              <p:cNvSpPr>
                <a:spLocks noChangeArrowheads="1"/>
              </p:cNvSpPr>
              <p:nvPr/>
            </p:nvSpPr>
            <p:spPr bwMode="auto">
              <a:xfrm>
                <a:off x="2001" y="2308"/>
                <a:ext cx="62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3" name="Rectangle 168"/>
              <p:cNvSpPr>
                <a:spLocks noChangeArrowheads="1"/>
              </p:cNvSpPr>
              <p:nvPr/>
            </p:nvSpPr>
            <p:spPr bwMode="auto">
              <a:xfrm>
                <a:off x="2014" y="2313"/>
                <a:ext cx="6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1" action="ppaction://hlinkpres?slideindex=15&amp;slidetitle=Presentación de PowerPoint"/>
                  </a:rPr>
                  <a:t>Unidad de Adquisiciones y 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1" action="ppaction://hlinkpres?slideindex=15&amp;slidetitle=Presentación de PowerPoint"/>
                  </a:rPr>
                  <a:t> Contrataciones Institucional</a:t>
                </a:r>
                <a:endPara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69"/>
              <p:cNvSpPr>
                <a:spLocks noChangeArrowheads="1"/>
              </p:cNvSpPr>
              <p:nvPr/>
            </p:nvSpPr>
            <p:spPr bwMode="auto">
              <a:xfrm>
                <a:off x="2019" y="237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70"/>
              <p:cNvSpPr>
                <a:spLocks noChangeArrowheads="1"/>
              </p:cNvSpPr>
              <p:nvPr/>
            </p:nvSpPr>
            <p:spPr bwMode="auto">
              <a:xfrm>
                <a:off x="2596" y="2375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71"/>
              <p:cNvSpPr>
                <a:spLocks noChangeArrowheads="1"/>
              </p:cNvSpPr>
              <p:nvPr/>
            </p:nvSpPr>
            <p:spPr bwMode="auto">
              <a:xfrm>
                <a:off x="3380" y="2074"/>
                <a:ext cx="512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7" name="Rectangle 172"/>
              <p:cNvSpPr>
                <a:spLocks noChangeArrowheads="1"/>
              </p:cNvSpPr>
              <p:nvPr/>
            </p:nvSpPr>
            <p:spPr bwMode="auto">
              <a:xfrm>
                <a:off x="3369" y="2060"/>
                <a:ext cx="512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8" name="Rectangle 173"/>
              <p:cNvSpPr>
                <a:spLocks noChangeArrowheads="1"/>
              </p:cNvSpPr>
              <p:nvPr/>
            </p:nvSpPr>
            <p:spPr bwMode="auto">
              <a:xfrm>
                <a:off x="3506" y="2065"/>
                <a:ext cx="28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2" action="ppaction://hlinkpres?slideindex=12&amp;slidetitle=Presentación de PowerPoint"/>
                  </a:rPr>
                  <a:t>Oficialía  de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2" action="ppaction://hlinkpres?slideindex=12&amp;slidetitle=Presentación de PowerPoint"/>
                  </a:rPr>
                  <a:t>Cumplimiento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174"/>
              <p:cNvSpPr>
                <a:spLocks noChangeArrowheads="1"/>
              </p:cNvSpPr>
              <p:nvPr/>
            </p:nvSpPr>
            <p:spPr bwMode="auto">
              <a:xfrm>
                <a:off x="3472" y="212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75"/>
              <p:cNvSpPr>
                <a:spLocks noChangeArrowheads="1"/>
              </p:cNvSpPr>
              <p:nvPr/>
            </p:nvSpPr>
            <p:spPr bwMode="auto">
              <a:xfrm>
                <a:off x="3767" y="2125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76"/>
              <p:cNvSpPr>
                <a:spLocks noEditPoints="1"/>
              </p:cNvSpPr>
              <p:nvPr/>
            </p:nvSpPr>
            <p:spPr bwMode="auto">
              <a:xfrm>
                <a:off x="2636" y="1185"/>
                <a:ext cx="354" cy="87"/>
              </a:xfrm>
              <a:custGeom>
                <a:avLst/>
                <a:gdLst>
                  <a:gd name="T0" fmla="*/ 120 w 2421"/>
                  <a:gd name="T1" fmla="*/ 574 h 590"/>
                  <a:gd name="T2" fmla="*/ 120 w 2421"/>
                  <a:gd name="T3" fmla="*/ 590 h 590"/>
                  <a:gd name="T4" fmla="*/ 0 w 2421"/>
                  <a:gd name="T5" fmla="*/ 582 h 590"/>
                  <a:gd name="T6" fmla="*/ 200 w 2421"/>
                  <a:gd name="T7" fmla="*/ 574 h 590"/>
                  <a:gd name="T8" fmla="*/ 321 w 2421"/>
                  <a:gd name="T9" fmla="*/ 582 h 590"/>
                  <a:gd name="T10" fmla="*/ 200 w 2421"/>
                  <a:gd name="T11" fmla="*/ 590 h 590"/>
                  <a:gd name="T12" fmla="*/ 200 w 2421"/>
                  <a:gd name="T13" fmla="*/ 574 h 590"/>
                  <a:gd name="T14" fmla="*/ 505 w 2421"/>
                  <a:gd name="T15" fmla="*/ 574 h 590"/>
                  <a:gd name="T16" fmla="*/ 505 w 2421"/>
                  <a:gd name="T17" fmla="*/ 590 h 590"/>
                  <a:gd name="T18" fmla="*/ 385 w 2421"/>
                  <a:gd name="T19" fmla="*/ 582 h 590"/>
                  <a:gd name="T20" fmla="*/ 585 w 2421"/>
                  <a:gd name="T21" fmla="*/ 574 h 590"/>
                  <a:gd name="T22" fmla="*/ 705 w 2421"/>
                  <a:gd name="T23" fmla="*/ 582 h 590"/>
                  <a:gd name="T24" fmla="*/ 585 w 2421"/>
                  <a:gd name="T25" fmla="*/ 590 h 590"/>
                  <a:gd name="T26" fmla="*/ 585 w 2421"/>
                  <a:gd name="T27" fmla="*/ 574 h 590"/>
                  <a:gd name="T28" fmla="*/ 889 w 2421"/>
                  <a:gd name="T29" fmla="*/ 574 h 590"/>
                  <a:gd name="T30" fmla="*/ 889 w 2421"/>
                  <a:gd name="T31" fmla="*/ 590 h 590"/>
                  <a:gd name="T32" fmla="*/ 769 w 2421"/>
                  <a:gd name="T33" fmla="*/ 582 h 590"/>
                  <a:gd name="T34" fmla="*/ 969 w 2421"/>
                  <a:gd name="T35" fmla="*/ 574 h 590"/>
                  <a:gd name="T36" fmla="*/ 1089 w 2421"/>
                  <a:gd name="T37" fmla="*/ 582 h 590"/>
                  <a:gd name="T38" fmla="*/ 969 w 2421"/>
                  <a:gd name="T39" fmla="*/ 590 h 590"/>
                  <a:gd name="T40" fmla="*/ 969 w 2421"/>
                  <a:gd name="T41" fmla="*/ 574 h 590"/>
                  <a:gd name="T42" fmla="*/ 1273 w 2421"/>
                  <a:gd name="T43" fmla="*/ 574 h 590"/>
                  <a:gd name="T44" fmla="*/ 1273 w 2421"/>
                  <a:gd name="T45" fmla="*/ 590 h 590"/>
                  <a:gd name="T46" fmla="*/ 1153 w 2421"/>
                  <a:gd name="T47" fmla="*/ 582 h 590"/>
                  <a:gd name="T48" fmla="*/ 1354 w 2421"/>
                  <a:gd name="T49" fmla="*/ 574 h 590"/>
                  <a:gd name="T50" fmla="*/ 1474 w 2421"/>
                  <a:gd name="T51" fmla="*/ 582 h 590"/>
                  <a:gd name="T52" fmla="*/ 1354 w 2421"/>
                  <a:gd name="T53" fmla="*/ 590 h 590"/>
                  <a:gd name="T54" fmla="*/ 1354 w 2421"/>
                  <a:gd name="T55" fmla="*/ 574 h 590"/>
                  <a:gd name="T56" fmla="*/ 1658 w 2421"/>
                  <a:gd name="T57" fmla="*/ 574 h 590"/>
                  <a:gd name="T58" fmla="*/ 1658 w 2421"/>
                  <a:gd name="T59" fmla="*/ 590 h 590"/>
                  <a:gd name="T60" fmla="*/ 1538 w 2421"/>
                  <a:gd name="T61" fmla="*/ 582 h 590"/>
                  <a:gd name="T62" fmla="*/ 1738 w 2421"/>
                  <a:gd name="T63" fmla="*/ 574 h 590"/>
                  <a:gd name="T64" fmla="*/ 1858 w 2421"/>
                  <a:gd name="T65" fmla="*/ 582 h 590"/>
                  <a:gd name="T66" fmla="*/ 1738 w 2421"/>
                  <a:gd name="T67" fmla="*/ 590 h 590"/>
                  <a:gd name="T68" fmla="*/ 1738 w 2421"/>
                  <a:gd name="T69" fmla="*/ 574 h 590"/>
                  <a:gd name="T70" fmla="*/ 2042 w 2421"/>
                  <a:gd name="T71" fmla="*/ 574 h 590"/>
                  <a:gd name="T72" fmla="*/ 2042 w 2421"/>
                  <a:gd name="T73" fmla="*/ 590 h 590"/>
                  <a:gd name="T74" fmla="*/ 1922 w 2421"/>
                  <a:gd name="T75" fmla="*/ 582 h 590"/>
                  <a:gd name="T76" fmla="*/ 2122 w 2421"/>
                  <a:gd name="T77" fmla="*/ 574 h 590"/>
                  <a:gd name="T78" fmla="*/ 2242 w 2421"/>
                  <a:gd name="T79" fmla="*/ 582 h 590"/>
                  <a:gd name="T80" fmla="*/ 2122 w 2421"/>
                  <a:gd name="T81" fmla="*/ 590 h 590"/>
                  <a:gd name="T82" fmla="*/ 2122 w 2421"/>
                  <a:gd name="T83" fmla="*/ 574 h 590"/>
                  <a:gd name="T84" fmla="*/ 2413 w 2421"/>
                  <a:gd name="T85" fmla="*/ 574 h 590"/>
                  <a:gd name="T86" fmla="*/ 2405 w 2421"/>
                  <a:gd name="T87" fmla="*/ 568 h 590"/>
                  <a:gd name="T88" fmla="*/ 2421 w 2421"/>
                  <a:gd name="T89" fmla="*/ 568 h 590"/>
                  <a:gd name="T90" fmla="*/ 2413 w 2421"/>
                  <a:gd name="T91" fmla="*/ 590 h 590"/>
                  <a:gd name="T92" fmla="*/ 2307 w 2421"/>
                  <a:gd name="T93" fmla="*/ 582 h 590"/>
                  <a:gd name="T94" fmla="*/ 2405 w 2421"/>
                  <a:gd name="T95" fmla="*/ 488 h 590"/>
                  <a:gd name="T96" fmla="*/ 2413 w 2421"/>
                  <a:gd name="T97" fmla="*/ 368 h 590"/>
                  <a:gd name="T98" fmla="*/ 2421 w 2421"/>
                  <a:gd name="T99" fmla="*/ 488 h 590"/>
                  <a:gd name="T100" fmla="*/ 2405 w 2421"/>
                  <a:gd name="T101" fmla="*/ 488 h 590"/>
                  <a:gd name="T102" fmla="*/ 2405 w 2421"/>
                  <a:gd name="T103" fmla="*/ 184 h 590"/>
                  <a:gd name="T104" fmla="*/ 2421 w 2421"/>
                  <a:gd name="T105" fmla="*/ 184 h 590"/>
                  <a:gd name="T106" fmla="*/ 2413 w 2421"/>
                  <a:gd name="T107" fmla="*/ 304 h 590"/>
                  <a:gd name="T108" fmla="*/ 2405 w 2421"/>
                  <a:gd name="T109" fmla="*/ 104 h 590"/>
                  <a:gd name="T110" fmla="*/ 2413 w 2421"/>
                  <a:gd name="T111" fmla="*/ 0 h 590"/>
                  <a:gd name="T112" fmla="*/ 2421 w 2421"/>
                  <a:gd name="T113" fmla="*/ 104 h 590"/>
                  <a:gd name="T114" fmla="*/ 2405 w 2421"/>
                  <a:gd name="T115" fmla="*/ 10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1" h="590">
                    <a:moveTo>
                      <a:pt x="8" y="574"/>
                    </a:moveTo>
                    <a:lnTo>
                      <a:pt x="120" y="574"/>
                    </a:lnTo>
                    <a:cubicBezTo>
                      <a:pt x="125" y="574"/>
                      <a:pt x="128" y="578"/>
                      <a:pt x="128" y="582"/>
                    </a:cubicBezTo>
                    <a:cubicBezTo>
                      <a:pt x="128" y="586"/>
                      <a:pt x="125" y="590"/>
                      <a:pt x="120" y="590"/>
                    </a:cubicBezTo>
                    <a:lnTo>
                      <a:pt x="8" y="590"/>
                    </a:lnTo>
                    <a:cubicBezTo>
                      <a:pt x="4" y="590"/>
                      <a:pt x="0" y="586"/>
                      <a:pt x="0" y="582"/>
                    </a:cubicBezTo>
                    <a:cubicBezTo>
                      <a:pt x="0" y="578"/>
                      <a:pt x="4" y="574"/>
                      <a:pt x="8" y="574"/>
                    </a:cubicBezTo>
                    <a:close/>
                    <a:moveTo>
                      <a:pt x="200" y="574"/>
                    </a:moveTo>
                    <a:lnTo>
                      <a:pt x="313" y="574"/>
                    </a:lnTo>
                    <a:cubicBezTo>
                      <a:pt x="317" y="574"/>
                      <a:pt x="321" y="578"/>
                      <a:pt x="321" y="582"/>
                    </a:cubicBezTo>
                    <a:cubicBezTo>
                      <a:pt x="321" y="586"/>
                      <a:pt x="317" y="590"/>
                      <a:pt x="313" y="590"/>
                    </a:cubicBezTo>
                    <a:lnTo>
                      <a:pt x="200" y="590"/>
                    </a:lnTo>
                    <a:cubicBezTo>
                      <a:pt x="196" y="590"/>
                      <a:pt x="192" y="586"/>
                      <a:pt x="192" y="582"/>
                    </a:cubicBezTo>
                    <a:cubicBezTo>
                      <a:pt x="192" y="578"/>
                      <a:pt x="196" y="574"/>
                      <a:pt x="200" y="574"/>
                    </a:cubicBezTo>
                    <a:close/>
                    <a:moveTo>
                      <a:pt x="393" y="574"/>
                    </a:moveTo>
                    <a:lnTo>
                      <a:pt x="505" y="574"/>
                    </a:lnTo>
                    <a:cubicBezTo>
                      <a:pt x="509" y="574"/>
                      <a:pt x="513" y="578"/>
                      <a:pt x="513" y="582"/>
                    </a:cubicBezTo>
                    <a:cubicBezTo>
                      <a:pt x="513" y="586"/>
                      <a:pt x="509" y="590"/>
                      <a:pt x="505" y="590"/>
                    </a:cubicBezTo>
                    <a:lnTo>
                      <a:pt x="393" y="590"/>
                    </a:lnTo>
                    <a:cubicBezTo>
                      <a:pt x="388" y="590"/>
                      <a:pt x="385" y="586"/>
                      <a:pt x="385" y="582"/>
                    </a:cubicBezTo>
                    <a:cubicBezTo>
                      <a:pt x="385" y="578"/>
                      <a:pt x="388" y="574"/>
                      <a:pt x="393" y="574"/>
                    </a:cubicBezTo>
                    <a:close/>
                    <a:moveTo>
                      <a:pt x="585" y="574"/>
                    </a:moveTo>
                    <a:lnTo>
                      <a:pt x="697" y="574"/>
                    </a:lnTo>
                    <a:cubicBezTo>
                      <a:pt x="701" y="574"/>
                      <a:pt x="705" y="578"/>
                      <a:pt x="705" y="582"/>
                    </a:cubicBezTo>
                    <a:cubicBezTo>
                      <a:pt x="705" y="586"/>
                      <a:pt x="701" y="590"/>
                      <a:pt x="697" y="590"/>
                    </a:cubicBezTo>
                    <a:lnTo>
                      <a:pt x="585" y="590"/>
                    </a:lnTo>
                    <a:cubicBezTo>
                      <a:pt x="580" y="590"/>
                      <a:pt x="577" y="586"/>
                      <a:pt x="577" y="582"/>
                    </a:cubicBezTo>
                    <a:cubicBezTo>
                      <a:pt x="577" y="578"/>
                      <a:pt x="580" y="574"/>
                      <a:pt x="585" y="574"/>
                    </a:cubicBezTo>
                    <a:close/>
                    <a:moveTo>
                      <a:pt x="777" y="574"/>
                    </a:moveTo>
                    <a:lnTo>
                      <a:pt x="889" y="574"/>
                    </a:lnTo>
                    <a:cubicBezTo>
                      <a:pt x="894" y="574"/>
                      <a:pt x="897" y="578"/>
                      <a:pt x="897" y="582"/>
                    </a:cubicBezTo>
                    <a:cubicBezTo>
                      <a:pt x="897" y="586"/>
                      <a:pt x="894" y="590"/>
                      <a:pt x="889" y="590"/>
                    </a:cubicBezTo>
                    <a:lnTo>
                      <a:pt x="777" y="590"/>
                    </a:lnTo>
                    <a:cubicBezTo>
                      <a:pt x="773" y="590"/>
                      <a:pt x="769" y="586"/>
                      <a:pt x="769" y="582"/>
                    </a:cubicBezTo>
                    <a:cubicBezTo>
                      <a:pt x="769" y="578"/>
                      <a:pt x="773" y="574"/>
                      <a:pt x="777" y="574"/>
                    </a:cubicBezTo>
                    <a:close/>
                    <a:moveTo>
                      <a:pt x="969" y="574"/>
                    </a:moveTo>
                    <a:lnTo>
                      <a:pt x="1081" y="574"/>
                    </a:lnTo>
                    <a:cubicBezTo>
                      <a:pt x="1086" y="574"/>
                      <a:pt x="1089" y="578"/>
                      <a:pt x="1089" y="582"/>
                    </a:cubicBezTo>
                    <a:cubicBezTo>
                      <a:pt x="1089" y="586"/>
                      <a:pt x="1086" y="590"/>
                      <a:pt x="1081" y="590"/>
                    </a:cubicBezTo>
                    <a:lnTo>
                      <a:pt x="969" y="590"/>
                    </a:lnTo>
                    <a:cubicBezTo>
                      <a:pt x="965" y="590"/>
                      <a:pt x="961" y="586"/>
                      <a:pt x="961" y="582"/>
                    </a:cubicBezTo>
                    <a:cubicBezTo>
                      <a:pt x="961" y="578"/>
                      <a:pt x="965" y="574"/>
                      <a:pt x="969" y="574"/>
                    </a:cubicBezTo>
                    <a:close/>
                    <a:moveTo>
                      <a:pt x="1161" y="574"/>
                    </a:moveTo>
                    <a:lnTo>
                      <a:pt x="1273" y="574"/>
                    </a:lnTo>
                    <a:cubicBezTo>
                      <a:pt x="1278" y="574"/>
                      <a:pt x="1282" y="578"/>
                      <a:pt x="1282" y="582"/>
                    </a:cubicBezTo>
                    <a:cubicBezTo>
                      <a:pt x="1282" y="586"/>
                      <a:pt x="1278" y="590"/>
                      <a:pt x="1273" y="590"/>
                    </a:cubicBezTo>
                    <a:lnTo>
                      <a:pt x="1161" y="590"/>
                    </a:lnTo>
                    <a:cubicBezTo>
                      <a:pt x="1157" y="590"/>
                      <a:pt x="1153" y="586"/>
                      <a:pt x="1153" y="582"/>
                    </a:cubicBezTo>
                    <a:cubicBezTo>
                      <a:pt x="1153" y="578"/>
                      <a:pt x="1157" y="574"/>
                      <a:pt x="1161" y="574"/>
                    </a:cubicBezTo>
                    <a:close/>
                    <a:moveTo>
                      <a:pt x="1354" y="574"/>
                    </a:moveTo>
                    <a:lnTo>
                      <a:pt x="1466" y="574"/>
                    </a:lnTo>
                    <a:cubicBezTo>
                      <a:pt x="1470" y="574"/>
                      <a:pt x="1474" y="578"/>
                      <a:pt x="1474" y="582"/>
                    </a:cubicBezTo>
                    <a:cubicBezTo>
                      <a:pt x="1474" y="586"/>
                      <a:pt x="1470" y="590"/>
                      <a:pt x="1466" y="590"/>
                    </a:cubicBezTo>
                    <a:lnTo>
                      <a:pt x="1354" y="590"/>
                    </a:lnTo>
                    <a:cubicBezTo>
                      <a:pt x="1349" y="590"/>
                      <a:pt x="1346" y="586"/>
                      <a:pt x="1346" y="582"/>
                    </a:cubicBezTo>
                    <a:cubicBezTo>
                      <a:pt x="1346" y="578"/>
                      <a:pt x="1349" y="574"/>
                      <a:pt x="1354" y="574"/>
                    </a:cubicBezTo>
                    <a:close/>
                    <a:moveTo>
                      <a:pt x="1546" y="574"/>
                    </a:moveTo>
                    <a:lnTo>
                      <a:pt x="1658" y="574"/>
                    </a:lnTo>
                    <a:cubicBezTo>
                      <a:pt x="1662" y="574"/>
                      <a:pt x="1666" y="578"/>
                      <a:pt x="1666" y="582"/>
                    </a:cubicBezTo>
                    <a:cubicBezTo>
                      <a:pt x="1666" y="586"/>
                      <a:pt x="1662" y="590"/>
                      <a:pt x="1658" y="590"/>
                    </a:cubicBezTo>
                    <a:lnTo>
                      <a:pt x="1546" y="590"/>
                    </a:lnTo>
                    <a:cubicBezTo>
                      <a:pt x="1541" y="590"/>
                      <a:pt x="1538" y="586"/>
                      <a:pt x="1538" y="582"/>
                    </a:cubicBezTo>
                    <a:cubicBezTo>
                      <a:pt x="1538" y="578"/>
                      <a:pt x="1541" y="574"/>
                      <a:pt x="1546" y="574"/>
                    </a:cubicBezTo>
                    <a:close/>
                    <a:moveTo>
                      <a:pt x="1738" y="574"/>
                    </a:moveTo>
                    <a:lnTo>
                      <a:pt x="1850" y="574"/>
                    </a:lnTo>
                    <a:cubicBezTo>
                      <a:pt x="1854" y="574"/>
                      <a:pt x="1858" y="578"/>
                      <a:pt x="1858" y="582"/>
                    </a:cubicBezTo>
                    <a:cubicBezTo>
                      <a:pt x="1858" y="586"/>
                      <a:pt x="1854" y="590"/>
                      <a:pt x="1850" y="590"/>
                    </a:cubicBezTo>
                    <a:lnTo>
                      <a:pt x="1738" y="590"/>
                    </a:lnTo>
                    <a:cubicBezTo>
                      <a:pt x="1734" y="590"/>
                      <a:pt x="1730" y="586"/>
                      <a:pt x="1730" y="582"/>
                    </a:cubicBezTo>
                    <a:cubicBezTo>
                      <a:pt x="1730" y="578"/>
                      <a:pt x="1734" y="574"/>
                      <a:pt x="1738" y="574"/>
                    </a:cubicBezTo>
                    <a:close/>
                    <a:moveTo>
                      <a:pt x="1930" y="574"/>
                    </a:moveTo>
                    <a:lnTo>
                      <a:pt x="2042" y="574"/>
                    </a:lnTo>
                    <a:cubicBezTo>
                      <a:pt x="2047" y="574"/>
                      <a:pt x="2050" y="578"/>
                      <a:pt x="2050" y="582"/>
                    </a:cubicBezTo>
                    <a:cubicBezTo>
                      <a:pt x="2050" y="586"/>
                      <a:pt x="2047" y="590"/>
                      <a:pt x="2042" y="590"/>
                    </a:cubicBezTo>
                    <a:lnTo>
                      <a:pt x="1930" y="590"/>
                    </a:lnTo>
                    <a:cubicBezTo>
                      <a:pt x="1926" y="590"/>
                      <a:pt x="1922" y="586"/>
                      <a:pt x="1922" y="582"/>
                    </a:cubicBezTo>
                    <a:cubicBezTo>
                      <a:pt x="1922" y="578"/>
                      <a:pt x="1926" y="574"/>
                      <a:pt x="1930" y="574"/>
                    </a:cubicBezTo>
                    <a:close/>
                    <a:moveTo>
                      <a:pt x="2122" y="574"/>
                    </a:moveTo>
                    <a:lnTo>
                      <a:pt x="2234" y="574"/>
                    </a:lnTo>
                    <a:cubicBezTo>
                      <a:pt x="2239" y="574"/>
                      <a:pt x="2242" y="578"/>
                      <a:pt x="2242" y="582"/>
                    </a:cubicBezTo>
                    <a:cubicBezTo>
                      <a:pt x="2242" y="586"/>
                      <a:pt x="2239" y="590"/>
                      <a:pt x="2234" y="590"/>
                    </a:cubicBezTo>
                    <a:lnTo>
                      <a:pt x="2122" y="590"/>
                    </a:lnTo>
                    <a:cubicBezTo>
                      <a:pt x="2118" y="590"/>
                      <a:pt x="2114" y="586"/>
                      <a:pt x="2114" y="582"/>
                    </a:cubicBezTo>
                    <a:cubicBezTo>
                      <a:pt x="2114" y="578"/>
                      <a:pt x="2118" y="574"/>
                      <a:pt x="2122" y="574"/>
                    </a:cubicBezTo>
                    <a:close/>
                    <a:moveTo>
                      <a:pt x="2315" y="574"/>
                    </a:moveTo>
                    <a:lnTo>
                      <a:pt x="2413" y="574"/>
                    </a:lnTo>
                    <a:lnTo>
                      <a:pt x="2405" y="582"/>
                    </a:lnTo>
                    <a:lnTo>
                      <a:pt x="2405" y="568"/>
                    </a:lnTo>
                    <a:cubicBezTo>
                      <a:pt x="2405" y="564"/>
                      <a:pt x="2408" y="560"/>
                      <a:pt x="2413" y="560"/>
                    </a:cubicBezTo>
                    <a:cubicBezTo>
                      <a:pt x="2417" y="560"/>
                      <a:pt x="2421" y="564"/>
                      <a:pt x="2421" y="568"/>
                    </a:cubicBezTo>
                    <a:lnTo>
                      <a:pt x="2421" y="582"/>
                    </a:lnTo>
                    <a:cubicBezTo>
                      <a:pt x="2421" y="586"/>
                      <a:pt x="2417" y="590"/>
                      <a:pt x="2413" y="590"/>
                    </a:cubicBezTo>
                    <a:lnTo>
                      <a:pt x="2315" y="590"/>
                    </a:lnTo>
                    <a:cubicBezTo>
                      <a:pt x="2310" y="590"/>
                      <a:pt x="2307" y="586"/>
                      <a:pt x="2307" y="582"/>
                    </a:cubicBezTo>
                    <a:cubicBezTo>
                      <a:pt x="2307" y="578"/>
                      <a:pt x="2310" y="574"/>
                      <a:pt x="2315" y="574"/>
                    </a:cubicBezTo>
                    <a:close/>
                    <a:moveTo>
                      <a:pt x="2405" y="488"/>
                    </a:moveTo>
                    <a:lnTo>
                      <a:pt x="2405" y="376"/>
                    </a:lnTo>
                    <a:cubicBezTo>
                      <a:pt x="2405" y="372"/>
                      <a:pt x="2408" y="368"/>
                      <a:pt x="2413" y="368"/>
                    </a:cubicBezTo>
                    <a:cubicBezTo>
                      <a:pt x="2417" y="368"/>
                      <a:pt x="2421" y="372"/>
                      <a:pt x="2421" y="376"/>
                    </a:cubicBezTo>
                    <a:lnTo>
                      <a:pt x="2421" y="488"/>
                    </a:lnTo>
                    <a:cubicBezTo>
                      <a:pt x="2421" y="493"/>
                      <a:pt x="2417" y="496"/>
                      <a:pt x="2413" y="496"/>
                    </a:cubicBezTo>
                    <a:cubicBezTo>
                      <a:pt x="2408" y="496"/>
                      <a:pt x="2405" y="493"/>
                      <a:pt x="2405" y="488"/>
                    </a:cubicBezTo>
                    <a:close/>
                    <a:moveTo>
                      <a:pt x="2405" y="296"/>
                    </a:moveTo>
                    <a:lnTo>
                      <a:pt x="2405" y="184"/>
                    </a:lnTo>
                    <a:cubicBezTo>
                      <a:pt x="2405" y="179"/>
                      <a:pt x="2408" y="176"/>
                      <a:pt x="2413" y="176"/>
                    </a:cubicBezTo>
                    <a:cubicBezTo>
                      <a:pt x="2417" y="176"/>
                      <a:pt x="2421" y="179"/>
                      <a:pt x="2421" y="184"/>
                    </a:cubicBezTo>
                    <a:lnTo>
                      <a:pt x="2421" y="296"/>
                    </a:lnTo>
                    <a:cubicBezTo>
                      <a:pt x="2421" y="300"/>
                      <a:pt x="2417" y="304"/>
                      <a:pt x="2413" y="304"/>
                    </a:cubicBezTo>
                    <a:cubicBezTo>
                      <a:pt x="2408" y="304"/>
                      <a:pt x="2405" y="300"/>
                      <a:pt x="2405" y="296"/>
                    </a:cubicBezTo>
                    <a:close/>
                    <a:moveTo>
                      <a:pt x="2405" y="104"/>
                    </a:moveTo>
                    <a:lnTo>
                      <a:pt x="2405" y="8"/>
                    </a:lnTo>
                    <a:cubicBezTo>
                      <a:pt x="2405" y="3"/>
                      <a:pt x="2408" y="0"/>
                      <a:pt x="2413" y="0"/>
                    </a:cubicBezTo>
                    <a:cubicBezTo>
                      <a:pt x="2417" y="0"/>
                      <a:pt x="2421" y="3"/>
                      <a:pt x="2421" y="8"/>
                    </a:cubicBezTo>
                    <a:lnTo>
                      <a:pt x="2421" y="104"/>
                    </a:lnTo>
                    <a:cubicBezTo>
                      <a:pt x="2421" y="108"/>
                      <a:pt x="2417" y="112"/>
                      <a:pt x="2413" y="112"/>
                    </a:cubicBezTo>
                    <a:cubicBezTo>
                      <a:pt x="2408" y="112"/>
                      <a:pt x="2405" y="108"/>
                      <a:pt x="2405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pic>
            <p:nvPicPr>
              <p:cNvPr id="1201" name="Picture 177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" y="428"/>
                <a:ext cx="54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4" name="Rectangle 178"/>
              <p:cNvSpPr>
                <a:spLocks noChangeArrowheads="1"/>
              </p:cNvSpPr>
              <p:nvPr/>
            </p:nvSpPr>
            <p:spPr bwMode="auto">
              <a:xfrm>
                <a:off x="4786" y="4308"/>
                <a:ext cx="530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85" name="Rectangle 179"/>
              <p:cNvSpPr>
                <a:spLocks noChangeArrowheads="1"/>
              </p:cNvSpPr>
              <p:nvPr/>
            </p:nvSpPr>
            <p:spPr bwMode="auto">
              <a:xfrm>
                <a:off x="4802" y="4281"/>
                <a:ext cx="530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86" name="Rectangle 180"/>
              <p:cNvSpPr>
                <a:spLocks noChangeArrowheads="1"/>
              </p:cNvSpPr>
              <p:nvPr/>
            </p:nvSpPr>
            <p:spPr bwMode="auto">
              <a:xfrm>
                <a:off x="4836" y="4286"/>
                <a:ext cx="4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4" action="ppaction://hlinkpres?slideindex=35&amp;slidetitle=Presentación de PowerPoint"/>
                  </a:rPr>
                  <a:t>Unidad Administrativa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4" action="ppaction://hlinkpres?slideindex=35&amp;slidetitle=Presentación de PowerPoint"/>
                  </a:rPr>
                  <a:t>de Puerto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Rectangle 182"/>
              <p:cNvSpPr>
                <a:spLocks noChangeArrowheads="1"/>
              </p:cNvSpPr>
              <p:nvPr/>
            </p:nvSpPr>
            <p:spPr bwMode="auto">
              <a:xfrm>
                <a:off x="5162" y="4348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Freeform 183"/>
              <p:cNvSpPr>
                <a:spLocks/>
              </p:cNvSpPr>
              <p:nvPr/>
            </p:nvSpPr>
            <p:spPr bwMode="auto">
              <a:xfrm>
                <a:off x="4713" y="3084"/>
                <a:ext cx="89" cy="1263"/>
              </a:xfrm>
              <a:custGeom>
                <a:avLst/>
                <a:gdLst>
                  <a:gd name="T0" fmla="*/ 89 w 89"/>
                  <a:gd name="T1" fmla="*/ 1263 h 1263"/>
                  <a:gd name="T2" fmla="*/ 0 w 89"/>
                  <a:gd name="T3" fmla="*/ 1263 h 1263"/>
                  <a:gd name="T4" fmla="*/ 0 w 89"/>
                  <a:gd name="T5" fmla="*/ 0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263">
                    <a:moveTo>
                      <a:pt x="89" y="1263"/>
                    </a:moveTo>
                    <a:lnTo>
                      <a:pt x="0" y="126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0" name="Rectangle 184"/>
              <p:cNvSpPr>
                <a:spLocks noChangeArrowheads="1"/>
              </p:cNvSpPr>
              <p:nvPr/>
            </p:nvSpPr>
            <p:spPr bwMode="auto">
              <a:xfrm>
                <a:off x="1479" y="3155"/>
                <a:ext cx="553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1" name="Rectangle 185"/>
              <p:cNvSpPr>
                <a:spLocks noChangeArrowheads="1"/>
              </p:cNvSpPr>
              <p:nvPr/>
            </p:nvSpPr>
            <p:spPr bwMode="auto">
              <a:xfrm>
                <a:off x="1520" y="3137"/>
                <a:ext cx="55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2" name="Rectangle 186"/>
              <p:cNvSpPr>
                <a:spLocks noChangeArrowheads="1"/>
              </p:cNvSpPr>
              <p:nvPr/>
            </p:nvSpPr>
            <p:spPr bwMode="auto">
              <a:xfrm>
                <a:off x="1582" y="3209"/>
                <a:ext cx="43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Unidad de Seguridad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Portuaria 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Rectangle 187"/>
              <p:cNvSpPr>
                <a:spLocks noChangeArrowheads="1"/>
              </p:cNvSpPr>
              <p:nvPr/>
            </p:nvSpPr>
            <p:spPr bwMode="auto">
              <a:xfrm>
                <a:off x="1695" y="326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Rectangle 188"/>
              <p:cNvSpPr>
                <a:spLocks noChangeArrowheads="1"/>
              </p:cNvSpPr>
              <p:nvPr/>
            </p:nvSpPr>
            <p:spPr bwMode="auto">
              <a:xfrm>
                <a:off x="1887" y="326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Freeform 189"/>
              <p:cNvSpPr>
                <a:spLocks/>
              </p:cNvSpPr>
              <p:nvPr/>
            </p:nvSpPr>
            <p:spPr bwMode="auto">
              <a:xfrm>
                <a:off x="1416" y="3086"/>
                <a:ext cx="104" cy="184"/>
              </a:xfrm>
              <a:custGeom>
                <a:avLst/>
                <a:gdLst>
                  <a:gd name="T0" fmla="*/ 104 w 104"/>
                  <a:gd name="T1" fmla="*/ 184 h 184"/>
                  <a:gd name="T2" fmla="*/ 0 w 104"/>
                  <a:gd name="T3" fmla="*/ 184 h 184"/>
                  <a:gd name="T4" fmla="*/ 0 w 104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84">
                    <a:moveTo>
                      <a:pt x="104" y="184"/>
                    </a:moveTo>
                    <a:lnTo>
                      <a:pt x="0" y="18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6" name="Freeform 190"/>
              <p:cNvSpPr>
                <a:spLocks/>
              </p:cNvSpPr>
              <p:nvPr/>
            </p:nvSpPr>
            <p:spPr bwMode="auto">
              <a:xfrm>
                <a:off x="2990" y="1887"/>
                <a:ext cx="379" cy="239"/>
              </a:xfrm>
              <a:custGeom>
                <a:avLst/>
                <a:gdLst>
                  <a:gd name="T0" fmla="*/ 379 w 379"/>
                  <a:gd name="T1" fmla="*/ 239 h 239"/>
                  <a:gd name="T2" fmla="*/ 268 w 379"/>
                  <a:gd name="T3" fmla="*/ 239 h 239"/>
                  <a:gd name="T4" fmla="*/ 268 w 379"/>
                  <a:gd name="T5" fmla="*/ 159 h 239"/>
                  <a:gd name="T6" fmla="*/ 0 w 379"/>
                  <a:gd name="T7" fmla="*/ 159 h 239"/>
                  <a:gd name="T8" fmla="*/ 0 w 379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239">
                    <a:moveTo>
                      <a:pt x="379" y="239"/>
                    </a:moveTo>
                    <a:lnTo>
                      <a:pt x="268" y="239"/>
                    </a:lnTo>
                    <a:lnTo>
                      <a:pt x="268" y="159"/>
                    </a:lnTo>
                    <a:lnTo>
                      <a:pt x="0" y="1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7" name="Freeform 191"/>
              <p:cNvSpPr>
                <a:spLocks/>
              </p:cNvSpPr>
              <p:nvPr/>
            </p:nvSpPr>
            <p:spPr bwMode="auto">
              <a:xfrm>
                <a:off x="2636" y="1887"/>
                <a:ext cx="354" cy="266"/>
              </a:xfrm>
              <a:custGeom>
                <a:avLst/>
                <a:gdLst>
                  <a:gd name="T0" fmla="*/ 0 w 354"/>
                  <a:gd name="T1" fmla="*/ 266 h 266"/>
                  <a:gd name="T2" fmla="*/ 83 w 354"/>
                  <a:gd name="T3" fmla="*/ 266 h 266"/>
                  <a:gd name="T4" fmla="*/ 83 w 354"/>
                  <a:gd name="T5" fmla="*/ 159 h 266"/>
                  <a:gd name="T6" fmla="*/ 354 w 354"/>
                  <a:gd name="T7" fmla="*/ 159 h 266"/>
                  <a:gd name="T8" fmla="*/ 354 w 3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66">
                    <a:moveTo>
                      <a:pt x="0" y="266"/>
                    </a:moveTo>
                    <a:lnTo>
                      <a:pt x="83" y="266"/>
                    </a:lnTo>
                    <a:lnTo>
                      <a:pt x="83" y="159"/>
                    </a:lnTo>
                    <a:lnTo>
                      <a:pt x="354" y="159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8" name="Freeform 192"/>
              <p:cNvSpPr>
                <a:spLocks/>
              </p:cNvSpPr>
              <p:nvPr/>
            </p:nvSpPr>
            <p:spPr bwMode="auto">
              <a:xfrm>
                <a:off x="2724" y="3245"/>
                <a:ext cx="204" cy="254"/>
              </a:xfrm>
              <a:custGeom>
                <a:avLst/>
                <a:gdLst>
                  <a:gd name="T0" fmla="*/ 0 w 204"/>
                  <a:gd name="T1" fmla="*/ 0 h 254"/>
                  <a:gd name="T2" fmla="*/ 0 w 204"/>
                  <a:gd name="T3" fmla="*/ 254 h 254"/>
                  <a:gd name="T4" fmla="*/ 204 w 204"/>
                  <a:gd name="T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254">
                    <a:moveTo>
                      <a:pt x="0" y="0"/>
                    </a:moveTo>
                    <a:lnTo>
                      <a:pt x="0" y="254"/>
                    </a:lnTo>
                    <a:lnTo>
                      <a:pt x="204" y="25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9" name="Freeform 193"/>
              <p:cNvSpPr>
                <a:spLocks/>
              </p:cNvSpPr>
              <p:nvPr/>
            </p:nvSpPr>
            <p:spPr bwMode="auto">
              <a:xfrm>
                <a:off x="2609" y="3245"/>
                <a:ext cx="115" cy="139"/>
              </a:xfrm>
              <a:custGeom>
                <a:avLst/>
                <a:gdLst>
                  <a:gd name="T0" fmla="*/ 0 w 115"/>
                  <a:gd name="T1" fmla="*/ 139 h 139"/>
                  <a:gd name="T2" fmla="*/ 115 w 115"/>
                  <a:gd name="T3" fmla="*/ 139 h 139"/>
                  <a:gd name="T4" fmla="*/ 115 w 115"/>
                  <a:gd name="T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139"/>
                    </a:lnTo>
                    <a:lnTo>
                      <a:pt x="11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0" name="Freeform 194"/>
              <p:cNvSpPr>
                <a:spLocks/>
              </p:cNvSpPr>
              <p:nvPr/>
            </p:nvSpPr>
            <p:spPr bwMode="auto">
              <a:xfrm>
                <a:off x="2724" y="3086"/>
                <a:ext cx="204" cy="242"/>
              </a:xfrm>
              <a:custGeom>
                <a:avLst/>
                <a:gdLst>
                  <a:gd name="T0" fmla="*/ 0 w 204"/>
                  <a:gd name="T1" fmla="*/ 0 h 242"/>
                  <a:gd name="T2" fmla="*/ 0 w 204"/>
                  <a:gd name="T3" fmla="*/ 242 h 242"/>
                  <a:gd name="T4" fmla="*/ 204 w 204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242">
                    <a:moveTo>
                      <a:pt x="0" y="0"/>
                    </a:moveTo>
                    <a:lnTo>
                      <a:pt x="0" y="242"/>
                    </a:lnTo>
                    <a:lnTo>
                      <a:pt x="204" y="24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2" name="Freeform 195"/>
              <p:cNvSpPr>
                <a:spLocks/>
              </p:cNvSpPr>
              <p:nvPr/>
            </p:nvSpPr>
            <p:spPr bwMode="auto">
              <a:xfrm>
                <a:off x="3299" y="2374"/>
                <a:ext cx="70" cy="89"/>
              </a:xfrm>
              <a:custGeom>
                <a:avLst/>
                <a:gdLst>
                  <a:gd name="T0" fmla="*/ 0 w 70"/>
                  <a:gd name="T1" fmla="*/ 89 h 89"/>
                  <a:gd name="T2" fmla="*/ 0 w 70"/>
                  <a:gd name="T3" fmla="*/ 0 h 89"/>
                  <a:gd name="T4" fmla="*/ 70 w 70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9">
                    <a:moveTo>
                      <a:pt x="0" y="89"/>
                    </a:moveTo>
                    <a:lnTo>
                      <a:pt x="0" y="0"/>
                    </a:lnTo>
                    <a:lnTo>
                      <a:pt x="7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3" name="Freeform 196"/>
              <p:cNvSpPr>
                <a:spLocks/>
              </p:cNvSpPr>
              <p:nvPr/>
            </p:nvSpPr>
            <p:spPr bwMode="auto">
              <a:xfrm>
                <a:off x="2626" y="2374"/>
                <a:ext cx="98" cy="89"/>
              </a:xfrm>
              <a:custGeom>
                <a:avLst/>
                <a:gdLst>
                  <a:gd name="T0" fmla="*/ 98 w 98"/>
                  <a:gd name="T1" fmla="*/ 89 h 89"/>
                  <a:gd name="T2" fmla="*/ 98 w 98"/>
                  <a:gd name="T3" fmla="*/ 0 h 89"/>
                  <a:gd name="T4" fmla="*/ 0 w 9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9">
                    <a:moveTo>
                      <a:pt x="98" y="89"/>
                    </a:moveTo>
                    <a:lnTo>
                      <a:pt x="9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4" name="Freeform 197"/>
              <p:cNvSpPr>
                <a:spLocks/>
              </p:cNvSpPr>
              <p:nvPr/>
            </p:nvSpPr>
            <p:spPr bwMode="auto">
              <a:xfrm>
                <a:off x="2626" y="2450"/>
                <a:ext cx="98" cy="102"/>
              </a:xfrm>
              <a:custGeom>
                <a:avLst/>
                <a:gdLst>
                  <a:gd name="T0" fmla="*/ 98 w 98"/>
                  <a:gd name="T1" fmla="*/ 0 h 102"/>
                  <a:gd name="T2" fmla="*/ 98 w 98"/>
                  <a:gd name="T3" fmla="*/ 102 h 102"/>
                  <a:gd name="T4" fmla="*/ 0 w 98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02">
                    <a:moveTo>
                      <a:pt x="98" y="0"/>
                    </a:moveTo>
                    <a:lnTo>
                      <a:pt x="98" y="102"/>
                    </a:lnTo>
                    <a:lnTo>
                      <a:pt x="0" y="10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5" name="Freeform 198"/>
              <p:cNvSpPr>
                <a:spLocks/>
              </p:cNvSpPr>
              <p:nvPr/>
            </p:nvSpPr>
            <p:spPr bwMode="auto">
              <a:xfrm>
                <a:off x="2990" y="2374"/>
                <a:ext cx="786" cy="577"/>
              </a:xfrm>
              <a:custGeom>
                <a:avLst/>
                <a:gdLst>
                  <a:gd name="T0" fmla="*/ 786 w 786"/>
                  <a:gd name="T1" fmla="*/ 577 h 577"/>
                  <a:gd name="T2" fmla="*/ 786 w 786"/>
                  <a:gd name="T3" fmla="*/ 516 h 577"/>
                  <a:gd name="T4" fmla="*/ 0 w 786"/>
                  <a:gd name="T5" fmla="*/ 516 h 577"/>
                  <a:gd name="T6" fmla="*/ 0 w 786"/>
                  <a:gd name="T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6" h="577">
                    <a:moveTo>
                      <a:pt x="786" y="577"/>
                    </a:moveTo>
                    <a:lnTo>
                      <a:pt x="786" y="516"/>
                    </a:lnTo>
                    <a:lnTo>
                      <a:pt x="0" y="51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6" name="Freeform 199"/>
              <p:cNvSpPr>
                <a:spLocks/>
              </p:cNvSpPr>
              <p:nvPr/>
            </p:nvSpPr>
            <p:spPr bwMode="auto">
              <a:xfrm>
                <a:off x="2724" y="2888"/>
                <a:ext cx="266" cy="65"/>
              </a:xfrm>
              <a:custGeom>
                <a:avLst/>
                <a:gdLst>
                  <a:gd name="T0" fmla="*/ 0 w 266"/>
                  <a:gd name="T1" fmla="*/ 65 h 65"/>
                  <a:gd name="T2" fmla="*/ 0 w 266"/>
                  <a:gd name="T3" fmla="*/ 0 h 65"/>
                  <a:gd name="T4" fmla="*/ 266 w 2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6" h="65">
                    <a:moveTo>
                      <a:pt x="0" y="65"/>
                    </a:moveTo>
                    <a:lnTo>
                      <a:pt x="0" y="0"/>
                    </a:lnTo>
                    <a:lnTo>
                      <a:pt x="26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7" name="Line 200"/>
              <p:cNvSpPr>
                <a:spLocks noChangeShapeType="1"/>
              </p:cNvSpPr>
              <p:nvPr/>
            </p:nvSpPr>
            <p:spPr bwMode="auto">
              <a:xfrm flipH="1">
                <a:off x="2724" y="2552"/>
                <a:ext cx="266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8" name="Freeform 201"/>
              <p:cNvSpPr>
                <a:spLocks/>
              </p:cNvSpPr>
              <p:nvPr/>
            </p:nvSpPr>
            <p:spPr bwMode="auto">
              <a:xfrm>
                <a:off x="1416" y="2888"/>
                <a:ext cx="1322" cy="65"/>
              </a:xfrm>
              <a:custGeom>
                <a:avLst/>
                <a:gdLst>
                  <a:gd name="T0" fmla="*/ 0 w 1322"/>
                  <a:gd name="T1" fmla="*/ 65 h 65"/>
                  <a:gd name="T2" fmla="*/ 0 w 1322"/>
                  <a:gd name="T3" fmla="*/ 0 h 65"/>
                  <a:gd name="T4" fmla="*/ 1322 w 1322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2" h="65">
                    <a:moveTo>
                      <a:pt x="0" y="65"/>
                    </a:moveTo>
                    <a:lnTo>
                      <a:pt x="0" y="0"/>
                    </a:lnTo>
                    <a:lnTo>
                      <a:pt x="1322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9" name="Rectangle 202"/>
              <p:cNvSpPr>
                <a:spLocks noChangeArrowheads="1"/>
              </p:cNvSpPr>
              <p:nvPr/>
            </p:nvSpPr>
            <p:spPr bwMode="auto">
              <a:xfrm>
                <a:off x="3370" y="2663"/>
                <a:ext cx="62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0" name="Rectangle 203"/>
              <p:cNvSpPr>
                <a:spLocks noChangeArrowheads="1"/>
              </p:cNvSpPr>
              <p:nvPr/>
            </p:nvSpPr>
            <p:spPr bwMode="auto">
              <a:xfrm>
                <a:off x="3370" y="2663"/>
                <a:ext cx="62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1" name="Rectangle 204"/>
              <p:cNvSpPr>
                <a:spLocks noChangeArrowheads="1"/>
              </p:cNvSpPr>
              <p:nvPr/>
            </p:nvSpPr>
            <p:spPr bwMode="auto">
              <a:xfrm>
                <a:off x="3497" y="2668"/>
                <a:ext cx="37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6" action="ppaction://hlinkpres?slideindex=19&amp;slidetitle=Presentación de PowerPoint"/>
                  </a:rPr>
                  <a:t>Unidad Ambiental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6" action="ppaction://hlinkpres?slideindex=19&amp;slidetitle=Presentación de PowerPoint"/>
                  </a:rPr>
                  <a:t>Institucional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3805" y="2728"/>
              <a:ext cx="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.</a:t>
              </a:r>
              <a:endParaRPr kumimoji="0" lang="es-SV" altLang="es-S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3299" y="2441"/>
              <a:ext cx="71" cy="288"/>
            </a:xfrm>
            <a:custGeom>
              <a:avLst/>
              <a:gdLst>
                <a:gd name="T0" fmla="*/ 0 w 71"/>
                <a:gd name="T1" fmla="*/ 0 h 288"/>
                <a:gd name="T2" fmla="*/ 0 w 71"/>
                <a:gd name="T3" fmla="*/ 288 h 288"/>
                <a:gd name="T4" fmla="*/ 71 w 71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288">
                  <a:moveTo>
                    <a:pt x="0" y="0"/>
                  </a:moveTo>
                  <a:lnTo>
                    <a:pt x="0" y="288"/>
                  </a:lnTo>
                  <a:lnTo>
                    <a:pt x="71" y="288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 flipH="1">
              <a:off x="2976" y="2562"/>
              <a:ext cx="309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3776" y="2890"/>
              <a:ext cx="937" cy="61"/>
            </a:xfrm>
            <a:custGeom>
              <a:avLst/>
              <a:gdLst>
                <a:gd name="T0" fmla="*/ 937 w 937"/>
                <a:gd name="T1" fmla="*/ 61 h 61"/>
                <a:gd name="T2" fmla="*/ 937 w 937"/>
                <a:gd name="T3" fmla="*/ 0 h 61"/>
                <a:gd name="T4" fmla="*/ 0 w 937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7" h="61">
                  <a:moveTo>
                    <a:pt x="937" y="61"/>
                  </a:moveTo>
                  <a:lnTo>
                    <a:pt x="93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>
              <a:off x="1998" y="2663"/>
              <a:ext cx="628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3" name="Rectangle 212"/>
            <p:cNvSpPr>
              <a:spLocks noChangeArrowheads="1"/>
            </p:cNvSpPr>
            <p:nvPr/>
          </p:nvSpPr>
          <p:spPr bwMode="auto">
            <a:xfrm>
              <a:off x="1998" y="2663"/>
              <a:ext cx="628" cy="13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4" name="Rectangle 213"/>
            <p:cNvSpPr>
              <a:spLocks noChangeArrowheads="1"/>
            </p:cNvSpPr>
            <p:nvPr/>
          </p:nvSpPr>
          <p:spPr bwMode="auto">
            <a:xfrm>
              <a:off x="2020" y="2668"/>
              <a:ext cx="5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  <a:hlinkClick r:id="rId37" action="ppaction://hlinkpres?slideindex=20&amp;slidetitle=Presentación de PowerPoint"/>
                </a:rPr>
                <a:t>Departamento de Seguridad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SV" altLang="es-SV" sz="600" dirty="0" smtClean="0">
                  <a:solidFill>
                    <a:srgbClr val="000000"/>
                  </a:solidFill>
                  <a:latin typeface="Corbel" panose="020B0503020204020204" pitchFamily="34" charset="0"/>
                  <a:hlinkClick r:id="rId37" action="ppaction://hlinkpres?slideindex=20&amp;slidetitle=Presentación de PowerPoint"/>
                </a:rPr>
                <a:t>Corporativa 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2324" y="2668"/>
              <a:ext cx="4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5"/>
            <p:cNvSpPr>
              <a:spLocks noChangeArrowheads="1"/>
            </p:cNvSpPr>
            <p:nvPr/>
          </p:nvSpPr>
          <p:spPr bwMode="auto">
            <a:xfrm>
              <a:off x="2334" y="26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6"/>
            <p:cNvSpPr>
              <a:spLocks noChangeArrowheads="1"/>
            </p:cNvSpPr>
            <p:nvPr/>
          </p:nvSpPr>
          <p:spPr bwMode="auto">
            <a:xfrm>
              <a:off x="2185" y="27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2428" y="2728"/>
              <a:ext cx="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.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2626" y="2552"/>
              <a:ext cx="98" cy="177"/>
            </a:xfrm>
            <a:custGeom>
              <a:avLst/>
              <a:gdLst>
                <a:gd name="T0" fmla="*/ 98 w 98"/>
                <a:gd name="T1" fmla="*/ 0 h 177"/>
                <a:gd name="T2" fmla="*/ 98 w 98"/>
                <a:gd name="T3" fmla="*/ 177 h 177"/>
                <a:gd name="T4" fmla="*/ 0 w 98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77">
                  <a:moveTo>
                    <a:pt x="98" y="0"/>
                  </a:moveTo>
                  <a:lnTo>
                    <a:pt x="98" y="177"/>
                  </a:lnTo>
                  <a:lnTo>
                    <a:pt x="0" y="17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</p:grpSp>
    </p:spTree>
    <p:extLst>
      <p:ext uri="{BB962C8B-B14F-4D97-AF65-F5344CB8AC3E}">
        <p14:creationId xmlns:p14="http://schemas.microsoft.com/office/powerpoint/2010/main" val="3193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135523" y="4870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02232" y="44098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1" y="2126974"/>
            <a:ext cx="7395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eficientes.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494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-339007" y="467756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97254" y="426329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513347" y="43247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3384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588857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laboral.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836405"/>
            <a:ext cx="83867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9139" y="4331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496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1684" y="1803264"/>
            <a:ext cx="81975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52283" y="858626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63960" y="52811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06489" y="943237"/>
            <a:ext cx="289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ARCHIVO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58063" y="44862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6824" y="1828417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6376" y="807586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852447"/>
            <a:ext cx="83867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495450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Mujeres:    2</a:t>
            </a:r>
          </a:p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4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2456</Words>
  <Application>Microsoft Office PowerPoint</Application>
  <PresentationFormat>Presentación en pantalla (4:3)</PresentationFormat>
  <Paragraphs>290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Corbel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124</cp:revision>
  <cp:lastPrinted>2017-09-18T22:38:30Z</cp:lastPrinted>
  <dcterms:created xsi:type="dcterms:W3CDTF">2014-07-22T16:30:09Z</dcterms:created>
  <dcterms:modified xsi:type="dcterms:W3CDTF">2019-10-07T23:47:06Z</dcterms:modified>
</cp:coreProperties>
</file>