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90" r:id="rId4"/>
    <p:sldId id="292" r:id="rId5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Hoja1!$B$1:$C$1</c:f>
              <c:strCache>
                <c:ptCount val="2"/>
                <c:pt idx="0">
                  <c:v>PROYECTADO PRIMER TRIMESTRE</c:v>
                </c:pt>
                <c:pt idx="1">
                  <c:v>EJECUCION PRIMER TRIMESTRE</c:v>
                </c:pt>
              </c:strCache>
            </c:strRef>
          </c:cat>
          <c:val>
            <c:numRef>
              <c:f>Hoja1!$B$2:$C$2</c:f>
              <c:numCache>
                <c:formatCode>0.00%</c:formatCode>
                <c:ptCount val="2"/>
                <c:pt idx="0">
                  <c:v>5.551388888888889E-2</c:v>
                </c:pt>
                <c:pt idx="1">
                  <c:v>4.283E-2</c:v>
                </c:pt>
              </c:numCache>
            </c:numRef>
          </c:val>
        </c:ser>
        <c:ser>
          <c:idx val="3"/>
          <c:order val="1"/>
          <c:tx>
            <c:strRef>
              <c:f>Hoja1!$A$3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Hoja1!$B$1:$C$1</c:f>
              <c:strCache>
                <c:ptCount val="2"/>
                <c:pt idx="0">
                  <c:v>PROYECTADO PRIMER TRIMESTRE</c:v>
                </c:pt>
                <c:pt idx="1">
                  <c:v>EJECUCION PRIMER TRIMESTRE</c:v>
                </c:pt>
              </c:strCache>
            </c:strRef>
          </c:cat>
          <c:val>
            <c:numRef>
              <c:f>Hoja1!$B$3:$C$3</c:f>
              <c:numCache>
                <c:formatCode>0.00%</c:formatCode>
                <c:ptCount val="2"/>
                <c:pt idx="0">
                  <c:v>6.3095238095238107E-2</c:v>
                </c:pt>
                <c:pt idx="1">
                  <c:v>3.4920634920634921E-2</c:v>
                </c:pt>
              </c:numCache>
            </c:numRef>
          </c:val>
        </c:ser>
        <c:ser>
          <c:idx val="1"/>
          <c:order val="2"/>
          <c:tx>
            <c:strRef>
              <c:f>Hoja1!$A$4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Hoja1!$B$1:$C$1</c:f>
              <c:strCache>
                <c:ptCount val="2"/>
                <c:pt idx="0">
                  <c:v>PROYECTADO PRIMER TRIMESTRE</c:v>
                </c:pt>
                <c:pt idx="1">
                  <c:v>EJECUCION PRIMER TRIMESTRE</c:v>
                </c:pt>
              </c:strCache>
            </c:strRef>
          </c:cat>
          <c:val>
            <c:numRef>
              <c:f>Hoja1!$B$4:$C$4</c:f>
              <c:numCache>
                <c:formatCode>0.00%</c:formatCode>
                <c:ptCount val="2"/>
                <c:pt idx="0">
                  <c:v>5.7500000000000002E-2</c:v>
                </c:pt>
                <c:pt idx="1">
                  <c:v>5.1500000000000004E-2</c:v>
                </c:pt>
              </c:numCache>
            </c:numRef>
          </c:val>
        </c:ser>
        <c:ser>
          <c:idx val="2"/>
          <c:order val="3"/>
          <c:tx>
            <c:strRef>
              <c:f>Hoja1!$A$5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Hoja1!$B$1:$C$1</c:f>
              <c:strCache>
                <c:ptCount val="2"/>
                <c:pt idx="0">
                  <c:v>PROYECTADO PRIMER TRIMESTRE</c:v>
                </c:pt>
                <c:pt idx="1">
                  <c:v>EJECUCION PRIMER TRIMESTRE</c:v>
                </c:pt>
              </c:strCache>
            </c:strRef>
          </c:cat>
          <c:val>
            <c:numRef>
              <c:f>Hoja1!$B$5:$C$5</c:f>
              <c:numCache>
                <c:formatCode>0.00%</c:formatCode>
                <c:ptCount val="2"/>
                <c:pt idx="0">
                  <c:v>0.11995000000000003</c:v>
                </c:pt>
                <c:pt idx="1">
                  <c:v>0.11293000000000003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7906624"/>
        <c:axId val="1627908256"/>
      </c:barChart>
      <c:lineChart>
        <c:grouping val="standard"/>
        <c:varyColors val="0"/>
        <c:ser>
          <c:idx val="4"/>
          <c:order val="4"/>
          <c:tx>
            <c:strRef>
              <c:f>Hoja1!$A$6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103443482169467E-2"/>
                  <c:y val="-5.4507337526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Hoja1!$B$1:$C$1</c:f>
              <c:strCache>
                <c:ptCount val="2"/>
                <c:pt idx="0">
                  <c:v>PROYECTADO PRIMER TRIMESTRE</c:v>
                </c:pt>
                <c:pt idx="1">
                  <c:v>EJECUCION PRIMER TRIMESTRE</c:v>
                </c:pt>
              </c:strCache>
            </c:strRef>
          </c:cat>
          <c:val>
            <c:numRef>
              <c:f>Hoja1!$B$6:$C$6</c:f>
              <c:numCache>
                <c:formatCode>0.00%</c:formatCode>
                <c:ptCount val="2"/>
                <c:pt idx="0">
                  <c:v>0.29605912698412706</c:v>
                </c:pt>
                <c:pt idx="1">
                  <c:v>0.24218063492063496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7906624"/>
        <c:axId val="1627908256"/>
      </c:lineChart>
      <c:catAx>
        <c:axId val="1627906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27908256"/>
        <c:crosses val="autoZero"/>
        <c:auto val="1"/>
        <c:lblAlgn val="ctr"/>
        <c:lblOffset val="100"/>
        <c:noMultiLvlLbl val="0"/>
      </c:catAx>
      <c:valAx>
        <c:axId val="1627908256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crossAx val="16279066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30/4/2019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30/04/2019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D90CC-449B-4EAA-9CCD-650D1B610CB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33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1343-E697-4DFD-9025-978EBBF7C24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4CAA-201F-4A56-9428-6043D9D138CA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51DDB-4264-4B8F-922C-15D1A5AF06C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460D-BF44-4D1A-AB18-57857E32EA8F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F5E-B313-45F1-BF1D-13068EF0783F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BC6C-9BB4-49C4-A007-81E03D99C3E7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6D5-CC35-4131-AEBB-66A1163C7ECD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7453-88A1-4074-8B04-EB9C8FB3B4EF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B9E1-297D-4F4F-9783-6A98DD4CBA4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6394-CB5C-46FD-906E-BC732ECC788C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5F43-D20D-420B-8AC3-740DD4EA8729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7693-E773-452E-9D4C-5C7474350932}" type="datetime1">
              <a:rPr lang="es-ES" smtClean="0"/>
              <a:t>30/04/2019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0" y="4149080"/>
            <a:ext cx="92040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600" b="1" dirty="0" smtClean="0">
                <a:latin typeface="+mj-lt"/>
              </a:rPr>
              <a:t>PLAN ANUAL  OPERATIVO</a:t>
            </a:r>
          </a:p>
          <a:p>
            <a:pPr algn="ctr"/>
            <a:r>
              <a:rPr lang="es-ES" sz="2400" b="1" dirty="0" smtClean="0">
                <a:latin typeface="+mj-lt"/>
              </a:rPr>
              <a:t>PERIODO: PRIMER TRIMESTRE 2019</a:t>
            </a:r>
            <a:r>
              <a:rPr lang="es-ES" sz="2600" b="1" dirty="0" smtClean="0">
                <a:latin typeface="+mj-lt"/>
              </a:rPr>
              <a:t>  </a:t>
            </a:r>
          </a:p>
        </p:txBody>
      </p:sp>
      <p:pic>
        <p:nvPicPr>
          <p:cNvPr id="1026" name="Picture 2" descr="image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3942"/>
            <a:ext cx="4086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Se presentan los </a:t>
            </a:r>
            <a:r>
              <a:rPr lang="es-SV" sz="2000" dirty="0"/>
              <a:t>Objetivos y Acciones Estratégicas </a:t>
            </a:r>
            <a:r>
              <a:rPr lang="es-SV" sz="2000" dirty="0" smtClean="0"/>
              <a:t>establecidas </a:t>
            </a:r>
            <a:r>
              <a:rPr lang="es-SV" sz="2000" dirty="0"/>
              <a:t>en el Plan Anual Operativo </a:t>
            </a:r>
            <a:r>
              <a:rPr lang="es-SV" sz="2000" dirty="0" smtClean="0"/>
              <a:t>su cumplimiento de acuerdo a los indicadores y actividades ejecutadas a nivel institucional.</a:t>
            </a:r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del primer trimestre del año 2019, lográndose un avance del 81.80%.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CORSAIN, el que además establece que los resultados obtenidos deberán presentarse al Consejo Directivo.</a:t>
            </a:r>
            <a:endParaRPr lang="es-SV" sz="2000" dirty="0"/>
          </a:p>
          <a:p>
            <a:pPr algn="just"/>
            <a:endParaRPr lang="es-SV" sz="2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727684" y="1132012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/>
              <a:t>Presentación</a:t>
            </a:r>
            <a:endParaRPr lang="es-SV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1646"/>
            <a:ext cx="9216801" cy="696703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483768" y="620688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MAPA ESTRATÉGICO DE </a:t>
            </a:r>
            <a:r>
              <a:rPr lang="es-MX" sz="2400" b="1" dirty="0" smtClean="0"/>
              <a:t>CORSAIN 2019</a:t>
            </a:r>
            <a:endParaRPr lang="es-SV" sz="2400" b="1" dirty="0"/>
          </a:p>
        </p:txBody>
      </p:sp>
      <p:sp>
        <p:nvSpPr>
          <p:cNvPr id="49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0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1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2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3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54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5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6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7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8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59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60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61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62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63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64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65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67" name="Conector angular 66"/>
          <p:cNvCxnSpPr>
            <a:endCxn id="61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angular 67"/>
          <p:cNvCxnSpPr>
            <a:endCxn id="63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angular 68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r 69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angular 70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/>
          <p:cNvCxnSpPr>
            <a:endCxn id="60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/>
          <p:cNvCxnSpPr>
            <a:stCxn id="66" idx="0"/>
            <a:endCxn id="60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/>
          <p:cNvCxnSpPr>
            <a:stCxn id="60" idx="0"/>
            <a:endCxn id="58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>
            <a:endCxn id="58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73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4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graphicFrame>
        <p:nvGraphicFramePr>
          <p:cNvPr id="9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1522209"/>
              </p:ext>
            </p:extLst>
          </p:nvPr>
        </p:nvGraphicFramePr>
        <p:xfrm>
          <a:off x="827584" y="2155442"/>
          <a:ext cx="7769131" cy="40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CuadroTexto 11"/>
          <p:cNvSpPr txBox="1"/>
          <p:nvPr/>
        </p:nvSpPr>
        <p:spPr>
          <a:xfrm>
            <a:off x="6372200" y="6404292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/>
              <a:t>Ejecución del 81.80%</a:t>
            </a:r>
            <a:endParaRPr lang="es-SV" sz="1400" b="1" dirty="0"/>
          </a:p>
        </p:txBody>
      </p:sp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4625</TotalTime>
  <Words>227</Words>
  <Application>Microsoft Office PowerPoint</Application>
  <PresentationFormat>Presentación en pantalla (4:3)</PresentationFormat>
  <Paragraphs>31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326</cp:revision>
  <cp:lastPrinted>2015-03-21T21:45:51Z</cp:lastPrinted>
  <dcterms:created xsi:type="dcterms:W3CDTF">2013-04-30T19:58:39Z</dcterms:created>
  <dcterms:modified xsi:type="dcterms:W3CDTF">2019-04-30T19:24:32Z</dcterms:modified>
</cp:coreProperties>
</file>