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90" r:id="rId4"/>
    <p:sldId id="292" r:id="rId5"/>
  </p:sldIdLst>
  <p:sldSz cx="9144000" cy="6858000" type="screen4x3"/>
  <p:notesSz cx="7077075" cy="93630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75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18\GraficoS%20seguimiento%20PAO%203er%20trimestre%20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Hoja2!$B$1:$C$1</c:f>
              <c:strCache>
                <c:ptCount val="2"/>
                <c:pt idx="0">
                  <c:v>PROYECTADO ANUAL </c:v>
                </c:pt>
                <c:pt idx="1">
                  <c:v>EJECUCION 2018</c:v>
                </c:pt>
              </c:strCache>
            </c:strRef>
          </c:cat>
          <c:val>
            <c:numRef>
              <c:f>Hoja2!$B$2:$C$2</c:f>
              <c:numCache>
                <c:formatCode>0.00%</c:formatCode>
                <c:ptCount val="2"/>
                <c:pt idx="0">
                  <c:v>0.25</c:v>
                </c:pt>
                <c:pt idx="1">
                  <c:v>0.1915</c:v>
                </c:pt>
              </c:numCache>
            </c:numRef>
          </c:val>
        </c:ser>
        <c:ser>
          <c:idx val="3"/>
          <c:order val="1"/>
          <c:tx>
            <c:strRef>
              <c:f>Hoja2!$A$3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Hoja2!$B$1:$C$1</c:f>
              <c:strCache>
                <c:ptCount val="2"/>
                <c:pt idx="0">
                  <c:v>PROYECTADO ANUAL </c:v>
                </c:pt>
                <c:pt idx="1">
                  <c:v>EJECUCION 2018</c:v>
                </c:pt>
              </c:strCache>
            </c:strRef>
          </c:cat>
          <c:val>
            <c:numRef>
              <c:f>Hoja2!$B$3:$C$3</c:f>
              <c:numCache>
                <c:formatCode>0.00%</c:formatCode>
                <c:ptCount val="2"/>
                <c:pt idx="0">
                  <c:v>0.3</c:v>
                </c:pt>
                <c:pt idx="1">
                  <c:v>0.1895</c:v>
                </c:pt>
              </c:numCache>
            </c:numRef>
          </c:val>
        </c:ser>
        <c:ser>
          <c:idx val="1"/>
          <c:order val="2"/>
          <c:tx>
            <c:strRef>
              <c:f>Hoja2!$A$4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Hoja2!$B$1:$C$1</c:f>
              <c:strCache>
                <c:ptCount val="2"/>
                <c:pt idx="0">
                  <c:v>PROYECTADO ANUAL </c:v>
                </c:pt>
                <c:pt idx="1">
                  <c:v>EJECUCION 2018</c:v>
                </c:pt>
              </c:strCache>
            </c:strRef>
          </c:cat>
          <c:val>
            <c:numRef>
              <c:f>Hoja2!$B$4:$C$4</c:f>
              <c:numCache>
                <c:formatCode>0.00%</c:formatCode>
                <c:ptCount val="2"/>
                <c:pt idx="0">
                  <c:v>0.15</c:v>
                </c:pt>
                <c:pt idx="1">
                  <c:v>9.2700000000000005E-2</c:v>
                </c:pt>
              </c:numCache>
            </c:numRef>
          </c:val>
        </c:ser>
        <c:ser>
          <c:idx val="2"/>
          <c:order val="3"/>
          <c:tx>
            <c:strRef>
              <c:f>Hoja2!$A$5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Hoja2!$B$1:$C$1</c:f>
              <c:strCache>
                <c:ptCount val="2"/>
                <c:pt idx="0">
                  <c:v>PROYECTADO ANUAL </c:v>
                </c:pt>
                <c:pt idx="1">
                  <c:v>EJECUCION 2018</c:v>
                </c:pt>
              </c:strCache>
            </c:strRef>
          </c:cat>
          <c:val>
            <c:numRef>
              <c:f>Hoja2!$B$5:$C$5</c:f>
              <c:numCache>
                <c:formatCode>0.00%</c:formatCode>
                <c:ptCount val="2"/>
                <c:pt idx="0">
                  <c:v>0.3</c:v>
                </c:pt>
                <c:pt idx="1">
                  <c:v>0.27639999999999998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7814320"/>
        <c:axId val="1577825200"/>
      </c:barChart>
      <c:lineChart>
        <c:grouping val="standard"/>
        <c:varyColors val="0"/>
        <c:ser>
          <c:idx val="4"/>
          <c:order val="4"/>
          <c:tx>
            <c:strRef>
              <c:f>Hoja2!$A$6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-4.9655165223254201E-2"/>
                  <c:y val="5.0314465408805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103443482169467E-2"/>
                  <c:y val="-5.450733752620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Hoja2!$B$1:$C$1</c:f>
              <c:strCache>
                <c:ptCount val="2"/>
                <c:pt idx="0">
                  <c:v>PROYECTADO ANUAL </c:v>
                </c:pt>
                <c:pt idx="1">
                  <c:v>EJECUCION 2018</c:v>
                </c:pt>
              </c:strCache>
            </c:strRef>
          </c:cat>
          <c:val>
            <c:numRef>
              <c:f>Hoja2!$B$6:$C$6</c:f>
              <c:numCache>
                <c:formatCode>0.00%</c:formatCode>
                <c:ptCount val="2"/>
                <c:pt idx="0">
                  <c:v>1</c:v>
                </c:pt>
                <c:pt idx="1">
                  <c:v>0.75009999999999999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77814320"/>
        <c:axId val="1577825200"/>
      </c:lineChart>
      <c:catAx>
        <c:axId val="1577814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77825200"/>
        <c:crosses val="autoZero"/>
        <c:auto val="1"/>
        <c:lblAlgn val="ctr"/>
        <c:lblOffset val="100"/>
        <c:noMultiLvlLbl val="0"/>
      </c:catAx>
      <c:valAx>
        <c:axId val="1577825200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crossAx val="157781432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200" b="1" i="0" baseline="0"/>
      </a:pPr>
      <a:endParaRPr lang="es-SV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E2C7-688A-4216-910A-58619AC45D2B}" type="datetimeFigureOut">
              <a:rPr lang="es-SV" smtClean="0"/>
              <a:t>30/4/2019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8FC04-10A1-40E3-BEA2-4350DF784A1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74715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F361899-1E20-41B7-8FE4-47E637394E91}" type="datetimeFigureOut">
              <a:rPr lang="es-ES" smtClean="0"/>
              <a:t>30/04/2019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01AD90CC-449B-4EAA-9CCD-650D1B610CB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799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AD90CC-449B-4EAA-9CCD-650D1B610CB9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3331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1343-E697-4DFD-9025-978EBBF7C24C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4CAA-201F-4A56-9428-6043D9D138CA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51DDB-4264-4B8F-922C-15D1A5AF06CC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460D-BF44-4D1A-AB18-57857E32EA8F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F5E-B313-45F1-BF1D-13068EF0783F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BC6C-9BB4-49C4-A007-81E03D99C3E7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6D5-CC35-4131-AEBB-66A1163C7ECD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07453-88A1-4074-8B04-EB9C8FB3B4EF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9B9E1-297D-4F4F-9783-6A98DD4CBA4C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6394-CB5C-46FD-906E-BC732ECC788C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5F43-D20D-420B-8AC3-740DD4EA8729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77693-E773-452E-9D4C-5C7474350932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85"/>
            <a:ext cx="9204050" cy="6957392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0" y="4149080"/>
            <a:ext cx="920405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600" b="1" dirty="0" smtClean="0">
                <a:latin typeface="+mj-lt"/>
              </a:rPr>
              <a:t>INFORME DE SEGUIMIENTO</a:t>
            </a:r>
          </a:p>
          <a:p>
            <a:pPr algn="ctr"/>
            <a:r>
              <a:rPr lang="es-ES" sz="2600" b="1" dirty="0" smtClean="0">
                <a:latin typeface="+mj-lt"/>
              </a:rPr>
              <a:t>PLAN ANUAL  OPERATIVO</a:t>
            </a:r>
          </a:p>
          <a:p>
            <a:pPr algn="ctr"/>
            <a:r>
              <a:rPr lang="es-ES" sz="2400" b="1" dirty="0" smtClean="0">
                <a:latin typeface="+mj-lt"/>
              </a:rPr>
              <a:t>PERIODO: CUARTO TRIMESTRE 2018</a:t>
            </a:r>
            <a:r>
              <a:rPr lang="es-ES" sz="2600" b="1" dirty="0" smtClean="0">
                <a:latin typeface="+mj-lt"/>
              </a:rPr>
              <a:t>  </a:t>
            </a:r>
          </a:p>
        </p:txBody>
      </p:sp>
      <p:pic>
        <p:nvPicPr>
          <p:cNvPr id="1026" name="Picture 2" descr="image0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023942"/>
            <a:ext cx="40862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2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7564" y="1969090"/>
            <a:ext cx="78488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000" dirty="0" smtClean="0"/>
              <a:t>Se presentan los </a:t>
            </a:r>
            <a:r>
              <a:rPr lang="es-SV" sz="2000" dirty="0"/>
              <a:t>Objetivos y Acciones Estratégicas </a:t>
            </a:r>
            <a:r>
              <a:rPr lang="es-SV" sz="2000" dirty="0" smtClean="0"/>
              <a:t>establecidas </a:t>
            </a:r>
            <a:r>
              <a:rPr lang="es-SV" sz="2000" dirty="0"/>
              <a:t>en el Plan Anual Operativo </a:t>
            </a:r>
            <a:r>
              <a:rPr lang="es-SV" sz="2000" dirty="0" smtClean="0"/>
              <a:t>su cumplimiento de acuerdo a los indicadores y actividades ejecutadas a nivel institucional.</a:t>
            </a:r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La evaluación de cumplimiento se ha efectuado a nivel de Perspectivas </a:t>
            </a:r>
            <a:r>
              <a:rPr lang="es-SV" sz="2000" dirty="0"/>
              <a:t>y Objetivos Estratégicos en periodos trimestrales y </a:t>
            </a:r>
            <a:r>
              <a:rPr lang="es-SV" sz="2000" dirty="0" smtClean="0"/>
              <a:t>se presenta ahora el informe del año 2018, lográndose un avance del 75.01%. 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El </a:t>
            </a:r>
            <a:r>
              <a:rPr lang="es-SV" sz="2000" dirty="0"/>
              <a:t>seguimiento de los Planes Operativos tiene como base legal el Artículo 15 de las Normas Técnicas de Control Interno Específicas de </a:t>
            </a:r>
            <a:r>
              <a:rPr lang="es-SV" sz="2000" dirty="0" smtClean="0"/>
              <a:t>CORSAIN, el que además establece que los resultados obtenidos deberán presentarse al Consejo Directivo.</a:t>
            </a:r>
            <a:endParaRPr lang="es-SV" sz="2000" dirty="0"/>
          </a:p>
          <a:p>
            <a:pPr algn="just"/>
            <a:endParaRPr lang="es-SV" sz="22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727684" y="1132012"/>
            <a:ext cx="518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 smtClean="0"/>
              <a:t>Presentación</a:t>
            </a:r>
            <a:endParaRPr lang="es-SV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1646"/>
            <a:ext cx="9216801" cy="696703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483768" y="620688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/>
              <a:t>MAPA ESTRATÉGICO DE </a:t>
            </a:r>
            <a:r>
              <a:rPr lang="es-MX" sz="2400" b="1" dirty="0" smtClean="0"/>
              <a:t>CORSAIN 2018</a:t>
            </a:r>
            <a:endParaRPr lang="es-SV" sz="2400" b="1" dirty="0"/>
          </a:p>
        </p:txBody>
      </p:sp>
      <p:sp>
        <p:nvSpPr>
          <p:cNvPr id="49" name="68 Rectángulo redondeado"/>
          <p:cNvSpPr/>
          <p:nvPr/>
        </p:nvSpPr>
        <p:spPr>
          <a:xfrm>
            <a:off x="539552" y="132165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0" name="69 Rectángulo redondeado"/>
          <p:cNvSpPr/>
          <p:nvPr/>
        </p:nvSpPr>
        <p:spPr>
          <a:xfrm>
            <a:off x="553200" y="2703508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500" b="1" dirty="0">
                <a:solidFill>
                  <a:schemeClr val="bg1">
                    <a:lumMod val="95000"/>
                  </a:schemeClr>
                </a:solidFill>
              </a:rPr>
              <a:t>Inversionistas y Clientes</a:t>
            </a:r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1" name="70 Rectángulo redondeado"/>
          <p:cNvSpPr/>
          <p:nvPr/>
        </p:nvSpPr>
        <p:spPr>
          <a:xfrm>
            <a:off x="561229" y="4105835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Procesos y Tecnología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2" name="71 Rectángulo redondeado"/>
          <p:cNvSpPr/>
          <p:nvPr/>
        </p:nvSpPr>
        <p:spPr>
          <a:xfrm>
            <a:off x="561229" y="5485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Aprendizaje y Crecimiento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3" name="5 Marcador de número de diapositiva"/>
          <p:cNvSpPr>
            <a:spLocks noGrp="1"/>
          </p:cNvSpPr>
          <p:nvPr/>
        </p:nvSpPr>
        <p:spPr bwMode="auto">
          <a:xfrm>
            <a:off x="3883460" y="6592267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r>
              <a:rPr lang="es-ES" dirty="0" smtClean="0">
                <a:solidFill>
                  <a:schemeClr val="tx1"/>
                </a:solidFill>
              </a:rPr>
              <a:t> de 15</a:t>
            </a:r>
          </a:p>
        </p:txBody>
      </p:sp>
      <p:sp>
        <p:nvSpPr>
          <p:cNvPr id="54" name="6 Rectángulo"/>
          <p:cNvSpPr/>
          <p:nvPr/>
        </p:nvSpPr>
        <p:spPr>
          <a:xfrm>
            <a:off x="1538281" y="1321653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5" name="8 Rectángulo"/>
          <p:cNvSpPr/>
          <p:nvPr/>
        </p:nvSpPr>
        <p:spPr>
          <a:xfrm>
            <a:off x="1551929" y="2700137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6" name="10 Rectángulo"/>
          <p:cNvSpPr/>
          <p:nvPr/>
        </p:nvSpPr>
        <p:spPr>
          <a:xfrm>
            <a:off x="1551929" y="4102669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7" name="12 Rectángulo"/>
          <p:cNvSpPr/>
          <p:nvPr/>
        </p:nvSpPr>
        <p:spPr>
          <a:xfrm>
            <a:off x="1551929" y="5482125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8" name="14 Rectángulo redondeado"/>
          <p:cNvSpPr/>
          <p:nvPr/>
        </p:nvSpPr>
        <p:spPr>
          <a:xfrm>
            <a:off x="2557132" y="147282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F1.</a:t>
            </a:r>
            <a:r>
              <a:rPr lang="es-MX" sz="1400" dirty="0" smtClean="0"/>
              <a:t> Crecer en flujos de efectivo, rentabilidad y  patrimonio</a:t>
            </a:r>
            <a:endParaRPr lang="es-SV" sz="1400" dirty="0"/>
          </a:p>
        </p:txBody>
      </p:sp>
      <p:sp>
        <p:nvSpPr>
          <p:cNvPr id="59" name="16 Rectángulo redondeado"/>
          <p:cNvSpPr/>
          <p:nvPr/>
        </p:nvSpPr>
        <p:spPr>
          <a:xfrm>
            <a:off x="5354509" y="1472434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F2.</a:t>
            </a:r>
            <a:r>
              <a:rPr lang="es-MX" sz="1400" dirty="0" smtClean="0"/>
              <a:t> Saneamiento y fortalecimiento patrimonial</a:t>
            </a:r>
            <a:endParaRPr lang="es-SV" sz="1400" dirty="0"/>
          </a:p>
        </p:txBody>
      </p:sp>
      <p:sp>
        <p:nvSpPr>
          <p:cNvPr id="60" name="17 Rectángulo redondeado"/>
          <p:cNvSpPr/>
          <p:nvPr/>
        </p:nvSpPr>
        <p:spPr>
          <a:xfrm>
            <a:off x="2556085" y="2868270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I1.</a:t>
            </a:r>
            <a:r>
              <a:rPr lang="es-MX" sz="1400" dirty="0" smtClean="0"/>
              <a:t> Diversificación de cartera de inversiones</a:t>
            </a:r>
            <a:endParaRPr lang="es-SV" sz="1400" dirty="0"/>
          </a:p>
        </p:txBody>
      </p:sp>
      <p:sp>
        <p:nvSpPr>
          <p:cNvPr id="61" name="18 Rectángulo redondeado"/>
          <p:cNvSpPr/>
          <p:nvPr/>
        </p:nvSpPr>
        <p:spPr>
          <a:xfrm>
            <a:off x="5411562" y="2868654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I2.</a:t>
            </a:r>
            <a:r>
              <a:rPr lang="es-MX" sz="1400" dirty="0" smtClean="0"/>
              <a:t> Brindar excelente servicio a inversionistas y clientes</a:t>
            </a:r>
            <a:endParaRPr lang="es-SV" sz="1400" dirty="0"/>
          </a:p>
        </p:txBody>
      </p:sp>
      <p:sp>
        <p:nvSpPr>
          <p:cNvPr id="62" name="24 Rectángulo redondeado"/>
          <p:cNvSpPr/>
          <p:nvPr/>
        </p:nvSpPr>
        <p:spPr>
          <a:xfrm>
            <a:off x="5353282" y="566079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A2.</a:t>
            </a:r>
            <a:r>
              <a:rPr lang="es-MX" sz="1400" dirty="0" smtClean="0"/>
              <a:t> Fomentar la motivación, convivencia y comportamiento ético</a:t>
            </a:r>
            <a:endParaRPr lang="es-SV" sz="1400" dirty="0"/>
          </a:p>
        </p:txBody>
      </p:sp>
      <p:sp>
        <p:nvSpPr>
          <p:cNvPr id="63" name="21 Rectángulo redondeado"/>
          <p:cNvSpPr/>
          <p:nvPr/>
        </p:nvSpPr>
        <p:spPr>
          <a:xfrm>
            <a:off x="5402637" y="4307658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/>
              <a:t>P2.</a:t>
            </a:r>
            <a:r>
              <a:rPr lang="es-MX" sz="1400" dirty="0" smtClean="0"/>
              <a:t> </a:t>
            </a:r>
            <a:r>
              <a:rPr lang="es-ES" sz="1400" dirty="0"/>
              <a:t>Aplicación de tecnología de la </a:t>
            </a:r>
            <a:r>
              <a:rPr lang="es-ES" sz="1400" dirty="0" smtClean="0"/>
              <a:t>información </a:t>
            </a:r>
            <a:r>
              <a:rPr lang="es-ES" sz="1400" dirty="0"/>
              <a:t>enfocada a la mejora de procesos.</a:t>
            </a:r>
          </a:p>
        </p:txBody>
      </p:sp>
      <p:sp>
        <p:nvSpPr>
          <p:cNvPr id="64" name="23 Rectángulo redondeado"/>
          <p:cNvSpPr/>
          <p:nvPr/>
        </p:nvSpPr>
        <p:spPr>
          <a:xfrm>
            <a:off x="2534382" y="5660413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A1.</a:t>
            </a:r>
            <a:r>
              <a:rPr lang="es-MX" sz="1400" dirty="0" smtClean="0"/>
              <a:t> Desarrollo de habilidades y competencias del personal de la Corporación</a:t>
            </a:r>
            <a:endParaRPr lang="es-SV" sz="1400" dirty="0"/>
          </a:p>
        </p:txBody>
      </p:sp>
      <p:cxnSp>
        <p:nvCxnSpPr>
          <p:cNvPr id="65" name="37 Conector curvado"/>
          <p:cNvCxnSpPr/>
          <p:nvPr/>
        </p:nvCxnSpPr>
        <p:spPr>
          <a:xfrm rot="16200000" flipV="1">
            <a:off x="6237286" y="4069087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20 Rectángulo redondeado"/>
          <p:cNvSpPr/>
          <p:nvPr/>
        </p:nvSpPr>
        <p:spPr>
          <a:xfrm>
            <a:off x="2552798" y="4308046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P1.</a:t>
            </a:r>
            <a:r>
              <a:rPr lang="es-MX" sz="1400" dirty="0" smtClean="0"/>
              <a:t> Actualizar la legislación y normativa operativa de la Corporación </a:t>
            </a:r>
            <a:endParaRPr lang="es-SV" sz="1400" dirty="0"/>
          </a:p>
        </p:txBody>
      </p:sp>
      <p:cxnSp>
        <p:nvCxnSpPr>
          <p:cNvPr id="67" name="Conector angular 66"/>
          <p:cNvCxnSpPr>
            <a:endCxn id="61" idx="3"/>
          </p:cNvCxnSpPr>
          <p:nvPr/>
        </p:nvCxnSpPr>
        <p:spPr>
          <a:xfrm rot="5400000" flipH="1" flipV="1">
            <a:off x="6239189" y="4638668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angular 67"/>
          <p:cNvCxnSpPr>
            <a:endCxn id="63" idx="1"/>
          </p:cNvCxnSpPr>
          <p:nvPr/>
        </p:nvCxnSpPr>
        <p:spPr>
          <a:xfrm rot="5400000" flipH="1" flipV="1">
            <a:off x="4472042" y="5216217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angular 68"/>
          <p:cNvCxnSpPr/>
          <p:nvPr/>
        </p:nvCxnSpPr>
        <p:spPr>
          <a:xfrm rot="10800000">
            <a:off x="3679466" y="2445232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angular 69"/>
          <p:cNvCxnSpPr/>
          <p:nvPr/>
        </p:nvCxnSpPr>
        <p:spPr>
          <a:xfrm rot="5400000" flipH="1" flipV="1">
            <a:off x="4526881" y="4222477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angular 70"/>
          <p:cNvCxnSpPr/>
          <p:nvPr/>
        </p:nvCxnSpPr>
        <p:spPr>
          <a:xfrm rot="5400000" flipH="1" flipV="1">
            <a:off x="4358576" y="3749996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/>
          <p:cNvCxnSpPr>
            <a:endCxn id="60" idx="3"/>
          </p:cNvCxnSpPr>
          <p:nvPr/>
        </p:nvCxnSpPr>
        <p:spPr>
          <a:xfrm flipH="1">
            <a:off x="4725607" y="3354668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de flecha 72"/>
          <p:cNvCxnSpPr>
            <a:stCxn id="66" idx="0"/>
            <a:endCxn id="60" idx="2"/>
          </p:cNvCxnSpPr>
          <p:nvPr/>
        </p:nvCxnSpPr>
        <p:spPr>
          <a:xfrm flipV="1">
            <a:off x="3637559" y="3841067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de flecha 73"/>
          <p:cNvCxnSpPr>
            <a:stCxn id="60" idx="0"/>
            <a:endCxn id="58" idx="2"/>
          </p:cNvCxnSpPr>
          <p:nvPr/>
        </p:nvCxnSpPr>
        <p:spPr>
          <a:xfrm flipV="1">
            <a:off x="3640846" y="2445619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de flecha 74"/>
          <p:cNvCxnSpPr>
            <a:endCxn id="58" idx="3"/>
          </p:cNvCxnSpPr>
          <p:nvPr/>
        </p:nvCxnSpPr>
        <p:spPr>
          <a:xfrm flipH="1">
            <a:off x="4726654" y="1958832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Marcador de número de diapositiva 1"/>
          <p:cNvSpPr>
            <a:spLocks noGrp="1"/>
          </p:cNvSpPr>
          <p:nvPr>
            <p:ph type="sldNum" sz="quarter" idx="12"/>
          </p:nvPr>
        </p:nvSpPr>
        <p:spPr>
          <a:xfrm>
            <a:off x="6533626" y="6453956"/>
            <a:ext cx="2057400" cy="365125"/>
          </a:xfrm>
        </p:spPr>
        <p:txBody>
          <a:bodyPr/>
          <a:lstStyle/>
          <a:p>
            <a:fld id="{47E36D0A-7346-4BEB-9CD7-D543B94B22C9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731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4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39090" y="104309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3200" b="1" dirty="0" smtClean="0"/>
              <a:t>Evaluación por Perspectiva</a:t>
            </a:r>
            <a:endParaRPr lang="es-SV" sz="3200" b="1" dirty="0"/>
          </a:p>
        </p:txBody>
      </p:sp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1855392197"/>
              </p:ext>
            </p:extLst>
          </p:nvPr>
        </p:nvGraphicFramePr>
        <p:xfrm>
          <a:off x="611560" y="2220182"/>
          <a:ext cx="7920880" cy="3945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10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4622</TotalTime>
  <Words>220</Words>
  <Application>Microsoft Office PowerPoint</Application>
  <PresentationFormat>Presentación en pantalla (4:3)</PresentationFormat>
  <Paragraphs>30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Candara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 A. Contreras Martínez</dc:creator>
  <cp:lastModifiedBy>Maria Gabriela Ramos Manzanares</cp:lastModifiedBy>
  <cp:revision>326</cp:revision>
  <cp:lastPrinted>2015-03-21T21:45:51Z</cp:lastPrinted>
  <dcterms:created xsi:type="dcterms:W3CDTF">2013-04-30T19:58:39Z</dcterms:created>
  <dcterms:modified xsi:type="dcterms:W3CDTF">2019-04-30T19:24:03Z</dcterms:modified>
</cp:coreProperties>
</file>