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1" r:id="rId3"/>
    <p:sldId id="290" r:id="rId4"/>
    <p:sldId id="292" r:id="rId5"/>
  </p:sldIdLst>
  <p:sldSz cx="9144000" cy="6858000" type="screen4x3"/>
  <p:notesSz cx="7077075" cy="936307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75" autoAdjust="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leny.arevalo\Documents\MARLENY%20AREVALO\PAO%202018\GraficoS%20seguimiento%20PAO%203er%20trimestre%20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Hoja1!$A$2</c:f>
              <c:strCache>
                <c:ptCount val="1"/>
                <c:pt idx="0">
                  <c:v>Financiera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c:spPr>
          <c:invertIfNegative val="0"/>
          <c:cat>
            <c:strRef>
              <c:f>Hoja1!$B$1:$D$1</c:f>
              <c:strCache>
                <c:ptCount val="3"/>
                <c:pt idx="0">
                  <c:v>PROYECTADO ANUAL </c:v>
                </c:pt>
                <c:pt idx="1">
                  <c:v>PROYECCIÓN 3ER TRIMESTRE</c:v>
                </c:pt>
                <c:pt idx="2">
                  <c:v>EJECUCION A SEPTIEMBRE</c:v>
                </c:pt>
              </c:strCache>
            </c:strRef>
          </c:cat>
          <c:val>
            <c:numRef>
              <c:f>Hoja1!$B$2:$D$2</c:f>
              <c:numCache>
                <c:formatCode>0.00%</c:formatCode>
                <c:ptCount val="3"/>
                <c:pt idx="0">
                  <c:v>0.25</c:v>
                </c:pt>
                <c:pt idx="1">
                  <c:v>0.20749999999999999</c:v>
                </c:pt>
                <c:pt idx="2">
                  <c:v>0.14729999999999999</c:v>
                </c:pt>
              </c:numCache>
            </c:numRef>
          </c:val>
        </c:ser>
        <c:ser>
          <c:idx val="3"/>
          <c:order val="1"/>
          <c:tx>
            <c:strRef>
              <c:f>Hoja1!$A$3</c:f>
              <c:strCache>
                <c:ptCount val="1"/>
                <c:pt idx="0">
                  <c:v>Inversionistas y Clientes</c:v>
                </c:pt>
              </c:strCache>
            </c:strRef>
          </c:tx>
          <c:spPr>
            <a:gradFill flip="none" rotWithShape="1">
              <a:gsLst>
                <a:gs pos="0">
                  <a:srgbClr val="FAB812"/>
                </a:gs>
                <a:gs pos="84000">
                  <a:srgbClr val="FAB812">
                    <a:shade val="67500"/>
                    <a:satMod val="115000"/>
                  </a:srgbClr>
                </a:gs>
                <a:gs pos="100000">
                  <a:srgbClr val="FAB812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Hoja1!$B$1:$D$1</c:f>
              <c:strCache>
                <c:ptCount val="3"/>
                <c:pt idx="0">
                  <c:v>PROYECTADO ANUAL </c:v>
                </c:pt>
                <c:pt idx="1">
                  <c:v>PROYECCIÓN 3ER TRIMESTRE</c:v>
                </c:pt>
                <c:pt idx="2">
                  <c:v>EJECUCION A SEPTIEMBRE</c:v>
                </c:pt>
              </c:strCache>
            </c:strRef>
          </c:cat>
          <c:val>
            <c:numRef>
              <c:f>Hoja1!$B$3:$D$3</c:f>
              <c:numCache>
                <c:formatCode>0.00%</c:formatCode>
                <c:ptCount val="3"/>
                <c:pt idx="0">
                  <c:v>0.3</c:v>
                </c:pt>
                <c:pt idx="1">
                  <c:v>0.23150000000000001</c:v>
                </c:pt>
                <c:pt idx="2">
                  <c:v>0.14799999999999999</c:v>
                </c:pt>
              </c:numCache>
            </c:numRef>
          </c:val>
        </c:ser>
        <c:ser>
          <c:idx val="1"/>
          <c:order val="2"/>
          <c:tx>
            <c:strRef>
              <c:f>Hoja1!$A$4</c:f>
              <c:strCache>
                <c:ptCount val="1"/>
                <c:pt idx="0">
                  <c:v>Procesos y Tecnología </c:v>
                </c:pt>
              </c:strCache>
            </c:strRef>
          </c:tx>
          <c:spPr>
            <a:gradFill flip="none" rotWithShape="1">
              <a:gsLst>
                <a:gs pos="0">
                  <a:srgbClr val="74777A">
                    <a:shade val="30000"/>
                    <a:satMod val="115000"/>
                  </a:srgbClr>
                </a:gs>
                <a:gs pos="50000">
                  <a:srgbClr val="74777A">
                    <a:shade val="67500"/>
                    <a:satMod val="115000"/>
                  </a:srgbClr>
                </a:gs>
                <a:gs pos="100000">
                  <a:srgbClr val="74777A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Hoja1!$B$1:$D$1</c:f>
              <c:strCache>
                <c:ptCount val="3"/>
                <c:pt idx="0">
                  <c:v>PROYECTADO ANUAL </c:v>
                </c:pt>
                <c:pt idx="1">
                  <c:v>PROYECCIÓN 3ER TRIMESTRE</c:v>
                </c:pt>
                <c:pt idx="2">
                  <c:v>EJECUCION A SEPTIEMBRE</c:v>
                </c:pt>
              </c:strCache>
            </c:strRef>
          </c:cat>
          <c:val>
            <c:numRef>
              <c:f>Hoja1!$B$4:$D$4</c:f>
              <c:numCache>
                <c:formatCode>0.00%</c:formatCode>
                <c:ptCount val="3"/>
                <c:pt idx="0">
                  <c:v>0.15</c:v>
                </c:pt>
                <c:pt idx="1">
                  <c:v>0.11849999999999999</c:v>
                </c:pt>
                <c:pt idx="2">
                  <c:v>7.1400000000000005E-2</c:v>
                </c:pt>
              </c:numCache>
            </c:numRef>
          </c:val>
        </c:ser>
        <c:ser>
          <c:idx val="2"/>
          <c:order val="3"/>
          <c:tx>
            <c:strRef>
              <c:f>Hoja1!$A$5</c:f>
              <c:strCache>
                <c:ptCount val="1"/>
                <c:pt idx="0">
                  <c:v>Aprendizaje y Crecimiento</c:v>
                </c:pt>
              </c:strCache>
            </c:strRef>
          </c:tx>
          <c:spPr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Hoja1!$B$1:$D$1</c:f>
              <c:strCache>
                <c:ptCount val="3"/>
                <c:pt idx="0">
                  <c:v>PROYECTADO ANUAL </c:v>
                </c:pt>
                <c:pt idx="1">
                  <c:v>PROYECCIÓN 3ER TRIMESTRE</c:v>
                </c:pt>
                <c:pt idx="2">
                  <c:v>EJECUCION A SEPTIEMBRE</c:v>
                </c:pt>
              </c:strCache>
            </c:strRef>
          </c:cat>
          <c:val>
            <c:numRef>
              <c:f>Hoja1!$B$5:$D$5</c:f>
              <c:numCache>
                <c:formatCode>0.00%</c:formatCode>
                <c:ptCount val="3"/>
                <c:pt idx="0">
                  <c:v>0.3</c:v>
                </c:pt>
                <c:pt idx="1">
                  <c:v>0.215</c:v>
                </c:pt>
                <c:pt idx="2">
                  <c:v>0.19109999999999999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6811648"/>
        <c:axId val="416818720"/>
      </c:barChart>
      <c:lineChart>
        <c:grouping val="standard"/>
        <c:varyColors val="0"/>
        <c:ser>
          <c:idx val="4"/>
          <c:order val="4"/>
          <c:tx>
            <c:strRef>
              <c:f>Hoja1!$A$6</c:f>
              <c:strCache>
                <c:ptCount val="1"/>
                <c:pt idx="0">
                  <c:v>EJECUCION ACUMULADA</c:v>
                </c:pt>
              </c:strCache>
            </c:strRef>
          </c:tx>
          <c:spPr>
            <a:ln w="28575" cap="sq">
              <a:solidFill>
                <a:srgbClr val="FF0000"/>
              </a:solidFill>
              <a:prstDash val="sysDash"/>
            </a:ln>
          </c:spPr>
          <c:marker>
            <c:symbol val="circle"/>
            <c:size val="5"/>
            <c:spPr>
              <a:ln>
                <a:solidFill>
                  <a:srgbClr val="FF0000"/>
                </a:solidFill>
              </a:ln>
            </c:spPr>
          </c:marker>
          <c:dLbls>
            <c:dLbl>
              <c:idx val="0"/>
              <c:layout>
                <c:manualLayout>
                  <c:x val="-4.9655165223254201E-2"/>
                  <c:y val="5.0314465408805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4712641547630873E-2"/>
                  <c:y val="-5.4507337526205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3103443482169467E-2"/>
                  <c:y val="-5.450733752620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Hoja1!$B$1:$D$1</c:f>
              <c:strCache>
                <c:ptCount val="3"/>
                <c:pt idx="0">
                  <c:v>PROYECTADO ANUAL </c:v>
                </c:pt>
                <c:pt idx="1">
                  <c:v>PROYECCIÓN 3ER TRIMESTRE</c:v>
                </c:pt>
                <c:pt idx="2">
                  <c:v>EJECUCION A SEPTIEMBRE</c:v>
                </c:pt>
              </c:strCache>
            </c:strRef>
          </c:cat>
          <c:val>
            <c:numRef>
              <c:f>Hoja1!$B$6:$D$6</c:f>
              <c:numCache>
                <c:formatCode>0.00%</c:formatCode>
                <c:ptCount val="3"/>
                <c:pt idx="0">
                  <c:v>1</c:v>
                </c:pt>
                <c:pt idx="1">
                  <c:v>0.77249999999999996</c:v>
                </c:pt>
                <c:pt idx="2">
                  <c:v>0.55780000000000007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6811648"/>
        <c:axId val="416818720"/>
      </c:lineChart>
      <c:catAx>
        <c:axId val="4168116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16818720"/>
        <c:crosses val="autoZero"/>
        <c:auto val="1"/>
        <c:lblAlgn val="ctr"/>
        <c:lblOffset val="100"/>
        <c:noMultiLvlLbl val="0"/>
      </c:catAx>
      <c:valAx>
        <c:axId val="416818720"/>
        <c:scaling>
          <c:orientation val="minMax"/>
        </c:scaling>
        <c:delete val="0"/>
        <c:axPos val="l"/>
        <c:numFmt formatCode="0.00%" sourceLinked="1"/>
        <c:majorTickMark val="none"/>
        <c:minorTickMark val="none"/>
        <c:tickLblPos val="nextTo"/>
        <c:crossAx val="41681164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200" b="1" i="0" baseline="0"/>
      </a:pPr>
      <a:endParaRPr lang="es-SV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E2C7-688A-4216-910A-58619AC45D2B}" type="datetimeFigureOut">
              <a:rPr lang="es-SV" smtClean="0"/>
              <a:t>18/2/2019</a:t>
            </a:fld>
            <a:endParaRPr lang="es-SV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08438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8FC04-10A1-40E3-BEA2-4350DF784A16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74715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3F361899-1E20-41B7-8FE4-47E637394E91}" type="datetimeFigureOut">
              <a:rPr lang="es-ES" smtClean="0"/>
              <a:t>18/02/2019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01AD90CC-449B-4EAA-9CCD-650D1B610CB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7799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AD90CC-449B-4EAA-9CCD-650D1B610CB9}" type="slidenum">
              <a:rPr lang="es-ES" smtClean="0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43331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01343-E697-4DFD-9025-978EBBF7C24C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74CAA-201F-4A56-9428-6043D9D138CA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51DDB-4264-4B8F-922C-15D1A5AF06CC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460D-BF44-4D1A-AB18-57857E32EA8F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F5E-B313-45F1-BF1D-13068EF0783F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BC6C-9BB4-49C4-A007-81E03D99C3E7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16D5-CC35-4131-AEBB-66A1163C7ECD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07453-88A1-4074-8B04-EB9C8FB3B4EF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9B9E1-297D-4F4F-9783-6A98DD4CBA4C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6394-CB5C-46FD-906E-BC732ECC788C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F5F43-D20D-420B-8AC3-740DD4EA8729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77693-E773-452E-9D4C-5C7474350932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585"/>
            <a:ext cx="9204050" cy="6957392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0" y="4149080"/>
            <a:ext cx="920405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600" b="1" dirty="0" smtClean="0">
                <a:latin typeface="+mj-lt"/>
              </a:rPr>
              <a:t>INFORME DE SEGUIMIENTO</a:t>
            </a:r>
          </a:p>
          <a:p>
            <a:pPr algn="ctr"/>
            <a:r>
              <a:rPr lang="es-ES" sz="2600" b="1" dirty="0" smtClean="0">
                <a:latin typeface="+mj-lt"/>
              </a:rPr>
              <a:t>PLAN ANUAL  OPERATIVO</a:t>
            </a:r>
          </a:p>
          <a:p>
            <a:pPr algn="ctr"/>
            <a:r>
              <a:rPr lang="es-ES" sz="2400" b="1" dirty="0" smtClean="0">
                <a:latin typeface="+mj-lt"/>
              </a:rPr>
              <a:t>PERIODO: TERCER TRIMESTRE 2018</a:t>
            </a:r>
            <a:r>
              <a:rPr lang="es-ES" sz="2600" b="1" dirty="0" smtClean="0">
                <a:latin typeface="+mj-lt"/>
              </a:rPr>
              <a:t>  </a:t>
            </a:r>
          </a:p>
        </p:txBody>
      </p:sp>
      <p:pic>
        <p:nvPicPr>
          <p:cNvPr id="1026" name="Picture 2" descr="image00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023942"/>
            <a:ext cx="408622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289" y="0"/>
            <a:ext cx="9216801" cy="6967030"/>
          </a:xfrm>
          <a:prstGeom prst="rect">
            <a:avLst/>
          </a:prstGeom>
        </p:spPr>
      </p:pic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520259"/>
            <a:ext cx="9144000" cy="365125"/>
          </a:xfrm>
        </p:spPr>
        <p:txBody>
          <a:bodyPr/>
          <a:lstStyle/>
          <a:p>
            <a:pPr algn="ctr"/>
            <a:fld id="{8D5BCBCD-C18B-403A-A1B5-097FEF7B6E78}" type="slidenum">
              <a:rPr lang="es-ES" sz="1400" smtClean="0">
                <a:solidFill>
                  <a:schemeClr val="bg1"/>
                </a:solidFill>
                <a:latin typeface="Candara" pitchFamily="34" charset="0"/>
              </a:rPr>
              <a:pPr algn="ctr"/>
              <a:t>2</a:t>
            </a:fld>
            <a:r>
              <a:rPr lang="es-ES" sz="1400" dirty="0" smtClean="0">
                <a:solidFill>
                  <a:schemeClr val="bg1"/>
                </a:solidFill>
                <a:latin typeface="Candara" pitchFamily="34" charset="0"/>
              </a:rPr>
              <a:t> de 5</a:t>
            </a:r>
            <a:endParaRPr lang="es-ES" sz="1400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124744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Candara" pitchFamily="34" charset="0"/>
              </a:rPr>
              <a:t/>
            </a:r>
            <a:br>
              <a:rPr lang="es-ES" dirty="0" smtClean="0">
                <a:latin typeface="Candara" pitchFamily="34" charset="0"/>
              </a:rPr>
            </a:br>
            <a:endParaRPr lang="es-ES" dirty="0">
              <a:latin typeface="Candara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47564" y="1969090"/>
            <a:ext cx="78488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2000" dirty="0" smtClean="0"/>
              <a:t>Se presentan los </a:t>
            </a:r>
            <a:r>
              <a:rPr lang="es-SV" sz="2000" dirty="0"/>
              <a:t>Objetivos y Acciones Estratégicas </a:t>
            </a:r>
            <a:r>
              <a:rPr lang="es-SV" sz="2000" dirty="0" smtClean="0"/>
              <a:t>establecidas </a:t>
            </a:r>
            <a:r>
              <a:rPr lang="es-SV" sz="2000" dirty="0"/>
              <a:t>en el Plan Anual Operativo </a:t>
            </a:r>
            <a:r>
              <a:rPr lang="es-SV" sz="2000" dirty="0" smtClean="0"/>
              <a:t>su cumplimiento de acuerdo a los indicadores y actividades ejecutadas a nivel institucional.</a:t>
            </a:r>
            <a:endParaRPr lang="es-SV" sz="2000" dirty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La evaluación de cumplimiento se ha efectuado a nivel de Perspectivas </a:t>
            </a:r>
            <a:r>
              <a:rPr lang="es-SV" sz="2000" dirty="0"/>
              <a:t>y Objetivos Estratégicos en periodos trimestrales y </a:t>
            </a:r>
            <a:r>
              <a:rPr lang="es-SV" sz="2000" dirty="0" smtClean="0"/>
              <a:t>se presenta ahora el informe del tercer trimestre de 2018, lográndose un avance del 72.21%. 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El </a:t>
            </a:r>
            <a:r>
              <a:rPr lang="es-SV" sz="2000" dirty="0"/>
              <a:t>seguimiento de los Planes Operativos tiene como base legal el Artículo 15 de las Normas Técnicas de Control Interno Específicas de </a:t>
            </a:r>
            <a:r>
              <a:rPr lang="es-SV" sz="2000" dirty="0" smtClean="0"/>
              <a:t>CORSAIN, el que además establece que los resultados obtenidos deberán presentarse al Consejo Directivo.</a:t>
            </a:r>
            <a:endParaRPr lang="es-SV" sz="2000" dirty="0"/>
          </a:p>
          <a:p>
            <a:pPr algn="just"/>
            <a:endParaRPr lang="es-SV" sz="22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727684" y="1132012"/>
            <a:ext cx="5184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 smtClean="0"/>
              <a:t>Presentación</a:t>
            </a:r>
            <a:endParaRPr lang="es-SV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1646"/>
            <a:ext cx="9216801" cy="696703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483768" y="620688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/>
              <a:t>MAPA ESTRATÉGICO DE </a:t>
            </a:r>
            <a:r>
              <a:rPr lang="es-MX" sz="2400" b="1" dirty="0" smtClean="0"/>
              <a:t>CORSAIN 2017</a:t>
            </a:r>
            <a:endParaRPr lang="es-SV" sz="2400" b="1" dirty="0"/>
          </a:p>
        </p:txBody>
      </p:sp>
      <p:sp>
        <p:nvSpPr>
          <p:cNvPr id="49" name="68 Rectángulo redondeado"/>
          <p:cNvSpPr/>
          <p:nvPr/>
        </p:nvSpPr>
        <p:spPr>
          <a:xfrm>
            <a:off x="539552" y="1321653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 smtClean="0">
                <a:solidFill>
                  <a:schemeClr val="bg1">
                    <a:lumMod val="95000"/>
                  </a:schemeClr>
                </a:solidFill>
              </a:rPr>
              <a:t>Financiera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0" name="69 Rectángulo redondeado"/>
          <p:cNvSpPr/>
          <p:nvPr/>
        </p:nvSpPr>
        <p:spPr>
          <a:xfrm>
            <a:off x="553200" y="2703508"/>
            <a:ext cx="1140828" cy="1336409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500" b="1" dirty="0">
                <a:solidFill>
                  <a:schemeClr val="bg1">
                    <a:lumMod val="95000"/>
                  </a:schemeClr>
                </a:solidFill>
              </a:rPr>
              <a:t>Inversionistas y Clientes</a:t>
            </a:r>
            <a:endParaRPr lang="es-SV" sz="15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5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1" name="70 Rectángulo redondeado"/>
          <p:cNvSpPr/>
          <p:nvPr/>
        </p:nvSpPr>
        <p:spPr>
          <a:xfrm>
            <a:off x="561229" y="4105835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>
                <a:solidFill>
                  <a:schemeClr val="bg1">
                    <a:lumMod val="95000"/>
                  </a:schemeClr>
                </a:solidFill>
              </a:rPr>
              <a:t>Procesos y Tecnología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2" name="71 Rectángulo redondeado"/>
          <p:cNvSpPr/>
          <p:nvPr/>
        </p:nvSpPr>
        <p:spPr>
          <a:xfrm>
            <a:off x="561229" y="5485048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>
                <a:solidFill>
                  <a:schemeClr val="bg1">
                    <a:lumMod val="95000"/>
                  </a:schemeClr>
                </a:solidFill>
              </a:rPr>
              <a:t>Aprendizaje y Crecimiento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3" name="5 Marcador de número de diapositiva"/>
          <p:cNvSpPr>
            <a:spLocks noGrp="1"/>
          </p:cNvSpPr>
          <p:nvPr/>
        </p:nvSpPr>
        <p:spPr bwMode="auto">
          <a:xfrm>
            <a:off x="3883460" y="6592267"/>
            <a:ext cx="1528432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8FCB4E5-9C09-476D-909F-DABCB8A427BC}" type="slidenum">
              <a:rPr lang="es-ES" smtClean="0">
                <a:solidFill>
                  <a:schemeClr val="tx1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r>
              <a:rPr lang="es-ES" dirty="0" smtClean="0">
                <a:solidFill>
                  <a:schemeClr val="tx1"/>
                </a:solidFill>
              </a:rPr>
              <a:t> de 15</a:t>
            </a:r>
          </a:p>
        </p:txBody>
      </p:sp>
      <p:sp>
        <p:nvSpPr>
          <p:cNvPr id="54" name="6 Rectángulo"/>
          <p:cNvSpPr/>
          <p:nvPr/>
        </p:nvSpPr>
        <p:spPr>
          <a:xfrm>
            <a:off x="1538281" y="1321653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55" name="8 Rectángulo"/>
          <p:cNvSpPr/>
          <p:nvPr/>
        </p:nvSpPr>
        <p:spPr>
          <a:xfrm>
            <a:off x="1551929" y="2700137"/>
            <a:ext cx="7398809" cy="1336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56" name="10 Rectángulo"/>
          <p:cNvSpPr/>
          <p:nvPr/>
        </p:nvSpPr>
        <p:spPr>
          <a:xfrm>
            <a:off x="1551929" y="4102669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57" name="12 Rectángulo"/>
          <p:cNvSpPr/>
          <p:nvPr/>
        </p:nvSpPr>
        <p:spPr>
          <a:xfrm>
            <a:off x="1551929" y="5482125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58" name="14 Rectángulo redondeado"/>
          <p:cNvSpPr/>
          <p:nvPr/>
        </p:nvSpPr>
        <p:spPr>
          <a:xfrm>
            <a:off x="2557132" y="1472822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F1.</a:t>
            </a:r>
            <a:r>
              <a:rPr lang="es-MX" sz="1400" dirty="0" smtClean="0"/>
              <a:t> Crecer en flujos de efectivo, rentabilidad y  patrimonio</a:t>
            </a:r>
            <a:endParaRPr lang="es-SV" sz="1400" dirty="0"/>
          </a:p>
        </p:txBody>
      </p:sp>
      <p:sp>
        <p:nvSpPr>
          <p:cNvPr id="59" name="16 Rectángulo redondeado"/>
          <p:cNvSpPr/>
          <p:nvPr/>
        </p:nvSpPr>
        <p:spPr>
          <a:xfrm>
            <a:off x="5354509" y="1472434"/>
            <a:ext cx="2226073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F2.</a:t>
            </a:r>
            <a:r>
              <a:rPr lang="es-MX" sz="1400" dirty="0" smtClean="0"/>
              <a:t> Saneamiento y fortalecimiento patrimonial</a:t>
            </a:r>
            <a:endParaRPr lang="es-SV" sz="1400" dirty="0"/>
          </a:p>
        </p:txBody>
      </p:sp>
      <p:sp>
        <p:nvSpPr>
          <p:cNvPr id="60" name="17 Rectángulo redondeado"/>
          <p:cNvSpPr/>
          <p:nvPr/>
        </p:nvSpPr>
        <p:spPr>
          <a:xfrm>
            <a:off x="2556085" y="2868270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5A33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I1.</a:t>
            </a:r>
            <a:r>
              <a:rPr lang="es-MX" sz="1400" dirty="0" smtClean="0"/>
              <a:t> Diversificación de cartera de inversiones</a:t>
            </a:r>
            <a:endParaRPr lang="es-SV" sz="1400" dirty="0"/>
          </a:p>
        </p:txBody>
      </p:sp>
      <p:sp>
        <p:nvSpPr>
          <p:cNvPr id="61" name="18 Rectángulo redondeado"/>
          <p:cNvSpPr/>
          <p:nvPr/>
        </p:nvSpPr>
        <p:spPr>
          <a:xfrm>
            <a:off x="5411562" y="2868654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I2.</a:t>
            </a:r>
            <a:r>
              <a:rPr lang="es-MX" sz="1400" dirty="0" smtClean="0"/>
              <a:t> Brindar excelente servicio a inversionistas y clientes</a:t>
            </a:r>
            <a:endParaRPr lang="es-SV" sz="1400" dirty="0"/>
          </a:p>
        </p:txBody>
      </p:sp>
      <p:sp>
        <p:nvSpPr>
          <p:cNvPr id="62" name="24 Rectángulo redondeado"/>
          <p:cNvSpPr/>
          <p:nvPr/>
        </p:nvSpPr>
        <p:spPr>
          <a:xfrm>
            <a:off x="5353282" y="5660797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A2.</a:t>
            </a:r>
            <a:r>
              <a:rPr lang="es-MX" sz="1400" dirty="0" smtClean="0"/>
              <a:t> Fomentar la motivación, convivencia y comportamiento ético</a:t>
            </a:r>
            <a:endParaRPr lang="es-SV" sz="1400" dirty="0"/>
          </a:p>
        </p:txBody>
      </p:sp>
      <p:sp>
        <p:nvSpPr>
          <p:cNvPr id="63" name="21 Rectángulo redondeado"/>
          <p:cNvSpPr/>
          <p:nvPr/>
        </p:nvSpPr>
        <p:spPr>
          <a:xfrm>
            <a:off x="5402637" y="4307658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 smtClean="0"/>
              <a:t>P2.</a:t>
            </a:r>
            <a:r>
              <a:rPr lang="es-MX" sz="1400" dirty="0" smtClean="0"/>
              <a:t> </a:t>
            </a:r>
            <a:r>
              <a:rPr lang="es-ES" sz="1400" dirty="0"/>
              <a:t>Aplicación de tecnología de la </a:t>
            </a:r>
            <a:r>
              <a:rPr lang="es-ES" sz="1400" dirty="0" smtClean="0"/>
              <a:t>información </a:t>
            </a:r>
            <a:r>
              <a:rPr lang="es-ES" sz="1400" dirty="0"/>
              <a:t>enfocada a la mejora de procesos.</a:t>
            </a:r>
          </a:p>
        </p:txBody>
      </p:sp>
      <p:sp>
        <p:nvSpPr>
          <p:cNvPr id="64" name="23 Rectángulo redondeado"/>
          <p:cNvSpPr/>
          <p:nvPr/>
        </p:nvSpPr>
        <p:spPr>
          <a:xfrm>
            <a:off x="2534382" y="5660413"/>
            <a:ext cx="2359820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A1.</a:t>
            </a:r>
            <a:r>
              <a:rPr lang="es-MX" sz="1400" dirty="0" smtClean="0"/>
              <a:t> Desarrollo de habilidades y competencias del personal de la Corporación</a:t>
            </a:r>
            <a:endParaRPr lang="es-SV" sz="1400" dirty="0"/>
          </a:p>
        </p:txBody>
      </p:sp>
      <p:cxnSp>
        <p:nvCxnSpPr>
          <p:cNvPr id="65" name="37 Conector curvado"/>
          <p:cNvCxnSpPr/>
          <p:nvPr/>
        </p:nvCxnSpPr>
        <p:spPr>
          <a:xfrm rot="16200000" flipV="1">
            <a:off x="6237286" y="4069087"/>
            <a:ext cx="459476" cy="1041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20 Rectángulo redondeado"/>
          <p:cNvSpPr/>
          <p:nvPr/>
        </p:nvSpPr>
        <p:spPr>
          <a:xfrm>
            <a:off x="2552798" y="4308046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P1.</a:t>
            </a:r>
            <a:r>
              <a:rPr lang="es-MX" sz="1400" dirty="0" smtClean="0"/>
              <a:t> Actualizar la legislación y normativa operativa de la Corporación </a:t>
            </a:r>
            <a:endParaRPr lang="es-SV" sz="1400" dirty="0"/>
          </a:p>
        </p:txBody>
      </p:sp>
      <p:cxnSp>
        <p:nvCxnSpPr>
          <p:cNvPr id="67" name="Conector angular 66"/>
          <p:cNvCxnSpPr>
            <a:endCxn id="61" idx="3"/>
          </p:cNvCxnSpPr>
          <p:nvPr/>
        </p:nvCxnSpPr>
        <p:spPr>
          <a:xfrm rot="5400000" flipH="1" flipV="1">
            <a:off x="6239189" y="4638668"/>
            <a:ext cx="2625510" cy="58280"/>
          </a:xfrm>
          <a:prstGeom prst="bentConnector4">
            <a:avLst>
              <a:gd name="adj1" fmla="val 20183"/>
              <a:gd name="adj2" fmla="val 49224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angular 67"/>
          <p:cNvCxnSpPr>
            <a:endCxn id="63" idx="1"/>
          </p:cNvCxnSpPr>
          <p:nvPr/>
        </p:nvCxnSpPr>
        <p:spPr>
          <a:xfrm rot="5400000" flipH="1" flipV="1">
            <a:off x="4472042" y="5216217"/>
            <a:ext cx="1352754" cy="50843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angular 68"/>
          <p:cNvCxnSpPr/>
          <p:nvPr/>
        </p:nvCxnSpPr>
        <p:spPr>
          <a:xfrm rot="10800000">
            <a:off x="3679466" y="2445232"/>
            <a:ext cx="2807932" cy="423039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angular 69"/>
          <p:cNvCxnSpPr/>
          <p:nvPr/>
        </p:nvCxnSpPr>
        <p:spPr>
          <a:xfrm rot="5400000" flipH="1" flipV="1">
            <a:off x="4526881" y="4222477"/>
            <a:ext cx="2306942" cy="1572302"/>
          </a:xfrm>
          <a:prstGeom prst="bentConnector3">
            <a:avLst>
              <a:gd name="adj1" fmla="val 84439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angular 70"/>
          <p:cNvCxnSpPr/>
          <p:nvPr/>
        </p:nvCxnSpPr>
        <p:spPr>
          <a:xfrm rot="5400000" flipH="1" flipV="1">
            <a:off x="4358576" y="3749996"/>
            <a:ext cx="1407804" cy="680317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71"/>
          <p:cNvCxnSpPr>
            <a:endCxn id="60" idx="3"/>
          </p:cNvCxnSpPr>
          <p:nvPr/>
        </p:nvCxnSpPr>
        <p:spPr>
          <a:xfrm flipH="1">
            <a:off x="4725607" y="3354668"/>
            <a:ext cx="632060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de flecha 72"/>
          <p:cNvCxnSpPr>
            <a:stCxn id="66" idx="0"/>
            <a:endCxn id="60" idx="2"/>
          </p:cNvCxnSpPr>
          <p:nvPr/>
        </p:nvCxnSpPr>
        <p:spPr>
          <a:xfrm flipV="1">
            <a:off x="3637559" y="3841067"/>
            <a:ext cx="3287" cy="4669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cto de flecha 73"/>
          <p:cNvCxnSpPr>
            <a:stCxn id="60" idx="0"/>
            <a:endCxn id="58" idx="2"/>
          </p:cNvCxnSpPr>
          <p:nvPr/>
        </p:nvCxnSpPr>
        <p:spPr>
          <a:xfrm flipV="1">
            <a:off x="3640846" y="2445619"/>
            <a:ext cx="1047" cy="422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de flecha 74"/>
          <p:cNvCxnSpPr>
            <a:endCxn id="58" idx="3"/>
          </p:cNvCxnSpPr>
          <p:nvPr/>
        </p:nvCxnSpPr>
        <p:spPr>
          <a:xfrm flipH="1">
            <a:off x="4726654" y="1958832"/>
            <a:ext cx="626628" cy="3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Marcador de número de diapositiva 1"/>
          <p:cNvSpPr>
            <a:spLocks noGrp="1"/>
          </p:cNvSpPr>
          <p:nvPr>
            <p:ph type="sldNum" sz="quarter" idx="12"/>
          </p:nvPr>
        </p:nvSpPr>
        <p:spPr>
          <a:xfrm>
            <a:off x="6533626" y="6453956"/>
            <a:ext cx="2057400" cy="365125"/>
          </a:xfrm>
        </p:spPr>
        <p:txBody>
          <a:bodyPr/>
          <a:lstStyle/>
          <a:p>
            <a:fld id="{47E36D0A-7346-4BEB-9CD7-D543B94B22C9}" type="slidenum">
              <a:rPr lang="es-ES" smtClean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731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289" y="0"/>
            <a:ext cx="9216801" cy="6967030"/>
          </a:xfrm>
          <a:prstGeom prst="rect">
            <a:avLst/>
          </a:prstGeom>
        </p:spPr>
      </p:pic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520259"/>
            <a:ext cx="9144000" cy="365125"/>
          </a:xfrm>
        </p:spPr>
        <p:txBody>
          <a:bodyPr/>
          <a:lstStyle/>
          <a:p>
            <a:pPr algn="ctr"/>
            <a:fld id="{8D5BCBCD-C18B-403A-A1B5-097FEF7B6E78}" type="slidenum">
              <a:rPr lang="es-ES" sz="1400" smtClean="0">
                <a:solidFill>
                  <a:schemeClr val="bg1"/>
                </a:solidFill>
                <a:latin typeface="Candara" pitchFamily="34" charset="0"/>
              </a:rPr>
              <a:pPr algn="ctr"/>
              <a:t>4</a:t>
            </a:fld>
            <a:r>
              <a:rPr lang="es-ES" sz="1400" dirty="0" smtClean="0">
                <a:solidFill>
                  <a:schemeClr val="bg1"/>
                </a:solidFill>
                <a:latin typeface="Candara" pitchFamily="34" charset="0"/>
              </a:rPr>
              <a:t> de 5</a:t>
            </a:r>
            <a:endParaRPr lang="es-ES" sz="1400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124744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Candara" pitchFamily="34" charset="0"/>
              </a:rPr>
              <a:t/>
            </a:r>
            <a:br>
              <a:rPr lang="es-ES" dirty="0" smtClean="0">
                <a:latin typeface="Candara" pitchFamily="34" charset="0"/>
              </a:rPr>
            </a:br>
            <a:endParaRPr lang="es-ES" dirty="0">
              <a:latin typeface="Candara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839090" y="1043098"/>
            <a:ext cx="4752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3200" b="1" dirty="0" smtClean="0"/>
              <a:t>Evaluación por Perspectiva</a:t>
            </a:r>
            <a:endParaRPr lang="es-SV" sz="3200" b="1" dirty="0"/>
          </a:p>
        </p:txBody>
      </p:sp>
      <p:graphicFrame>
        <p:nvGraphicFramePr>
          <p:cNvPr id="9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1392370"/>
              </p:ext>
            </p:extLst>
          </p:nvPr>
        </p:nvGraphicFramePr>
        <p:xfrm>
          <a:off x="395536" y="1969039"/>
          <a:ext cx="8136904" cy="4694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810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4619</TotalTime>
  <Words>222</Words>
  <Application>Microsoft Office PowerPoint</Application>
  <PresentationFormat>Presentación en pantalla (4:3)</PresentationFormat>
  <Paragraphs>30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Candara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 A. Contreras Martínez</dc:creator>
  <cp:lastModifiedBy>Maria Gabriela Ramos Manzanares</cp:lastModifiedBy>
  <cp:revision>324</cp:revision>
  <cp:lastPrinted>2015-03-21T21:45:51Z</cp:lastPrinted>
  <dcterms:created xsi:type="dcterms:W3CDTF">2013-04-30T19:58:39Z</dcterms:created>
  <dcterms:modified xsi:type="dcterms:W3CDTF">2019-02-18T21:18:25Z</dcterms:modified>
</cp:coreProperties>
</file>