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9"/>
  </p:handoutMasterIdLst>
  <p:sldIdLst>
    <p:sldId id="256" r:id="rId2"/>
    <p:sldId id="305" r:id="rId3"/>
    <p:sldId id="302" r:id="rId4"/>
    <p:sldId id="303" r:id="rId5"/>
    <p:sldId id="304" r:id="rId6"/>
    <p:sldId id="270" r:id="rId7"/>
    <p:sldId id="272" r:id="rId8"/>
    <p:sldId id="273" r:id="rId9"/>
    <p:sldId id="306" r:id="rId10"/>
    <p:sldId id="271" r:id="rId11"/>
    <p:sldId id="274" r:id="rId12"/>
    <p:sldId id="275" r:id="rId13"/>
    <p:sldId id="276" r:id="rId14"/>
    <p:sldId id="279" r:id="rId15"/>
    <p:sldId id="278" r:id="rId16"/>
    <p:sldId id="280" r:id="rId17"/>
    <p:sldId id="281" r:id="rId18"/>
    <p:sldId id="282" r:id="rId19"/>
    <p:sldId id="291" r:id="rId20"/>
    <p:sldId id="285" r:id="rId21"/>
    <p:sldId id="284" r:id="rId22"/>
    <p:sldId id="283" r:id="rId23"/>
    <p:sldId id="286" r:id="rId24"/>
    <p:sldId id="287" r:id="rId25"/>
    <p:sldId id="288" r:id="rId26"/>
    <p:sldId id="289" r:id="rId27"/>
    <p:sldId id="290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33"/>
    <a:srgbClr val="FF7A5B"/>
    <a:srgbClr val="D581FF"/>
    <a:srgbClr val="FFB84F"/>
    <a:srgbClr val="CC66FF"/>
    <a:srgbClr val="FF66FF"/>
    <a:srgbClr val="CC99FF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12B14-1A5C-4467-8805-A348E15825BE}" type="datetimeFigureOut">
              <a:rPr lang="es-SV" smtClean="0"/>
              <a:t>7/10/2019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E484-28EC-4B73-B7D8-EBD3CBA3222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023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02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24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2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24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55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88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11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910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23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82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99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121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3757328"/>
            <a:ext cx="9144000" cy="961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</a:rPr>
              <a:t>ORGANIGRAMA 2019</a:t>
            </a:r>
            <a:endParaRPr lang="es-SV" sz="44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18" y="5398169"/>
            <a:ext cx="46863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6483" y="2136339"/>
            <a:ext cx="7651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un servicio de asesoría constructiva, de prevención y protección a la administración, para alcanzar metas y objetivos, con la mayor eficiencia, economía y eficacia, proporcionando en forma oportuna información, análisis, evaluaciones, comentarios y recomendaciones pertinentes sobre las operaciones que la Corporación realiza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Auditora Interna: Lic. </a:t>
            </a:r>
            <a:r>
              <a:rPr lang="es-ES" dirty="0" smtClean="0"/>
              <a:t>Ana </a:t>
            </a:r>
            <a:r>
              <a:rPr lang="es-ES" dirty="0"/>
              <a:t>Orietta Burgos de </a:t>
            </a:r>
            <a:r>
              <a:rPr lang="es-ES" dirty="0" smtClean="0"/>
              <a:t>Martinez</a:t>
            </a:r>
            <a:endParaRPr lang="es-ES" dirty="0"/>
          </a:p>
          <a:p>
            <a:pPr algn="just"/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3290189" y="1095633"/>
            <a:ext cx="2700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SV" sz="2200" b="1" dirty="0" smtClean="0"/>
              <a:t>AUDITORIA INTERNA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68580" y="410617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3</a:t>
            </a:r>
          </a:p>
        </p:txBody>
      </p:sp>
    </p:spTree>
    <p:extLst>
      <p:ext uri="{BB962C8B-B14F-4D97-AF65-F5344CB8AC3E}">
        <p14:creationId xmlns:p14="http://schemas.microsoft.com/office/powerpoint/2010/main" val="4868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6659" y="2304401"/>
            <a:ext cx="76110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Ejecutar las resoluciones de la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Asamblea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Gobernadores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del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Consejo Directivo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como la supervisión general y la coordinación de las actividades de la Corporación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Directora Presidenta : Lic. Violeta Isabel Saca.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388659" y="1219018"/>
            <a:ext cx="24339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 smtClean="0"/>
              <a:t>PRESIDENCIA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95363" y="4069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4230" y="2349864"/>
            <a:ext cx="7678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Asesorar a la  Presidencia, en temas 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estratégicos, 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técnicos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jurídicos y legales 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 finalidad de cumplir con los objetivos estratégicos y metas propuestas por la Corporación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SV" spc="-1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pc="-15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10476"/>
              </p:ext>
            </p:extLst>
          </p:nvPr>
        </p:nvGraphicFramePr>
        <p:xfrm>
          <a:off x="3630154" y="1134105"/>
          <a:ext cx="1534067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067"/>
              </a:tblGrid>
              <a:tr h="436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ASESORIA</a:t>
                      </a:r>
                      <a:endParaRPr lang="es-S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-63224" y="3667365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8963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65040"/>
              </p:ext>
            </p:extLst>
          </p:nvPr>
        </p:nvGraphicFramePr>
        <p:xfrm>
          <a:off x="757238" y="2508299"/>
          <a:ext cx="7539598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9598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dirty="0">
                          <a:solidFill>
                            <a:schemeClr val="tx1"/>
                          </a:solidFill>
                          <a:effectLst/>
                        </a:rPr>
                        <a:t>Planificar, dirigir y supervisar el proceso de control enfocado a la prevención del lavado de dinero y activos, así como del fraude interno y externo</a:t>
                      </a:r>
                      <a:r>
                        <a:rPr lang="es-SV" sz="18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Oficial de Cumplimiento:</a:t>
                      </a:r>
                      <a:r>
                        <a:rPr lang="es-SV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Lic. 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</a:rPr>
                        <a:t>Héctor José Velásquez Aguilar. </a:t>
                      </a:r>
                      <a:r>
                        <a:rPr lang="es-ES" sz="1800" dirty="0" smtClean="0"/>
                        <a:t>Velásquez Aguilar</a:t>
                      </a:r>
                      <a:endParaRPr lang="es-SV" sz="1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80577"/>
              </p:ext>
            </p:extLst>
          </p:nvPr>
        </p:nvGraphicFramePr>
        <p:xfrm>
          <a:off x="2543617" y="1107487"/>
          <a:ext cx="4056766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676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OFICIALIA DE CUMPLIMIENTO</a:t>
                      </a:r>
                      <a:endParaRPr lang="es-SV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42394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142215"/>
              </p:ext>
            </p:extLst>
          </p:nvPr>
        </p:nvGraphicFramePr>
        <p:xfrm>
          <a:off x="1102660" y="2201139"/>
          <a:ext cx="7221070" cy="2621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1070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Administrar los recursos tecnológicos de la Corporación, controlar los entornos de trabajo en los equipos, servidores y revisar políticas de seguridad y planes de trabajo, a fin de  garantizar la disponibilidad, confiabilidad, seguridad y la privacidad de la información que se procesa en las diferentes áreas. Proponer y proveer soluciones o herramientas informáticas que faciliten la consecución de los objetivos institucionales.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9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 del Departamento de Tecnología</a:t>
                      </a:r>
                      <a:r>
                        <a:rPr lang="es-SV" sz="1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Información : Lic. Jorge Armando García Quintanilla.</a:t>
                      </a:r>
                      <a:r>
                        <a:rPr lang="es-ES" sz="2000" dirty="0" smtClean="0"/>
                        <a:t> </a:t>
                      </a:r>
                      <a:endParaRPr lang="es-SV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82768"/>
              </p:ext>
            </p:extLst>
          </p:nvPr>
        </p:nvGraphicFramePr>
        <p:xfrm>
          <a:off x="1608930" y="981065"/>
          <a:ext cx="584947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94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TECNOLOGÍA DE LA INFORMACIÓN 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26908" y="47991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07033" y="2413338"/>
            <a:ext cx="7664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Propiciar y coordinar el funcionamiento eficaz de todas las dependencias de la Corporación,  velando por los cumplimientos de las políticas y directrices emitidas por el Consejo Directivo y la Presidencia, así como verificar el cumplimiento del  Plan Quinquenal y Plan Anual Operativo de la Institución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General: Lic. </a:t>
            </a:r>
            <a:r>
              <a:rPr lang="es-ES" dirty="0" smtClean="0"/>
              <a:t>Marcos </a:t>
            </a:r>
            <a:r>
              <a:rPr lang="es-ES" dirty="0"/>
              <a:t>Antonio Alvarado Rodriguez</a:t>
            </a:r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3230240" y="1281536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GENERAL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80683" y="46421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35750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71201" y="2605842"/>
            <a:ext cx="76648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Planificar, coordinar y ejecutar las actividades relacionadas a la gestión de procesos de adquisiciones y contrataciones de bienes, obras y servicios, en concordancia con la Ley de Adquisiciones y Contrataciones de la Administración Pública - LACAP y otra normativa legal vigente, requeridos para el normal desarrollo de las operaciones de CORSAIN</a:t>
            </a:r>
            <a:r>
              <a:rPr lang="es-SV" dirty="0" smtClean="0"/>
              <a:t>.</a:t>
            </a:r>
          </a:p>
          <a:p>
            <a:pPr algn="just"/>
            <a:endParaRPr lang="es-SV" dirty="0"/>
          </a:p>
          <a:p>
            <a:pPr algn="just"/>
            <a:r>
              <a:rPr lang="es-SV" dirty="0" smtClean="0"/>
              <a:t>Jefe de la UACI: </a:t>
            </a:r>
            <a:r>
              <a:rPr lang="es-ES" dirty="0"/>
              <a:t>José Walter Eduardo Albayeros Álvarez </a:t>
            </a:r>
            <a:r>
              <a:rPr lang="es-ES" dirty="0" smtClean="0"/>
              <a:t> </a:t>
            </a:r>
            <a:endParaRPr lang="es-ES" dirty="0"/>
          </a:p>
          <a:p>
            <a:pPr algn="just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277470" y="1442428"/>
            <a:ext cx="6938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/>
              <a:t>UNIDAD DE ADQUISICIONES Y CONTRATACIONES INSTITUCIONAL</a:t>
            </a:r>
            <a:endParaRPr lang="es-SV" sz="2200" dirty="0"/>
          </a:p>
        </p:txBody>
      </p:sp>
      <p:sp>
        <p:nvSpPr>
          <p:cNvPr id="2" name="Rectángulo 1"/>
          <p:cNvSpPr/>
          <p:nvPr/>
        </p:nvSpPr>
        <p:spPr>
          <a:xfrm>
            <a:off x="-226241" y="460547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0613" y="2136339"/>
            <a:ext cx="7557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Planificar y coordinar  la  comunicación interna y externa de la Corporación, con la finalidad de  mantener informados a la  Corporación y al público en general sobre acciones estratégicas y el quehacer institucional, incluyendo la gestión de la comunicación corporativa, las relaciones con los medios, la imagen y las relaciones internas, en aras de promover la transparencia de la gestión</a:t>
            </a:r>
            <a:r>
              <a:rPr lang="es-ES_tradnl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_tradnl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Jefa de la Unidad de Comunicaciones: Lic. Maritza Isela Villa Ramos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522448" y="932385"/>
            <a:ext cx="38760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COMUNICACIONES 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11522" y="461881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1513" y="216581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Servir de enlace entre la Corporación y la ciudadanía a fin de dar a conocer de manera transparente el quehacer de la Institución, cumpliendo los contenidos especificados en la Ley de Acceso a la Información Pública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Oficial de Información: Lic. </a:t>
            </a:r>
            <a:r>
              <a:rPr lang="es-ES" sz="2000" dirty="0" smtClean="0"/>
              <a:t>Maria </a:t>
            </a:r>
            <a:r>
              <a:rPr lang="es-ES" sz="2000" dirty="0"/>
              <a:t>Gabriela Ramos </a:t>
            </a:r>
            <a:r>
              <a:rPr lang="es-ES" sz="2000" dirty="0" smtClean="0"/>
              <a:t>Manzanares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1806" y="1074151"/>
            <a:ext cx="5876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ACCESO DE LA INFORMACIÓN PÚBLICA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47919" y="44270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565" y="2274838"/>
            <a:ext cx="77320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y monitorear los riesgos de liquidez, mercado y operacional de la Corporación Salvadoreña de Inversiones, a través de metodologías y herramientas adecuadas en Gestión de Riesgos, y en cumplimiento con las leyes y regulaciones pertinentes a fin de contribuir a la estabilidad, rentabilidad y solvencia de la Corporación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Coordinador de la Unidad de Riesgos:  Ing. Pedro Amilton Orellana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3359" y="932857"/>
            <a:ext cx="281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RIESGOS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513347" y="45172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Hombres:   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3" y="1187116"/>
            <a:ext cx="8180839" cy="54880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1 Rectángulo"/>
          <p:cNvSpPr/>
          <p:nvPr/>
        </p:nvSpPr>
        <p:spPr>
          <a:xfrm>
            <a:off x="1299411" y="529392"/>
            <a:ext cx="6127448" cy="231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ORGANIGRAMA 2019</a:t>
            </a:r>
          </a:p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CORPORACION SALVADOREÑA DE INVERSIONES</a:t>
            </a:r>
            <a:endParaRPr lang="es-SV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906" y="2136339"/>
            <a:ext cx="7875494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Impulsar  acciones encaminadas a la institucionalización del enfoque de igualdad de género en la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Corporación, incorporando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transversalización de género en el quehacer Institucional, así como dar seguimiento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cumplimiento de la normativa legal aplicable </a:t>
            </a:r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Coordinador de la Unidad de Género:  Lic. Elia Waleska Galdámez de Nájera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60020" y="926723"/>
            <a:ext cx="2872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GÉNERO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454251" y="4705031"/>
            <a:ext cx="5058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9989" y="2169800"/>
            <a:ext cx="78030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a la Gestión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 de la Corporación, promoviendo y divulgando valores a fin de concientizar al personal para que en el desarrollo de sus funciones cuide del medio ambiente y los recursos naturales; sobre las normas ambientales aplicables y la importancia de cumplirlas. Y ser el vínculo entre la Corporación y el Ministerio de Medio Ambiente y Recursos Naturales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Coordinador de la Unidad Ambiental Institucional: Lic. Hugo Stanley Gonzalez Sánchez.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726885" y="863243"/>
            <a:ext cx="5298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AMBIENTAL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04801" y="4478124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1317" y="2264675"/>
            <a:ext cx="75841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Verificar el cumplimiento de las medidas de protección a funcionarios, empleados y público en general que visita la Corporación, así como las medidas de salvaguarda de bienes e  instalaciones, realizando acciones que prevengan los actos delincuenciales en contra de la Corporación en base a los lineamientos generales emanados de la Dirección Superior de la Corporación y leyes aplicables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del Departamento de Seguridad Corporativa: Lic. </a:t>
            </a:r>
            <a:r>
              <a:rPr lang="es-ES" dirty="0" smtClean="0"/>
              <a:t>Hector </a:t>
            </a:r>
            <a:r>
              <a:rPr lang="es-ES" dirty="0"/>
              <a:t>Rafael Alegría Velado 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333687" y="1347806"/>
            <a:ext cx="628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SEGURIDAD CORPORATIVA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135523" y="4870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1672" y="2095997"/>
            <a:ext cx="7894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Planificar, Dirigir, Supervisar y Controlar la ejecución de las diferentes actividades de los Departamentos del Puerto según  los Objetivos Estratégicos y operativos  de la Corporación,  de acuerdo al marco regulatorio de la Ley Marítimo Portuaria, Tratados Internacionales y legislación Vigente con el fin de garantizar la prestación de servicios Marítimos Portuarios eficientes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de Puerto: Ing. </a:t>
            </a:r>
            <a:r>
              <a:rPr lang="es-ES" sz="2000" dirty="0" smtClean="0"/>
              <a:t>Leopoldo </a:t>
            </a:r>
            <a:r>
              <a:rPr lang="es-ES" sz="2000" dirty="0"/>
              <a:t>Zelaya Paz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0266" y="959279"/>
            <a:ext cx="3007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PUERTO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05980" y="465043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18009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8689" y="1669774"/>
            <a:ext cx="7395882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Supervisar  la ejecución de las diferentes actividades relacionadas a los servicios portuarios, reparación naval, mantenimiento de los  equipos portuarios, de varadero y el Mantenimiento de la Infraestructura de Puerto,  de acuerdo al Plan Quinquenal y el Plan Anual Operativo Institucional, dando cumplimiento al marco regulatorio de la Ley Marítimo Portuaria, Tratados Internacionales y legislación Vigente, con el fin de garantizar la prestación de servicios eficientes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Jefe del Departamento de Operaciones: Ing. </a:t>
            </a:r>
            <a:r>
              <a:rPr lang="es-ES" sz="2000" dirty="0"/>
              <a:t>Jose Rodrigo Ochoa </a:t>
            </a:r>
            <a:r>
              <a:rPr lang="es-ES" sz="2000" dirty="0" smtClean="0"/>
              <a:t>Guzmán 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69578" y="967064"/>
            <a:ext cx="4261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OPERACIONES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68296" y="52376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4608" y="2232591"/>
            <a:ext cx="7490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ejecutar los planes de protección portuaria, estableciendo normas y procedimientos, contemplados en el Código Internacional de Protección de Buques e Instalaciones Portuarias y otras leyes aplicables, para garantizar la seguridad física de las personas, los buques y de las instalaciones portuarias; así como también minimizar a cero accidentes de trabajo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 Seguridad Portuaria:  Ruben Hernández Díaz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974180" y="927667"/>
            <a:ext cx="480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 PORTUARIA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55757" y="46694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5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funcionarios: 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2694" y="1775044"/>
            <a:ext cx="78261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Administrar, evaluar y supervisar la gestión financiera y contable de la Corporación, en cumplimiento a lo dispuesto por la Ley AFI y su Reglamento, Manuales, Políticas y Normas Técnicas de la Contabilidad Gubernamental vigentes y establecidas por el Ministerio de Hacienda y los lineamientos emanados por la Dirección Superior; así como la dirección, coordinación y control eficiente de las in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versiones que posee la Corporación, efectuando las gestiones necesarias para la obtención de nuevas inversiones en el marco de la normativa legal vigente, efectuando los análisis y evaluaciones correspondientes, sobre su viabilidad y rendimiento. </a:t>
            </a:r>
            <a:endParaRPr lang="es-SV" spc="-15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Gerente de Inversiones y Finanzas: Lic. Danilo Oswaldo Ramos Arauz.</a:t>
            </a:r>
          </a:p>
          <a:p>
            <a:pPr algn="just"/>
            <a:endParaRPr lang="es-SV" dirty="0"/>
          </a:p>
        </p:txBody>
      </p:sp>
      <p:sp>
        <p:nvSpPr>
          <p:cNvPr id="5" name="Rectángulo 4"/>
          <p:cNvSpPr/>
          <p:nvPr/>
        </p:nvSpPr>
        <p:spPr>
          <a:xfrm>
            <a:off x="1791252" y="730792"/>
            <a:ext cx="5277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INVERSIONES Y FINANZAS</a:t>
            </a:r>
            <a:endParaRPr lang="es-SV" sz="2400" dirty="0"/>
          </a:p>
        </p:txBody>
      </p:sp>
      <p:sp>
        <p:nvSpPr>
          <p:cNvPr id="6" name="Rectángulo 5"/>
          <p:cNvSpPr/>
          <p:nvPr/>
        </p:nvSpPr>
        <p:spPr>
          <a:xfrm>
            <a:off x="0" y="489187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6091" y="1928357"/>
            <a:ext cx="74765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Coordinar, integrar y supervisar las actividades y funciones que realizan las áreas de presupuesto, tesorería, contabilidad y costos, relacionadas con la gestión financiera institucional, velando por el cumplimiento de la normativa financiera, contable y técnica vigente aplicable a la Corporación. 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 la Unidad Financiera Institucional: Lic. María Gladis Erazo de Estrada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958993" y="987556"/>
            <a:ext cx="5031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FINANCIERA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52373" y="4720498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3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7</a:t>
            </a:r>
          </a:p>
        </p:txBody>
      </p:sp>
    </p:spTree>
    <p:extLst>
      <p:ext uri="{BB962C8B-B14F-4D97-AF65-F5344CB8AC3E}">
        <p14:creationId xmlns:p14="http://schemas.microsoft.com/office/powerpoint/2010/main" val="19967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955" y="2320622"/>
            <a:ext cx="78799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Lograr el desarrollo de nuevos proyectos de inversión, garantizando su viabilidad técnica y económica, así como</a:t>
            </a: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administrar la cartera de créditos de los diferentes ingenios y dar seguimiento a las inversiones de CORSAIN con el propósito de garantizar la recuperación de las mismas</a:t>
            </a:r>
            <a:r>
              <a:rPr lang="es-SV" sz="2000" spc="-15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SV" sz="2000" spc="-15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spc="-15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Jefe del Departamento de Proyectos e Inversiones: Ing. Ramon Arístides Herrera Coello.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307432" y="1164523"/>
            <a:ext cx="5894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PROYECTOS E INVERSIONES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17223" y="46462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3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4700" y="1867589"/>
            <a:ext cx="76379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Asesorar en materia legal al Consejo Directivo, Presidencia, Gerencia General y demás funcionarios de CORSAIN que lo requieran, así como velar y cumplir con las leyes, decretos y reglamentos emitidos por el Estado y la Corporación, en la ejecución de operaciones internas y externas, para proteger y defender los bienes, documentos y valores de la misma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Legal: Lic. </a:t>
            </a:r>
            <a:r>
              <a:rPr lang="es-ES" sz="2000" dirty="0" smtClean="0"/>
              <a:t>Gustavo </a:t>
            </a:r>
            <a:r>
              <a:rPr lang="es-ES" sz="2000" dirty="0"/>
              <a:t>Armando Arévalo Amaya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101838" y="1052463"/>
            <a:ext cx="234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/>
              <a:t>GERENCIA LEGAL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98047" y="4631217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2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4" y="1502688"/>
            <a:ext cx="838676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Su función principal, regulada por la Ley Orgánica de la Corporación Salvadoreña de Inversiones, consiste básicamente en determinar las políticas generales de la Corporación para el desarrollo de sus funciones y el cumplimiento de sus objetivos, en armonía de las políticas del Estado, autorizar la emisión de títulos valores, establecer la política que la Corporación deberá seguir en la venta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las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acciones que a ella pertenezcan, aprobar sus planes sectoriales y sus planes Estratégicos, anuales operativos y los mecanismos que permitan evaluarlos, aprobar el presupuesto de la Corporación y ejercer las demás atribuciones que la Ley le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señale.</a:t>
            </a: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dirty="0" smtClean="0"/>
              <a:t>Presidente (a)  </a:t>
            </a:r>
            <a:r>
              <a:rPr lang="es-ES" dirty="0"/>
              <a:t>de la Asamblea de </a:t>
            </a:r>
            <a:r>
              <a:rPr lang="es-ES" dirty="0" smtClean="0"/>
              <a:t>Gobernadores: Dra. Luz Estrella Rodríguez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1071563" indent="100013"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/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Total de funcionarios: 7</a:t>
            </a: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8044" y="78330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ASAMBLEA DE GOBERNADORES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7410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012" y="2094473"/>
            <a:ext cx="7853081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 el recurso humano, los servicios generales, los activos fijos, así como la coordinación y seguimiento del Plan Estratégico y Plan Anual Operativo de la Corporación,  la  mejora de los procesos y procedimientos, que garanticen la eficiencia y eficacia administrativa de la Corporación, de acuerdo a las políticas establecidas por la Dirección Superior, en un clima de armonía laboral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spcAft>
                <a:spcPts val="800"/>
              </a:spcAft>
            </a:pPr>
            <a:r>
              <a:rPr lang="es-SV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Gerente Administrativa: Lic. Luz Marleny Arévalo Portillo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98852" y="880954"/>
            <a:ext cx="3788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ADMINISTRATIVA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13448" y="449756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4097" y="2298354"/>
            <a:ext cx="7839634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organizar  la  elaboración de los Planes Institucionales, dando seguimiento al cumplimiento de objetivos y metas estratégicas establecidas  por la Corporación. Así como Elaborar los </a:t>
            </a:r>
            <a:r>
              <a:rPr lang="es-SV" sz="2000" spc="-15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</a:t>
            </a: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técnicos administrativos  en coordinación con las unidades organizativas a fin de dar cumplimiento a la normativa legal establecida. </a:t>
            </a:r>
            <a:endParaRPr lang="es-SV" sz="2000" spc="-15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spc="-15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 de Planificación y Seguimiento de Gestión: Lic. Elia Waleska Galdámez de Nájera.</a:t>
            </a:r>
            <a:endParaRPr lang="es-SV" sz="2000" spc="-15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07676" y="671918"/>
            <a:ext cx="73286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PLANIFICACIÓN ESTRATÉGICA </a:t>
            </a:r>
            <a:endParaRPr lang="es-SV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SV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DE GESTIÓN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246264" y="45762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8488" y="2002122"/>
            <a:ext cx="76513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dministrar los activos institucionales de la Corporación a través del registro, verificación, codificación y valorización de los mismos en los controles auxiliares, dando cumplimiento a la normativa Gubernamental vigente, con el fin de mantener actualizada la información relacionada con los bienes de uso y los bienes de control administrativo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/>
              <a:t>Encargado de Activo Fijo: Elí Gamaliel Guevara Fuentes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786480" y="983578"/>
            <a:ext cx="328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ACTIVO FIJO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56909" y="44979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7165" y="2484602"/>
            <a:ext cx="75706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Cancelar oportunamente los sueldos,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prestaciones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beneficios y dietas así como propiciar el bienestar social y laboral del personal a través de programas de promoción e incentivos que contribuyan a su desarrollo integral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Coordinador de Pagos y Bienestar Laboral: Lic. Carmen Leticia Rivera de Miranda.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564107" y="1249923"/>
            <a:ext cx="5531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PAGOS Y BIENESTAR LABORAL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0" y="47105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8821" y="1346064"/>
            <a:ext cx="81975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/>
              <a:t>Realizar los procesos de reclutamiento e inducción del personal de nuevo ingreso de acuerdo a la normativa legal establecida y a los lineamientos de la Gerencia Administrativa con la finalidad  que la Corporación cuente con personal idóneo, así como llevar la administración, registro y  control de las pólizas de Seguro de Vida Colectivo y Médico Hospitalario. </a:t>
            </a:r>
            <a:r>
              <a:rPr lang="es-SV" sz="2000" dirty="0" smtClean="0"/>
              <a:t>Realizar </a:t>
            </a:r>
            <a:r>
              <a:rPr lang="es-SV" sz="2000" dirty="0"/>
              <a:t>los procesos de capacitación y formación del personal de acuerdo a las necesidades </a:t>
            </a:r>
            <a:r>
              <a:rPr lang="es-SV" sz="2000" dirty="0" smtClean="0"/>
              <a:t>de </a:t>
            </a:r>
            <a:r>
              <a:rPr lang="es-SV" sz="2000" dirty="0"/>
              <a:t>cada área, con la  finalidad que la Corporación cuente con el personal </a:t>
            </a:r>
            <a:r>
              <a:rPr lang="es-SV" sz="2000" dirty="0" smtClean="0"/>
              <a:t>competente </a:t>
            </a:r>
            <a:r>
              <a:rPr lang="es-SV" sz="2000" dirty="0"/>
              <a:t>en las diferentes áreas de trabajo, para una mayor productividad y mejora de procesos. </a:t>
            </a:r>
          </a:p>
          <a:p>
            <a:pPr algn="just"/>
            <a:endParaRPr lang="es-SV" sz="2000" dirty="0" smtClean="0"/>
          </a:p>
          <a:p>
            <a:pPr algn="just"/>
            <a:r>
              <a:rPr lang="es-SV" sz="2000" dirty="0" smtClean="0"/>
              <a:t>Coordinadora de Admisión y Desarrollo Organizacional: Lic. Silvia Celina Flores de Ascencio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4876" y="472863"/>
            <a:ext cx="6266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ADMISIÓN Y DESARROLLO ORGANIZACIONAL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450403" y="51525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6808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7847" y="1883566"/>
            <a:ext cx="73420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Conservar y administrar el Archivo Central de la Corporación Salvadoreña de Inversiones de acuerdo a la Ley del Archivo General de la Nación y la Ley de Acceso a la Información Pública, a fin de garantizar el oportuno resguardo de todos los documentos de la Corporación y responder de manera eficaz y eficiente a las necesidades de información de la Corporación.  Así como monitorear el trabajo de digitalización realizado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SV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Oficial de Gestión documental: </a:t>
            </a:r>
            <a:r>
              <a:rPr lang="es-SV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Tec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Omar Baltazar Cea Orellana.</a:t>
            </a:r>
            <a:endParaRPr lang="es-SV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7177" y="866292"/>
            <a:ext cx="6297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 DOCUMENTAL Y ARCHIVO 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15980" y="46089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24174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2187" y="1931691"/>
            <a:ext cx="7303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Coordinar y supervisar las funciones de Activo Fijo y Bodega,  Servicios Generales de Puerto, liquidación,  promoción de servicios portuarios y el control de estadísticas. Así como la administración de personal, definiendo criterios administrativos para que todo el personal de Puerto cumpla lo establecido en la normativa vigente y los lineamiento emanados por la Administración superior. </a:t>
            </a:r>
            <a:endParaRPr lang="es-SV" sz="2000" spc="-15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spc="-15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Coordinador Administrativo: Lic. Billy Ronaldo Gavarrete.</a:t>
            </a:r>
            <a:endParaRPr lang="es-SV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253283" y="895583"/>
            <a:ext cx="46596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ADMINISTRATIVA DE PUERTO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58063" y="448623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2310" y="1436531"/>
            <a:ext cx="76513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Gestionar  los servicios de mantenimiento de las instalaciones físicas, equipo de transporte, sistema eléctrico y de aire acondicionado, equipos de impresión y fotocopiado y coordinar la prestación del servicio de limpieza, transporte, comunicaciones telefónicas  y mensajería, así como brindar a la Corporación los  suministros de papelería útiles y materiales,  atendiendo la normativa correspondiente, a fin de que las instalaciones, sistemas y equipos funcionen eficientemente en Oficina Central de la Corporación</a:t>
            </a:r>
            <a:r>
              <a:rPr lang="es-SV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SV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Jefe del Departamento de Servicios Generales: José Baudilio Hernández Franco</a:t>
            </a:r>
          </a:p>
          <a:p>
            <a:pPr algn="just"/>
            <a:endParaRPr lang="es-SV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461611" y="589872"/>
            <a:ext cx="5679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SERVICIOS GENERALES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70829" y="4693131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9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003" y="1659942"/>
            <a:ext cx="838676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SV" dirty="0" smtClean="0"/>
          </a:p>
          <a:p>
            <a:pPr algn="just">
              <a:lnSpc>
                <a:spcPct val="150000"/>
              </a:lnSpc>
            </a:pPr>
            <a:endParaRPr lang="es-SV" dirty="0"/>
          </a:p>
          <a:p>
            <a:pPr algn="just">
              <a:lnSpc>
                <a:spcPct val="150000"/>
              </a:lnSpc>
            </a:pPr>
            <a:r>
              <a:rPr lang="es-SV" dirty="0" smtClean="0"/>
              <a:t>Su </a:t>
            </a:r>
            <a:r>
              <a:rPr lang="es-SV" dirty="0"/>
              <a:t>función principal es la fiscalización de los Estados Financieros y el control interno de la Corporación según lo que prescriben las leyes aplicables. </a:t>
            </a:r>
          </a:p>
          <a:p>
            <a:pPr algn="just">
              <a:lnSpc>
                <a:spcPct val="150000"/>
              </a:lnSpc>
            </a:pP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 No aplica.</a:t>
            </a: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8510" y="881718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/>
              <a:t>AUDITORIA EXTERNA </a:t>
            </a:r>
            <a:endParaRPr lang="es-SV" sz="2400" b="1" dirty="0"/>
          </a:p>
        </p:txBody>
      </p:sp>
    </p:spTree>
    <p:extLst>
      <p:ext uri="{BB962C8B-B14F-4D97-AF65-F5344CB8AC3E}">
        <p14:creationId xmlns:p14="http://schemas.microsoft.com/office/powerpoint/2010/main" val="9171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8618" y="1366672"/>
            <a:ext cx="83867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Sus funciones principales, reguladas por la Ley Orgánica de CORSAIN, consisten en proponer, a consideración y aprobación de la Asamblea de Gobernadores, los planes anuales operativos, el presupuesto del ejercicio y sus modificaciones, evaluar periódicamente la ejecución de los planes anuales operativos, establecer la estructura administrativa de la Corporación; designar, de entre sus miembros, los Directores que integrarán los Comités especiales que juzgue conveniente establecer, aprobar el Reglamento de Trabajo y manuales de operación interna, y ejercer las demás funciones y facultades que le correspondan de acuerdo con la Ley, los Reglamentos y disposiciones aplicables.</a:t>
            </a:r>
          </a:p>
          <a:p>
            <a:pPr algn="just"/>
            <a:endParaRPr lang="es-SV" dirty="0" smtClean="0">
              <a:ea typeface="Calibri" panose="020F0502020204030204" pitchFamily="34" charset="0"/>
            </a:endParaRPr>
          </a:p>
          <a:p>
            <a:pPr algn="just"/>
            <a:r>
              <a:rPr lang="es-SV" sz="2000" dirty="0"/>
              <a:t>Directora Presidenta de CORSAIN y Secretaria de la Asamblea de </a:t>
            </a:r>
            <a:r>
              <a:rPr lang="es-SV" sz="2000" dirty="0" smtClean="0"/>
              <a:t>Gobernadores: Lic. Violeta Isabel Saca.</a:t>
            </a:r>
          </a:p>
          <a:p>
            <a:pPr algn="just"/>
            <a:endParaRPr lang="es-SV" sz="2000" dirty="0" smtClean="0"/>
          </a:p>
          <a:p>
            <a:pPr algn="just"/>
            <a:r>
              <a:rPr lang="es-SV" sz="2000" dirty="0" smtClean="0"/>
              <a:t> </a:t>
            </a:r>
            <a:endParaRPr lang="es-SV" sz="2000" dirty="0" smtClean="0"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76765" y="63549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CONSEJO DIRECTIVO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378618" y="4897353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6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7</a:t>
            </a:r>
          </a:p>
        </p:txBody>
      </p:sp>
    </p:spTree>
    <p:extLst>
      <p:ext uri="{BB962C8B-B14F-4D97-AF65-F5344CB8AC3E}">
        <p14:creationId xmlns:p14="http://schemas.microsoft.com/office/powerpoint/2010/main" val="31330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5" y="1772237"/>
            <a:ext cx="838676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Auditoria es un organismo de apoyo a la Máxima Autoridad para el cumplimiento de sus </a:t>
            </a:r>
            <a:r>
              <a:rPr lang="es-SV" dirty="0" smtClean="0"/>
              <a:t>responsabilidades.</a:t>
            </a:r>
          </a:p>
          <a:p>
            <a:pPr algn="just"/>
            <a:r>
              <a:rPr lang="es-SV" dirty="0" smtClean="0"/>
              <a:t>El </a:t>
            </a:r>
            <a:r>
              <a:rPr lang="es-SV" dirty="0"/>
              <a:t>Comité </a:t>
            </a:r>
            <a:r>
              <a:rPr lang="es-SV" dirty="0" smtClean="0"/>
              <a:t>promoverá </a:t>
            </a:r>
            <a:r>
              <a:rPr lang="es-SV" dirty="0"/>
              <a:t>el mejoramiento de los sistemas de control interno aplicados a los procesos claves y de apoyo relevantes para el manejo de los recursos y la gestión de resultados.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</a:t>
            </a: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82679" y="636332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AUDITORIA  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8011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6623" y="1793942"/>
            <a:ext cx="78946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Riesgos es un órgano de apoyo al Consejo Directivo de la Corporación para la administración de Riesgos de CORSAIN, lo que contribuirá a su estabilidad, rentabilidad y solvencia.</a:t>
            </a:r>
          </a:p>
          <a:p>
            <a:pPr algn="just"/>
            <a:r>
              <a:rPr lang="es-SV" dirty="0"/>
              <a:t>Asimismo es responsabilidad del Comité de Riesgos asegurar que CORSAIN esté cumpliendo con las Leyes y regulaciones pertinentes, velar porque se mantengan los controles efectivos para identificar, medir, monitorear, limitar y revelar los riesgos a que se encuentre expuesta la Corporación en la realización de sus operaciones.</a:t>
            </a: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6623" y="812796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RIESGOS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358198" y="4271543"/>
            <a:ext cx="3586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233" y="1922816"/>
            <a:ext cx="766812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Promover y recomendar las políticas y las Normas para planear las estrategias de inversión, que permitan optimizar los rendimientos de las disponibilidades f</a:t>
            </a:r>
            <a:r>
              <a:rPr lang="es-MX" dirty="0" smtClean="0"/>
              <a:t>inancieras</a:t>
            </a:r>
            <a:r>
              <a:rPr lang="es-MX" dirty="0"/>
              <a:t>, todo con apego a las leyes, reglamentos, acuerdos y lineamientos de la materia.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07266" y="992561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INVERSIONES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379179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233" y="2580541"/>
            <a:ext cx="766812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Prevenir, detectar, controlar y reportar operaciones en las que se sospeche se pretenda legitimar movimientos de dinero de origen ilícito. </a:t>
            </a:r>
            <a:endParaRPr lang="es-US" dirty="0"/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31854" y="1281317"/>
            <a:ext cx="6943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</a:t>
            </a:r>
            <a:r>
              <a:rPr lang="es-US" sz="2000" b="1" dirty="0" smtClean="0"/>
              <a:t>COMITÉ DE PREVENCIÓN DE LAVADO DE DINERO Y DE ACTIVOS</a:t>
            </a:r>
            <a:r>
              <a:rPr lang="es-SV" sz="2000" b="1" dirty="0" smtClean="0"/>
              <a:t>  </a:t>
            </a:r>
            <a:endParaRPr lang="es-SV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37917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5</a:t>
            </a:r>
          </a:p>
        </p:txBody>
      </p:sp>
    </p:spTree>
    <p:extLst>
      <p:ext uri="{BB962C8B-B14F-4D97-AF65-F5344CB8AC3E}">
        <p14:creationId xmlns:p14="http://schemas.microsoft.com/office/powerpoint/2010/main" val="13389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1761</TotalTime>
  <Words>2647</Words>
  <Application>Microsoft Office PowerPoint</Application>
  <PresentationFormat>Presentación en pantalla (4:3)</PresentationFormat>
  <Paragraphs>252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Peraza</dc:creator>
  <cp:lastModifiedBy>Maria Gabriela Ramos Manzanares</cp:lastModifiedBy>
  <cp:revision>152</cp:revision>
  <cp:lastPrinted>2017-09-18T22:38:30Z</cp:lastPrinted>
  <dcterms:created xsi:type="dcterms:W3CDTF">2014-07-22T16:30:09Z</dcterms:created>
  <dcterms:modified xsi:type="dcterms:W3CDTF">2019-10-08T01:05:47Z</dcterms:modified>
</cp:coreProperties>
</file>