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8" r:id="rId3"/>
    <p:sldId id="259" r:id="rId4"/>
    <p:sldId id="279" r:id="rId5"/>
    <p:sldId id="260" r:id="rId6"/>
    <p:sldId id="275" r:id="rId7"/>
    <p:sldId id="264" r:id="rId8"/>
    <p:sldId id="273" r:id="rId9"/>
    <p:sldId id="281" r:id="rId10"/>
    <p:sldId id="276" r:id="rId11"/>
    <p:sldId id="282" r:id="rId12"/>
    <p:sldId id="267" r:id="rId13"/>
    <p:sldId id="280" r:id="rId14"/>
    <p:sldId id="274" r:id="rId15"/>
    <p:sldId id="270" r:id="rId16"/>
    <p:sldId id="271" r:id="rId17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 Marleny Arevalo" initials="LMA" lastIdx="13" clrIdx="0">
    <p:extLst>
      <p:ext uri="{19B8F6BF-5375-455C-9EA6-DF929625EA0E}">
        <p15:presenceInfo xmlns:p15="http://schemas.microsoft.com/office/powerpoint/2012/main" userId="S-1-5-21-3146053144-2328640003-447908426-1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99FF"/>
    <a:srgbClr val="FF5A33"/>
    <a:srgbClr val="FF7A5B"/>
    <a:srgbClr val="D581FF"/>
    <a:srgbClr val="FFB84F"/>
    <a:srgbClr val="CC66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6AFC-8F86-43C7-AA4D-B341696C84D2}" type="datetimeFigureOut">
              <a:rPr lang="es-SV" smtClean="0"/>
              <a:t>1/2/2018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0172E-5254-47DC-8CF4-A84B85D38D4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598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0172E-5254-47DC-8CF4-A84B85D38D45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18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0172E-5254-47DC-8CF4-A84B85D38D45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6774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267856"/>
            <a:ext cx="9144000" cy="243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PLAN ANUAL OPERATIVO 2018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22889" y="5133038"/>
            <a:ext cx="7092461" cy="808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schemeClr val="tx1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</a:t>
            </a:fld>
            <a:endParaRPr lang="es-ES" dirty="0"/>
          </a:p>
        </p:txBody>
      </p:sp>
      <p:pic>
        <p:nvPicPr>
          <p:cNvPr id="6" name="Imagen 5" descr="Captura de pantalla 2017-06-19 a las 10.06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21" y="5697890"/>
            <a:ext cx="2101301" cy="9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0232"/>
              </p:ext>
            </p:extLst>
          </p:nvPr>
        </p:nvGraphicFramePr>
        <p:xfrm>
          <a:off x="406152" y="1523335"/>
          <a:ext cx="8396654" cy="33178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14641"/>
                <a:gridCol w="2289248"/>
                <a:gridCol w="2792765"/>
              </a:tblGrid>
              <a:tr h="4553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ESTRATÉGICO</a:t>
                      </a:r>
                      <a:endParaRPr lang="es-SV" sz="1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191930"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Avituallamiento de combustible</a:t>
                      </a:r>
                      <a:r>
                        <a:rPr lang="es-SV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para embarcaciones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y pre inversión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27988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13557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 - Mayo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20744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- Julio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26322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Agosto - Octubre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406716"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Desarrollo de Tanques</a:t>
                      </a:r>
                      <a:r>
                        <a:rPr lang="es-SV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</a:t>
                      </a:r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Almacenamiento </a:t>
                      </a:r>
                      <a:r>
                        <a:rPr lang="es-SV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Combustible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y pre inversión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Febrero</a:t>
                      </a:r>
                    </a:p>
                  </a:txBody>
                  <a:tcPr marL="7735" marR="7735" marT="7735" marB="0" anchor="ctr">
                    <a:noFill/>
                  </a:tcPr>
                </a:tc>
              </a:tr>
              <a:tr h="37177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Socio seleccionado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 - Abril</a:t>
                      </a:r>
                    </a:p>
                  </a:txBody>
                  <a:tcPr marL="7735" marR="7735" marT="7735" marB="0" anchor="ctr">
                    <a:noFill/>
                  </a:tcPr>
                </a:tc>
              </a:tr>
              <a:tr h="23984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Convenio y memorando firmados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20794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Factibilidad 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Junio - Agosto</a:t>
                      </a:r>
                    </a:p>
                  </a:txBody>
                  <a:tcPr marL="7735" marR="7735" marT="7735" marB="0" anchor="ctr">
                    <a:noFill/>
                  </a:tcPr>
                </a:tc>
              </a:tr>
              <a:tr h="20794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 - Noviembre</a:t>
                      </a: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4 Título"/>
          <p:cNvSpPr txBox="1">
            <a:spLocks/>
          </p:cNvSpPr>
          <p:nvPr/>
        </p:nvSpPr>
        <p:spPr>
          <a:xfrm>
            <a:off x="406152" y="55928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00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406152" y="55928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11</a:t>
            </a:fld>
            <a:endParaRPr lang="es-ES" dirty="0"/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21522"/>
              </p:ext>
            </p:extLst>
          </p:nvPr>
        </p:nvGraphicFramePr>
        <p:xfrm>
          <a:off x="719008" y="2034158"/>
          <a:ext cx="8083798" cy="26385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38835"/>
                <a:gridCol w="2502830"/>
                <a:gridCol w="2342133"/>
              </a:tblGrid>
              <a:tr h="302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9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ACCIONES </a:t>
                      </a:r>
                      <a:r>
                        <a:rPr lang="es-SV" sz="1400" b="1" u="none" strike="noStrike" dirty="0" smtClean="0">
                          <a:effectLst/>
                        </a:rPr>
                        <a:t>ESTRATÉGICAS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INDICADORES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effectLst/>
                        </a:rPr>
                        <a:t>TIEMPO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8679">
                <a:tc rowSpan="3">
                  <a:txBody>
                    <a:bodyPr/>
                    <a:lstStyle/>
                    <a:p>
                      <a:pPr algn="ctr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Proyecto adquisición de dragadora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 de </a:t>
                      </a:r>
                      <a:r>
                        <a:rPr lang="es-SV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preinversión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</a:tr>
              <a:tr h="698679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</a:tr>
              <a:tr h="698679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</a:t>
                      </a:r>
                      <a:r>
                        <a:rPr lang="es-SV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Noviembre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2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590544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95658"/>
              </p:ext>
            </p:extLst>
          </p:nvPr>
        </p:nvGraphicFramePr>
        <p:xfrm>
          <a:off x="447096" y="1578050"/>
          <a:ext cx="8217219" cy="38416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80369"/>
                <a:gridCol w="2294517"/>
                <a:gridCol w="2742333"/>
              </a:tblGrid>
              <a:tr h="281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P1. Actualizar la legislación y normativa operativa de la Corporación.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22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ACCIONES </a:t>
                      </a:r>
                      <a:r>
                        <a:rPr lang="es-SV" sz="1400" b="1" u="none" strike="noStrike" dirty="0" smtClean="0">
                          <a:effectLst/>
                        </a:rPr>
                        <a:t>ESTRATÉGICAS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INDICADORES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effectLst/>
                        </a:rPr>
                        <a:t>TIEMPO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4885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Impulsar una propuesta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Reforma a la Ley Orgánica de la Corporación Salvadoreña de Inversiones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 de reformas</a:t>
                      </a:r>
                      <a:r>
                        <a:rPr lang="es-SV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 Ley Orgánica de CORSAIN, presentada en CAPRES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Febrero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69488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69488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 - Junio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4975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49759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  <a:r>
                        <a:rPr lang="es-SV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Diciembre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1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590544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11318"/>
              </p:ext>
            </p:extLst>
          </p:nvPr>
        </p:nvGraphicFramePr>
        <p:xfrm>
          <a:off x="447096" y="1578050"/>
          <a:ext cx="8355709" cy="21041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1939"/>
                <a:gridCol w="1844049"/>
                <a:gridCol w="2087997"/>
                <a:gridCol w="2091724"/>
              </a:tblGrid>
              <a:tr h="281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P1. Actualizar la legislación y normativa operativa de la Corporación.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22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ACTIVIDADES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3663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Revisión, actualización y mejora de procedimientos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Documentos revisados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actualizados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Revisión de documentos con áreas,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según calendarización establecida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Marzo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2581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Actualización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documentación que lo requiera, según calendarización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 - Septiembre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4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 txBox="1">
            <a:spLocks/>
          </p:cNvSpPr>
          <p:nvPr/>
        </p:nvSpPr>
        <p:spPr>
          <a:xfrm>
            <a:off x="406152" y="631488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14</a:t>
            </a:fld>
            <a:endParaRPr lang="es-ES" dirty="0"/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75817"/>
              </p:ext>
            </p:extLst>
          </p:nvPr>
        </p:nvGraphicFramePr>
        <p:xfrm>
          <a:off x="492609" y="1574967"/>
          <a:ext cx="8310197" cy="38848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7063"/>
                <a:gridCol w="2649771"/>
                <a:gridCol w="2773363"/>
              </a:tblGrid>
              <a:tr h="3046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P2. Aplicación de tecnología de la información enfocada a la mejora de procesos.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ACCIONES </a:t>
                      </a:r>
                      <a:r>
                        <a:rPr lang="es-SV" sz="1400" b="1" u="none" strike="noStrike" dirty="0" smtClean="0">
                          <a:effectLst/>
                        </a:rPr>
                        <a:t>ESTRATÉGICAS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INDICADORES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effectLst/>
                        </a:rPr>
                        <a:t>TIEMPO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610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Implementación del Plan Integral</a:t>
                      </a:r>
                      <a:r>
                        <a:rPr lang="es-SV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Desarrollo e Implantación de Sistemas de Gestión Administrativa y Financiera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Módulos terminados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Abril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78080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Mayo- Agosto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78080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Septiembre- Diciembre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94235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módulos se requiere recepción de Entregables: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Manuales de usuarios, Códigos fuentes, diagrama entidad-relación.</a:t>
                      </a:r>
                      <a:endParaRPr lang="es-SV" sz="14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373673" y="1122806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05156"/>
              </p:ext>
            </p:extLst>
          </p:nvPr>
        </p:nvGraphicFramePr>
        <p:xfrm>
          <a:off x="642735" y="2048892"/>
          <a:ext cx="8127592" cy="2302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8033"/>
                <a:gridCol w="1943948"/>
                <a:gridCol w="2030993"/>
                <a:gridCol w="2034618"/>
              </a:tblGrid>
              <a:tr h="243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A1. Desarrollo de habilidades y competencias del personal</a:t>
                      </a:r>
                      <a:r>
                        <a:rPr lang="es-ES" sz="1400" b="1" baseline="0" dirty="0" smtClean="0"/>
                        <a:t> de la Corporación.</a:t>
                      </a:r>
                      <a:endParaRPr lang="es-ES" sz="1400" b="1" dirty="0" smtClean="0"/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93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ACTIVIDADES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31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effectLst/>
                        </a:rPr>
                        <a:t>Desarrollo del Personal mediante capacitaciones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effectLst/>
                        </a:rPr>
                        <a:t>Ejecución del Plan de Capacitaciones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effectLst/>
                        </a:rPr>
                        <a:t>Aprobación del Plan</a:t>
                      </a:r>
                      <a:r>
                        <a:rPr lang="es-SV" sz="1200" u="none" strike="noStrike" baseline="0" dirty="0" smtClean="0">
                          <a:effectLst/>
                        </a:rPr>
                        <a:t> de Capacitación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</a:tr>
              <a:tr h="360894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effectLst/>
                        </a:rPr>
                        <a:t>Ejecución del Plan de Capacitación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– Diciembre 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360894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personal en SSO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Divulgación y puesta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práctica de Ley SSO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plan de trabajo</a:t>
                      </a:r>
                      <a:endParaRPr lang="es-SV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37889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Revisión y aprobación de plan de trabajo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Febrero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37889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 de trabajo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 -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Diciembre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8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58056"/>
              </p:ext>
            </p:extLst>
          </p:nvPr>
        </p:nvGraphicFramePr>
        <p:xfrm>
          <a:off x="491319" y="1537106"/>
          <a:ext cx="8279008" cy="41917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3136"/>
                <a:gridCol w="1804519"/>
                <a:gridCol w="2168670"/>
                <a:gridCol w="1972683"/>
              </a:tblGrid>
              <a:tr h="270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A2. Fomentar</a:t>
                      </a:r>
                      <a:r>
                        <a:rPr lang="es-ES" sz="1400" b="1" baseline="0" dirty="0" smtClean="0"/>
                        <a:t> la motivación, convivencia y comportamiento ético. </a:t>
                      </a:r>
                      <a:endParaRPr lang="es-ES" sz="1400" b="1" dirty="0" smtClean="0"/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14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ACTIVIDADES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249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Mejorar el ambiente de trabajo que permita la participación proactiva del personal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150" u="none" strike="noStrike" dirty="0" smtClean="0">
                          <a:effectLst/>
                        </a:rPr>
                        <a:t>Evaluación</a:t>
                      </a:r>
                      <a:r>
                        <a:rPr lang="es-SV" sz="1150" u="none" strike="noStrike" baseline="0" dirty="0" smtClean="0">
                          <a:effectLst/>
                        </a:rPr>
                        <a:t> de Clima </a:t>
                      </a:r>
                      <a:r>
                        <a:rPr lang="es-SV" sz="1150" u="none" strike="noStrike" baseline="0" smtClean="0">
                          <a:effectLst/>
                        </a:rPr>
                        <a:t>Organizacional 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Seguimientos a Plan de mejora del ambiente laboral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Diciembre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64970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 de clima organizacional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78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u="none" strike="noStrike" dirty="0" smtClean="0">
                          <a:effectLst/>
                        </a:rPr>
                        <a:t>Difundir </a:t>
                      </a:r>
                      <a:r>
                        <a:rPr lang="es-SV" sz="1150" u="none" strike="noStrike" dirty="0">
                          <a:effectLst/>
                        </a:rPr>
                        <a:t>la Ley de Ética Gubernamental y su </a:t>
                      </a:r>
                      <a:r>
                        <a:rPr lang="es-SV" sz="1150" u="none" strike="noStrike" dirty="0" smtClean="0">
                          <a:effectLst/>
                        </a:rPr>
                        <a:t>Reglamento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Capacitación  8 horas impartida al  personal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Realizar jornada de capacitación sobre la ética en la función pública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 – Septiembre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85980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Difundir la Ley de Acceso a la Información Pública y su Reglamento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Una</a:t>
                      </a:r>
                      <a:r>
                        <a:rPr lang="es-SV" sz="1150" u="none" strike="noStrike" baseline="0" dirty="0" smtClean="0">
                          <a:effectLst/>
                        </a:rPr>
                        <a:t> c</a:t>
                      </a:r>
                      <a:r>
                        <a:rPr lang="es-SV" sz="1150" u="none" strike="noStrike" dirty="0" smtClean="0">
                          <a:effectLst/>
                        </a:rPr>
                        <a:t>apacitación de la ley impartida al personal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Realizar jornada de capacitación sobre la LAIP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- Diciembre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42990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de participación ciudadana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elaborado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y autorización</a:t>
                      </a:r>
                      <a:r>
                        <a:rPr lang="es-SV" sz="11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plan de fomento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– Febrero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42990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</a:t>
                      </a:r>
                      <a:r>
                        <a:rPr lang="es-SV" sz="11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plan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</a:t>
                      </a:r>
                      <a:r>
                        <a:rPr lang="es-SV" sz="11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plan autorizado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- Diciembre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373673" y="454054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36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880880" y="2302434"/>
            <a:ext cx="1511553" cy="64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s-ES" altLang="es-SV" sz="1600" b="1" dirty="0" smtClean="0">
                <a:solidFill>
                  <a:schemeClr val="bg1">
                    <a:lumMod val="95000"/>
                  </a:schemeClr>
                </a:solidFill>
              </a:rPr>
              <a:t>Misión:</a:t>
            </a:r>
            <a:endParaRPr lang="es-ES" altLang="es-SV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2 Rectángulo"/>
          <p:cNvSpPr>
            <a:spLocks noChangeArrowheads="1"/>
          </p:cNvSpPr>
          <p:nvPr/>
        </p:nvSpPr>
        <p:spPr bwMode="auto">
          <a:xfrm>
            <a:off x="2399185" y="2357203"/>
            <a:ext cx="6273894" cy="523220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sz="1400" dirty="0">
                <a:latin typeface="+mn-lt"/>
              </a:rPr>
              <a:t>Ser un instrumento del Estado para generar inversiones en diferentes actividades industriales que contribuyan al desarrollo del país.</a:t>
            </a:r>
          </a:p>
        </p:txBody>
      </p:sp>
      <p:sp>
        <p:nvSpPr>
          <p:cNvPr id="47" name="15 Rectángulo"/>
          <p:cNvSpPr>
            <a:spLocks noChangeArrowheads="1"/>
          </p:cNvSpPr>
          <p:nvPr/>
        </p:nvSpPr>
        <p:spPr bwMode="auto">
          <a:xfrm>
            <a:off x="2392434" y="1501566"/>
            <a:ext cx="6273894" cy="738664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sz="1400" dirty="0">
                <a:solidFill>
                  <a:schemeClr val="dk1"/>
                </a:solidFill>
                <a:latin typeface="+mn-lt"/>
              </a:rPr>
              <a:t>Ser el referente de inversiones estatales y público privadas rentables, sostenibles y transparentes que generen desarrollo económico y social, en armonía con el medio ambiente. </a:t>
            </a:r>
            <a:endParaRPr lang="es-SV" sz="1400" dirty="0">
              <a:solidFill>
                <a:schemeClr val="dk1"/>
              </a:solidFill>
              <a:latin typeface="+mn-lt"/>
            </a:endParaRPr>
          </a:p>
        </p:txBody>
      </p:sp>
      <p:graphicFrame>
        <p:nvGraphicFramePr>
          <p:cNvPr id="50" name="4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25292"/>
              </p:ext>
            </p:extLst>
          </p:nvPr>
        </p:nvGraphicFramePr>
        <p:xfrm>
          <a:off x="838896" y="3161843"/>
          <a:ext cx="7861466" cy="3307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0048"/>
                <a:gridCol w="615141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SV" sz="1800" dirty="0" smtClean="0"/>
                        <a:t>VALORES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Trabajo en Equipo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kern="1200" dirty="0" smtClean="0"/>
                        <a:t>Realizar actividades en forma conjunta, eficiente y con el compromiso de alcanzar un fin común.</a:t>
                      </a:r>
                      <a:endParaRPr lang="es-SV" sz="15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Eficiencia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Optimización</a:t>
                      </a:r>
                      <a:r>
                        <a:rPr lang="es-ES" sz="1500" kern="1200" baseline="0" dirty="0" smtClean="0"/>
                        <a:t> de tiempo y recursos para una mayor productividad.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Transparencia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Facilitar el acceso a la información a todas las partes interesadas que demuestren legitimo interés en materia de inversiones.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Confianza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Certeza que la Corporación actúa con honradez y sinceridad en el desarrollo de sus actividades.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Capacidad de aportar soluciones proactivas para el alcance de los objetivos de la Corporación.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Integridad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Obrar con rectitud y probidad.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887631" y="1548055"/>
            <a:ext cx="1511553" cy="64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SV" sz="16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Visión:</a:t>
            </a:r>
            <a:endParaRPr lang="es-ES" altLang="es-SV" sz="1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0" y="368492"/>
            <a:ext cx="9144000" cy="95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VISIÓN, MISIÓN Y VALORES</a:t>
            </a:r>
            <a:endParaRPr lang="es-SV" sz="36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2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0" y="424766"/>
            <a:ext cx="9144000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600" b="1" dirty="0" smtClean="0"/>
              <a:t>PERSPECTIVAS</a:t>
            </a: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770944"/>
              </p:ext>
            </p:extLst>
          </p:nvPr>
        </p:nvGraphicFramePr>
        <p:xfrm>
          <a:off x="470847" y="1528554"/>
          <a:ext cx="8400197" cy="45887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51308"/>
                <a:gridCol w="5648889"/>
              </a:tblGrid>
              <a:tr h="57042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PERSPECTIVAS</a:t>
                      </a:r>
                      <a:endParaRPr lang="es-E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s-ES" sz="1800" dirty="0" smtClean="0"/>
                        <a:t>OBJETIVOS ESTRATÉGICOS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104707">
                <a:tc>
                  <a:txBody>
                    <a:bodyPr/>
                    <a:lstStyle/>
                    <a:p>
                      <a:pPr lvl="0" algn="ctr"/>
                      <a:r>
                        <a:rPr lang="es-ES" sz="1800" dirty="0" smtClean="0"/>
                        <a:t>Financiera</a:t>
                      </a:r>
                      <a:endParaRPr lang="es-E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F1. Crecer en flujos de efectivo, rentabilidad y patrimonio.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F2. Saneamiento  y fortalecimiento patrimonial.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252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Inversionistas y Clientes</a:t>
                      </a:r>
                      <a:endParaRPr lang="es-E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I1. Diversificación de cartera de inversiones.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I2. Brindar excelente servicio a inversionistas y clientes.</a:t>
                      </a:r>
                      <a:r>
                        <a:rPr lang="es-ES" sz="16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0470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Procesos y Tecnología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P1. Actualizar la legislación y normativa operativa de la Corporación.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P2. Aplicación de tecnología de la información enfocada a la mejora de procesos.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635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Aprendizaje y Crecimiento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A1. Desarrollo de habilidades y competencias del personal</a:t>
                      </a:r>
                      <a:r>
                        <a:rPr lang="es-ES" sz="1600" baseline="0" dirty="0" smtClean="0"/>
                        <a:t> de la Corporación.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A2. Fomentar</a:t>
                      </a:r>
                      <a:r>
                        <a:rPr lang="es-ES" sz="1600" baseline="0" dirty="0" smtClean="0"/>
                        <a:t> la motivación, convivencia y comportamiento ético. </a:t>
                      </a:r>
                      <a:endParaRPr lang="es-E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43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 redondeado"/>
          <p:cNvSpPr/>
          <p:nvPr/>
        </p:nvSpPr>
        <p:spPr>
          <a:xfrm>
            <a:off x="463876" y="1224048"/>
            <a:ext cx="1140828" cy="1335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 smtClean="0">
                <a:solidFill>
                  <a:schemeClr val="bg1">
                    <a:lumMod val="95000"/>
                  </a:schemeClr>
                </a:solidFill>
              </a:rPr>
              <a:t>Financiera</a:t>
            </a:r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69 Rectángulo redondeado"/>
          <p:cNvSpPr/>
          <p:nvPr/>
        </p:nvSpPr>
        <p:spPr>
          <a:xfrm>
            <a:off x="477524" y="2605903"/>
            <a:ext cx="1140828" cy="133640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500" b="1" dirty="0">
                <a:solidFill>
                  <a:schemeClr val="bg1">
                    <a:lumMod val="95000"/>
                  </a:schemeClr>
                </a:solidFill>
              </a:rPr>
              <a:t>Inversionistas y Clientes</a:t>
            </a:r>
            <a:endParaRPr lang="es-SV" sz="15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SV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" name="70 Rectángulo redondeado"/>
          <p:cNvSpPr/>
          <p:nvPr/>
        </p:nvSpPr>
        <p:spPr>
          <a:xfrm>
            <a:off x="485553" y="4008230"/>
            <a:ext cx="1140828" cy="1335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>
                <a:solidFill>
                  <a:schemeClr val="bg1">
                    <a:lumMod val="95000"/>
                  </a:schemeClr>
                </a:solidFill>
              </a:rPr>
              <a:t>Procesos y Tecnología</a:t>
            </a:r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485553" y="5387443"/>
            <a:ext cx="1140828" cy="1335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>
                <a:solidFill>
                  <a:schemeClr val="bg1">
                    <a:lumMod val="95000"/>
                  </a:schemeClr>
                </a:solidFill>
              </a:rPr>
              <a:t>Aprendizaje y Crecimiento</a:t>
            </a:r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/>
        </p:nvSpPr>
        <p:spPr bwMode="auto">
          <a:xfrm>
            <a:off x="3807784" y="6494662"/>
            <a:ext cx="152843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8FCB4E5-9C09-476D-909F-DABCB8A427BC}" type="slidenum">
              <a:rPr lang="es-ES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r>
              <a:rPr lang="es-ES" dirty="0" smtClean="0">
                <a:solidFill>
                  <a:schemeClr val="tx1"/>
                </a:solidFill>
              </a:rPr>
              <a:t> de 15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86130" y="430536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b="1" dirty="0" smtClean="0"/>
              <a:t>MAPA ESTRATÉGICO DE CORSAIN</a:t>
            </a:r>
            <a:endParaRPr lang="es-SV" sz="3200" b="1" dirty="0"/>
          </a:p>
        </p:txBody>
      </p:sp>
      <p:sp>
        <p:nvSpPr>
          <p:cNvPr id="7" name="6 Rectángulo"/>
          <p:cNvSpPr/>
          <p:nvPr/>
        </p:nvSpPr>
        <p:spPr>
          <a:xfrm>
            <a:off x="1462605" y="1224048"/>
            <a:ext cx="7398809" cy="133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9" name="8 Rectángulo"/>
          <p:cNvSpPr/>
          <p:nvPr/>
        </p:nvSpPr>
        <p:spPr>
          <a:xfrm>
            <a:off x="1476253" y="2602532"/>
            <a:ext cx="7398809" cy="1336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1" name="10 Rectángulo"/>
          <p:cNvSpPr/>
          <p:nvPr/>
        </p:nvSpPr>
        <p:spPr>
          <a:xfrm>
            <a:off x="1476253" y="4005064"/>
            <a:ext cx="7398809" cy="133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3" name="12 Rectángulo"/>
          <p:cNvSpPr/>
          <p:nvPr/>
        </p:nvSpPr>
        <p:spPr>
          <a:xfrm>
            <a:off x="1476253" y="5384520"/>
            <a:ext cx="7398809" cy="133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481456" y="1375217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F1.</a:t>
            </a:r>
            <a:r>
              <a:rPr lang="es-MX" sz="1400" dirty="0" smtClean="0"/>
              <a:t> Crecer en flujos de efectivo, rentabilidad y  patrimonio</a:t>
            </a:r>
            <a:endParaRPr lang="es-SV" sz="14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5278833" y="1374829"/>
            <a:ext cx="2226073" cy="97279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F2.</a:t>
            </a:r>
            <a:r>
              <a:rPr lang="es-MX" sz="1400" dirty="0" smtClean="0"/>
              <a:t> Saneamiento y fortalecimiento patrimonial</a:t>
            </a:r>
            <a:endParaRPr lang="es-SV" sz="14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480409" y="2770665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rgbClr val="FF7A5B">
                  <a:tint val="66000"/>
                  <a:satMod val="160000"/>
                </a:srgbClr>
              </a:gs>
              <a:gs pos="50000">
                <a:srgbClr val="FF7A5B">
                  <a:tint val="44500"/>
                  <a:satMod val="160000"/>
                </a:srgbClr>
              </a:gs>
              <a:gs pos="100000">
                <a:srgbClr val="FF7A5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5A3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I1.</a:t>
            </a:r>
            <a:r>
              <a:rPr lang="es-MX" sz="1400" dirty="0" smtClean="0"/>
              <a:t> Diversificación de cartera de inversiones</a:t>
            </a:r>
            <a:endParaRPr lang="es-SV" sz="14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335886" y="2771049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rgbClr val="FF7A5B">
                  <a:tint val="66000"/>
                  <a:satMod val="160000"/>
                </a:srgbClr>
              </a:gs>
              <a:gs pos="50000">
                <a:srgbClr val="FF7A5B">
                  <a:tint val="44500"/>
                  <a:satMod val="160000"/>
                </a:srgbClr>
              </a:gs>
              <a:gs pos="100000">
                <a:srgbClr val="FF7A5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I2.</a:t>
            </a:r>
            <a:r>
              <a:rPr lang="es-MX" sz="1400" dirty="0" smtClean="0"/>
              <a:t> Brindar excelente servicio a inversionistas y clientes</a:t>
            </a:r>
            <a:endParaRPr lang="es-SV" sz="14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5277606" y="5563192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rgbClr val="FFB84F">
                  <a:tint val="66000"/>
                  <a:satMod val="160000"/>
                </a:srgbClr>
              </a:gs>
              <a:gs pos="50000">
                <a:srgbClr val="FFB84F">
                  <a:tint val="44500"/>
                  <a:satMod val="160000"/>
                </a:srgbClr>
              </a:gs>
              <a:gs pos="100000">
                <a:srgbClr val="FFB84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B8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A2.</a:t>
            </a:r>
            <a:r>
              <a:rPr lang="es-MX" sz="1400" dirty="0" smtClean="0"/>
              <a:t> Fomentar la motivación, convivencia y comportamiento ético</a:t>
            </a:r>
            <a:endParaRPr lang="es-SV" sz="14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5326961" y="4210053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400" b="1" dirty="0" smtClean="0"/>
              <a:t>P2.</a:t>
            </a:r>
            <a:r>
              <a:rPr lang="es-MX" sz="1400" dirty="0" smtClean="0"/>
              <a:t> </a:t>
            </a:r>
            <a:r>
              <a:rPr lang="es-ES" sz="1400" dirty="0"/>
              <a:t>Aplicación de tecnología de la </a:t>
            </a:r>
            <a:r>
              <a:rPr lang="es-ES" sz="1400" dirty="0" smtClean="0"/>
              <a:t>información </a:t>
            </a:r>
            <a:r>
              <a:rPr lang="es-ES" sz="1400" dirty="0"/>
              <a:t>enfocada a la mejora de procesos.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2458706" y="5562808"/>
            <a:ext cx="2359820" cy="972797"/>
          </a:xfrm>
          <a:prstGeom prst="roundRect">
            <a:avLst/>
          </a:prstGeom>
          <a:gradFill flip="none" rotWithShape="1">
            <a:gsLst>
              <a:gs pos="0">
                <a:srgbClr val="FFB84F">
                  <a:tint val="66000"/>
                  <a:satMod val="160000"/>
                </a:srgbClr>
              </a:gs>
              <a:gs pos="50000">
                <a:srgbClr val="FFB84F">
                  <a:tint val="44500"/>
                  <a:satMod val="160000"/>
                </a:srgbClr>
              </a:gs>
              <a:gs pos="100000">
                <a:srgbClr val="FFB84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B8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A1.</a:t>
            </a:r>
            <a:r>
              <a:rPr lang="es-MX" sz="1400" dirty="0" smtClean="0"/>
              <a:t> Desarrollo de habilidades y competencias del personal de la Corporación</a:t>
            </a:r>
            <a:endParaRPr lang="es-SV" sz="1400" dirty="0"/>
          </a:p>
        </p:txBody>
      </p:sp>
      <p:cxnSp>
        <p:nvCxnSpPr>
          <p:cNvPr id="57" name="37 Conector curvado"/>
          <p:cNvCxnSpPr/>
          <p:nvPr/>
        </p:nvCxnSpPr>
        <p:spPr>
          <a:xfrm rot="16200000" flipV="1">
            <a:off x="6161610" y="3971482"/>
            <a:ext cx="459476" cy="1041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2477122" y="4210441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P1.</a:t>
            </a:r>
            <a:r>
              <a:rPr lang="es-MX" sz="1400" dirty="0" smtClean="0"/>
              <a:t> Actualizar la legislación y normativa operativa de la Corporación </a:t>
            </a:r>
            <a:endParaRPr lang="es-SV" sz="1400" dirty="0"/>
          </a:p>
        </p:txBody>
      </p:sp>
      <p:cxnSp>
        <p:nvCxnSpPr>
          <p:cNvPr id="14" name="Conector angular 13"/>
          <p:cNvCxnSpPr>
            <a:endCxn id="19" idx="3"/>
          </p:cNvCxnSpPr>
          <p:nvPr/>
        </p:nvCxnSpPr>
        <p:spPr>
          <a:xfrm rot="5400000" flipH="1" flipV="1">
            <a:off x="6163513" y="4541063"/>
            <a:ext cx="2625510" cy="58280"/>
          </a:xfrm>
          <a:prstGeom prst="bentConnector4">
            <a:avLst>
              <a:gd name="adj1" fmla="val 20183"/>
              <a:gd name="adj2" fmla="val 492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endCxn id="22" idx="1"/>
          </p:cNvCxnSpPr>
          <p:nvPr/>
        </p:nvCxnSpPr>
        <p:spPr>
          <a:xfrm rot="5400000" flipH="1" flipV="1">
            <a:off x="4396366" y="5118612"/>
            <a:ext cx="1352754" cy="508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/>
          <p:nvPr/>
        </p:nvCxnSpPr>
        <p:spPr>
          <a:xfrm rot="10800000">
            <a:off x="3603790" y="2347627"/>
            <a:ext cx="2807932" cy="42303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/>
          <p:nvPr/>
        </p:nvCxnSpPr>
        <p:spPr>
          <a:xfrm rot="5400000" flipH="1" flipV="1">
            <a:off x="4451205" y="4124872"/>
            <a:ext cx="2306942" cy="1572302"/>
          </a:xfrm>
          <a:prstGeom prst="bentConnector3">
            <a:avLst>
              <a:gd name="adj1" fmla="val 8443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/>
          <p:nvPr/>
        </p:nvCxnSpPr>
        <p:spPr>
          <a:xfrm rot="5400000" flipH="1" flipV="1">
            <a:off x="4282900" y="3652391"/>
            <a:ext cx="1407804" cy="68031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endCxn id="18" idx="3"/>
          </p:cNvCxnSpPr>
          <p:nvPr/>
        </p:nvCxnSpPr>
        <p:spPr>
          <a:xfrm flipH="1">
            <a:off x="4649931" y="3257063"/>
            <a:ext cx="63206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21" idx="0"/>
            <a:endCxn id="18" idx="2"/>
          </p:cNvCxnSpPr>
          <p:nvPr/>
        </p:nvCxnSpPr>
        <p:spPr>
          <a:xfrm flipV="1">
            <a:off x="3561883" y="3743462"/>
            <a:ext cx="3287" cy="466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18" idx="0"/>
            <a:endCxn id="15" idx="2"/>
          </p:cNvCxnSpPr>
          <p:nvPr/>
        </p:nvCxnSpPr>
        <p:spPr>
          <a:xfrm flipV="1">
            <a:off x="3565170" y="2348014"/>
            <a:ext cx="1047" cy="4226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endCxn id="15" idx="3"/>
          </p:cNvCxnSpPr>
          <p:nvPr/>
        </p:nvCxnSpPr>
        <p:spPr>
          <a:xfrm flipH="1">
            <a:off x="4650978" y="1861227"/>
            <a:ext cx="626628" cy="3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9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14016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5</a:t>
            </a:fld>
            <a:endParaRPr lang="es-ES" dirty="0"/>
          </a:p>
        </p:txBody>
      </p:sp>
      <p:graphicFrame>
        <p:nvGraphicFramePr>
          <p:cNvPr id="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87095"/>
              </p:ext>
            </p:extLst>
          </p:nvPr>
        </p:nvGraphicFramePr>
        <p:xfrm>
          <a:off x="206808" y="1781655"/>
          <a:ext cx="8595998" cy="36559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12895"/>
                <a:gridCol w="2083184"/>
                <a:gridCol w="2617944"/>
                <a:gridCol w="1681975"/>
              </a:tblGrid>
              <a:tr h="303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OBJETIVO ESTRATÉGICO</a:t>
                      </a:r>
                      <a:endParaRPr lang="es-SV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baseline="0" dirty="0" smtClean="0">
                          <a:latin typeface="+mn-lt"/>
                        </a:rPr>
                        <a:t>F1. Crecer en flujos de efectivo, rentabilidad y patrimonio.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0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  <a:latin typeface="+mn-lt"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  <a:latin typeface="+mn-lt"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  <a:latin typeface="+mn-lt"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  <a:latin typeface="+mn-lt"/>
                        </a:rPr>
                        <a:t>ACTIVIDADES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  <a:latin typeface="+mn-lt"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229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Gestionar y desarrollar los servicios Logísticos Marítimos Portuarios Regionales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Una Limpieza del fondo del frente</a:t>
                      </a:r>
                      <a:r>
                        <a:rPr lang="es-SV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atraque trimestral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Medición con ecosonda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433314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Limpieza del fondo del frente</a:t>
                      </a:r>
                      <a:r>
                        <a:rPr lang="es-SV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atraque 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694702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Reparación de muelle en zonas críticas 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Reparación de muelle en zonas críticas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-Agosto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662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de Negocios para Puerto CORSAIN actualizado y ejecutado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Informe trimestral de la ejecución del Plan</a:t>
                      </a:r>
                      <a:r>
                        <a:rPr lang="es-SV" sz="1200" u="none" strike="noStrike" baseline="0" dirty="0" smtClean="0">
                          <a:effectLst/>
                          <a:latin typeface="+mn-lt"/>
                        </a:rPr>
                        <a:t> de negocios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Seguimiento</a:t>
                      </a: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ejecución del Plan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Negocio</a:t>
                      </a:r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según cronograma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201933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Recibir embarcaciones en operaciones portuarias y en reparación naval 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Embarcaciones reparadas: 7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Embarcaciones reparadas 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-Diciembre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234452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+mn-lt"/>
                        </a:rPr>
                        <a:t>Embarcaciones </a:t>
                      </a:r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recibidas: 60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Embarcaciones recibidas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351312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+mn-lt"/>
                        </a:rPr>
                        <a:t>Servicios de </a:t>
                      </a:r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alquiler</a:t>
                      </a:r>
                      <a:r>
                        <a:rPr lang="es-SV" sz="1200" u="none" strike="noStrike" baseline="0" dirty="0" smtClean="0">
                          <a:effectLst/>
                          <a:latin typeface="+mn-lt"/>
                        </a:rPr>
                        <a:t> de remolcador: 44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Servicios </a:t>
                      </a:r>
                      <a:r>
                        <a:rPr lang="es-SV" sz="1200" u="none" strike="noStrike" dirty="0">
                          <a:effectLst/>
                          <a:latin typeface="+mn-lt"/>
                        </a:rPr>
                        <a:t>de </a:t>
                      </a:r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alquiler</a:t>
                      </a:r>
                      <a:r>
                        <a:rPr lang="es-SV" sz="1200" u="none" strike="noStrike" baseline="0" dirty="0" smtClean="0">
                          <a:effectLst/>
                          <a:latin typeface="+mn-lt"/>
                        </a:rPr>
                        <a:t> de </a:t>
                      </a:r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remolcador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14016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6</a:t>
            </a:fld>
            <a:endParaRPr lang="es-ES" dirty="0"/>
          </a:p>
        </p:txBody>
      </p:sp>
      <p:graphicFrame>
        <p:nvGraphicFramePr>
          <p:cNvPr id="8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25893"/>
              </p:ext>
            </p:extLst>
          </p:nvPr>
        </p:nvGraphicFramePr>
        <p:xfrm>
          <a:off x="206807" y="1495905"/>
          <a:ext cx="8595997" cy="20000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81978"/>
                <a:gridCol w="2995464"/>
                <a:gridCol w="2418555"/>
              </a:tblGrid>
              <a:tr h="303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F1. Crecer en flujos de efectivo, rentabilidad y patrimonio.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0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391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dirty="0" smtClean="0">
                          <a:latin typeface="+mn-lt"/>
                        </a:rPr>
                        <a:t>Realización</a:t>
                      </a:r>
                      <a:r>
                        <a:rPr lang="es-SV" sz="1200" baseline="0" dirty="0" smtClean="0">
                          <a:latin typeface="+mn-lt"/>
                        </a:rPr>
                        <a:t> de activos extraordinarios y de inversiones financieras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Venta realizada del inmueble 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 fábricas de hielo La Tiendona y Puerto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Febrero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Marzo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43471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Marzo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46795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 - Julio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67476"/>
              </p:ext>
            </p:extLst>
          </p:nvPr>
        </p:nvGraphicFramePr>
        <p:xfrm>
          <a:off x="206808" y="3975058"/>
          <a:ext cx="8595997" cy="24107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37904"/>
                <a:gridCol w="2556245"/>
                <a:gridCol w="2301848"/>
              </a:tblGrid>
              <a:tr h="609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F2. Saneamiento y fortalecimiento patrimonial.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31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693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Recuperación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gastos en mantenimiento de activo ex </a:t>
                      </a:r>
                      <a:r>
                        <a:rPr lang="es-SV" sz="1200" u="none" strike="noStrike" baseline="0" dirty="0" smtClean="0">
                          <a:effectLst/>
                        </a:rPr>
                        <a:t>planta alcohol El Carmen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19" marR="6219" marT="62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 smtClean="0">
                          <a:effectLst/>
                        </a:rPr>
                        <a:t>Recuperación de la cuenta</a:t>
                      </a:r>
                      <a:r>
                        <a:rPr lang="es-SV" sz="1200" u="none" strike="noStrike" baseline="0" dirty="0" smtClean="0">
                          <a:effectLst/>
                        </a:rPr>
                        <a:t> por cobrar por ex planta alcohol El Carmen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9" marR="6219" marT="621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effectLst/>
                        </a:rPr>
                        <a:t>Enero - Marzo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19" marR="6219" marT="6219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3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55928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7</a:t>
            </a:fld>
            <a:endParaRPr lang="es-ES" dirty="0"/>
          </a:p>
        </p:txBody>
      </p:sp>
      <p:graphicFrame>
        <p:nvGraphicFramePr>
          <p:cNvPr id="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29610"/>
              </p:ext>
            </p:extLst>
          </p:nvPr>
        </p:nvGraphicFramePr>
        <p:xfrm>
          <a:off x="431551" y="1584454"/>
          <a:ext cx="7947952" cy="38594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84407"/>
                <a:gridCol w="2460771"/>
                <a:gridCol w="2302774"/>
              </a:tblGrid>
              <a:tr h="302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39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ACCIONES </a:t>
                      </a:r>
                      <a:r>
                        <a:rPr lang="es-SV" sz="1400" b="1" u="none" strike="noStrike" dirty="0" smtClean="0">
                          <a:effectLst/>
                        </a:rPr>
                        <a:t>ESTRATÉGICAS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INDICADORES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effectLst/>
                        </a:rPr>
                        <a:t>TIEMPO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4851">
                <a:tc rowSpan="5">
                  <a:txBody>
                    <a:bodyPr/>
                    <a:lstStyle/>
                    <a:p>
                      <a:pPr algn="ctr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Proyecto Fotovoltaico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Búsqueda</a:t>
                      </a:r>
                      <a:r>
                        <a:rPr lang="es-SV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socio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 – Junio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</a:tr>
              <a:tr h="698679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Estudio de </a:t>
                      </a:r>
                      <a:r>
                        <a:rPr lang="es-SV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preinversión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Julio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</a:tr>
              <a:tr h="698679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Agosto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</a:tr>
              <a:tr h="698679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Septiembre</a:t>
                      </a:r>
                      <a:r>
                        <a:rPr lang="es-SV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Noviembre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</a:tr>
              <a:tr h="526001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Convenio y memorando firmados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Diciembre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19421"/>
              </p:ext>
            </p:extLst>
          </p:nvPr>
        </p:nvGraphicFramePr>
        <p:xfrm>
          <a:off x="274508" y="1951517"/>
          <a:ext cx="8528298" cy="34432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66608"/>
                <a:gridCol w="2325139"/>
                <a:gridCol w="2836551"/>
              </a:tblGrid>
              <a:tr h="3740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ESTRATÉGICO</a:t>
                      </a:r>
                      <a:endParaRPr lang="es-SV" sz="16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u="none" strike="noStrike" dirty="0">
                          <a:effectLst/>
                        </a:rPr>
                        <a:t>ACCIONES </a:t>
                      </a:r>
                      <a:r>
                        <a:rPr lang="es-SV" sz="1600" b="1" u="none" strike="noStrike" dirty="0" smtClean="0">
                          <a:effectLst/>
                        </a:rPr>
                        <a:t>ESTRATÉGICAS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u="none" strike="noStrike" dirty="0">
                          <a:effectLst/>
                        </a:rPr>
                        <a:t>INDICADORES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u="none" strike="noStrike" dirty="0" smtClean="0">
                          <a:effectLst/>
                        </a:rPr>
                        <a:t>TIEMPO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1376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proyecto Ampliación de Varadero (Techado e implementación</a:t>
                      </a:r>
                      <a:r>
                        <a:rPr lang="es-SV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taller metal metálico)</a:t>
                      </a:r>
                      <a:endParaRPr lang="es-SV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y pre inversión</a:t>
                      </a:r>
                      <a:endParaRPr lang="es-SV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2469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46204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 - Mayo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850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850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 - Noviembre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Título"/>
          <p:cNvSpPr txBox="1">
            <a:spLocks/>
          </p:cNvSpPr>
          <p:nvPr/>
        </p:nvSpPr>
        <p:spPr>
          <a:xfrm>
            <a:off x="406152" y="55928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16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95257"/>
              </p:ext>
            </p:extLst>
          </p:nvPr>
        </p:nvGraphicFramePr>
        <p:xfrm>
          <a:off x="274507" y="1951517"/>
          <a:ext cx="8404797" cy="34432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17855"/>
                <a:gridCol w="2291468"/>
                <a:gridCol w="2795474"/>
              </a:tblGrid>
              <a:tr h="3740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ESTRATÉGICO</a:t>
                      </a:r>
                      <a:endParaRPr lang="es-SV" sz="1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ACCIONES </a:t>
                      </a:r>
                      <a:r>
                        <a:rPr lang="es-SV" sz="1400" b="1" u="none" strike="noStrike" dirty="0" smtClean="0">
                          <a:effectLst/>
                        </a:rPr>
                        <a:t>ESTRATÉGICAS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INDICADORES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effectLst/>
                        </a:rPr>
                        <a:t>TIEMPO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11376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proyecto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Cadena de frio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y pre inversión</a:t>
                      </a:r>
                      <a:endParaRPr lang="es-SV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2469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46204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Mayo - Junio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850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Julio - Agosto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850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Septiembre - Noviembre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Título"/>
          <p:cNvSpPr txBox="1">
            <a:spLocks/>
          </p:cNvSpPr>
          <p:nvPr/>
        </p:nvSpPr>
        <p:spPr>
          <a:xfrm>
            <a:off x="406152" y="55928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2018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6915</TotalTime>
  <Words>1242</Words>
  <Application>Microsoft Office PowerPoint</Application>
  <PresentationFormat>Presentación en pantalla (4:3)</PresentationFormat>
  <Paragraphs>280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281</cp:revision>
  <cp:lastPrinted>2017-09-25T22:24:53Z</cp:lastPrinted>
  <dcterms:created xsi:type="dcterms:W3CDTF">2014-07-22T16:30:09Z</dcterms:created>
  <dcterms:modified xsi:type="dcterms:W3CDTF">2018-02-01T16:45:08Z</dcterms:modified>
</cp:coreProperties>
</file>