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5" r:id="rId1"/>
  </p:sldMasterIdLst>
  <p:notesMasterIdLst>
    <p:notesMasterId r:id="rId112"/>
  </p:notesMasterIdLst>
  <p:sldIdLst>
    <p:sldId id="289" r:id="rId2"/>
    <p:sldId id="362" r:id="rId3"/>
    <p:sldId id="363" r:id="rId4"/>
    <p:sldId id="364" r:id="rId5"/>
    <p:sldId id="365" r:id="rId6"/>
    <p:sldId id="366" r:id="rId7"/>
    <p:sldId id="367" r:id="rId8"/>
    <p:sldId id="368" r:id="rId9"/>
    <p:sldId id="369" r:id="rId10"/>
    <p:sldId id="370" r:id="rId11"/>
    <p:sldId id="371" r:id="rId12"/>
    <p:sldId id="372" r:id="rId13"/>
    <p:sldId id="373" r:id="rId14"/>
    <p:sldId id="374" r:id="rId15"/>
    <p:sldId id="375" r:id="rId16"/>
    <p:sldId id="376" r:id="rId17"/>
    <p:sldId id="377" r:id="rId18"/>
    <p:sldId id="378" r:id="rId19"/>
    <p:sldId id="379" r:id="rId20"/>
    <p:sldId id="380" r:id="rId21"/>
    <p:sldId id="381" r:id="rId22"/>
    <p:sldId id="382" r:id="rId23"/>
    <p:sldId id="383" r:id="rId24"/>
    <p:sldId id="384" r:id="rId25"/>
    <p:sldId id="385" r:id="rId26"/>
    <p:sldId id="386" r:id="rId27"/>
    <p:sldId id="387" r:id="rId28"/>
    <p:sldId id="388" r:id="rId29"/>
    <p:sldId id="389" r:id="rId30"/>
    <p:sldId id="390" r:id="rId31"/>
    <p:sldId id="391" r:id="rId32"/>
    <p:sldId id="392" r:id="rId33"/>
    <p:sldId id="393" r:id="rId34"/>
    <p:sldId id="394" r:id="rId35"/>
    <p:sldId id="395" r:id="rId36"/>
    <p:sldId id="396" r:id="rId37"/>
    <p:sldId id="397" r:id="rId38"/>
    <p:sldId id="398" r:id="rId39"/>
    <p:sldId id="399" r:id="rId40"/>
    <p:sldId id="400" r:id="rId41"/>
    <p:sldId id="401" r:id="rId42"/>
    <p:sldId id="402" r:id="rId43"/>
    <p:sldId id="403" r:id="rId44"/>
    <p:sldId id="404" r:id="rId45"/>
    <p:sldId id="405" r:id="rId46"/>
    <p:sldId id="406" r:id="rId47"/>
    <p:sldId id="407" r:id="rId48"/>
    <p:sldId id="408" r:id="rId49"/>
    <p:sldId id="409" r:id="rId50"/>
    <p:sldId id="410" r:id="rId51"/>
    <p:sldId id="411" r:id="rId52"/>
    <p:sldId id="412" r:id="rId53"/>
    <p:sldId id="413" r:id="rId54"/>
    <p:sldId id="414" r:id="rId55"/>
    <p:sldId id="415" r:id="rId56"/>
    <p:sldId id="416" r:id="rId57"/>
    <p:sldId id="417" r:id="rId58"/>
    <p:sldId id="418" r:id="rId59"/>
    <p:sldId id="419" r:id="rId60"/>
    <p:sldId id="420" r:id="rId61"/>
    <p:sldId id="421" r:id="rId62"/>
    <p:sldId id="422" r:id="rId63"/>
    <p:sldId id="423" r:id="rId64"/>
    <p:sldId id="424" r:id="rId65"/>
    <p:sldId id="425" r:id="rId66"/>
    <p:sldId id="426" r:id="rId67"/>
    <p:sldId id="427" r:id="rId68"/>
    <p:sldId id="280" r:id="rId69"/>
    <p:sldId id="258" r:id="rId70"/>
    <p:sldId id="259" r:id="rId71"/>
    <p:sldId id="260" r:id="rId72"/>
    <p:sldId id="265" r:id="rId73"/>
    <p:sldId id="261" r:id="rId74"/>
    <p:sldId id="283" r:id="rId75"/>
    <p:sldId id="266" r:id="rId76"/>
    <p:sldId id="284" r:id="rId77"/>
    <p:sldId id="267" r:id="rId78"/>
    <p:sldId id="286" r:id="rId79"/>
    <p:sldId id="278" r:id="rId80"/>
    <p:sldId id="256" r:id="rId81"/>
    <p:sldId id="269" r:id="rId82"/>
    <p:sldId id="273" r:id="rId83"/>
    <p:sldId id="262" r:id="rId84"/>
    <p:sldId id="274" r:id="rId85"/>
    <p:sldId id="263" r:id="rId86"/>
    <p:sldId id="275" r:id="rId87"/>
    <p:sldId id="287" r:id="rId88"/>
    <p:sldId id="288" r:id="rId89"/>
    <p:sldId id="342" r:id="rId90"/>
    <p:sldId id="343" r:id="rId91"/>
    <p:sldId id="344" r:id="rId92"/>
    <p:sldId id="345" r:id="rId93"/>
    <p:sldId id="346" r:id="rId94"/>
    <p:sldId id="347" r:id="rId95"/>
    <p:sldId id="348" r:id="rId96"/>
    <p:sldId id="349" r:id="rId97"/>
    <p:sldId id="350" r:id="rId98"/>
    <p:sldId id="351" r:id="rId99"/>
    <p:sldId id="352" r:id="rId100"/>
    <p:sldId id="353" r:id="rId101"/>
    <p:sldId id="354" r:id="rId102"/>
    <p:sldId id="355" r:id="rId103"/>
    <p:sldId id="356" r:id="rId104"/>
    <p:sldId id="357" r:id="rId105"/>
    <p:sldId id="358" r:id="rId106"/>
    <p:sldId id="359" r:id="rId107"/>
    <p:sldId id="360" r:id="rId108"/>
    <p:sldId id="428" r:id="rId109"/>
    <p:sldId id="429" r:id="rId110"/>
    <p:sldId id="361" r:id="rId111"/>
  </p:sldIdLst>
  <p:sldSz cx="9144000" cy="6858000" type="screen4x3"/>
  <p:notesSz cx="7053263" cy="93091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00"/>
    <a:srgbClr val="0033CC"/>
    <a:srgbClr val="00CCFF"/>
    <a:srgbClr val="66FF33"/>
    <a:srgbClr val="99FF99"/>
    <a:srgbClr val="4D4D4D"/>
    <a:srgbClr val="05265B"/>
    <a:srgbClr val="00FFFF"/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Estilo medio 2 - Énfasis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37CE84F3-28C3-443E-9E96-99CF82512B78}" styleName="Estilo oscuro 1 - Énfasis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BDBED569-4797-4DF1-A0F4-6AAB3CD982D8}" styleName="Estilo claro 3 - Acento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6D9F66E-5EB9-4882-86FB-DCBF35E3C3E4}" styleName="Estilo medio 4 - Énfasis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8FD4443E-F989-4FC4-A0C8-D5A2AF1F390B}" styleName="Estilo oscuro 1 - Énfasis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5BE263C-DBD7-4A20-BB59-AAB30ACAA65A}" styleName="Estilo medio 3 - Énfasis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16DA210-FB5B-4158-B5E0-FEB733F419BA}" styleName="Estilo claro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660B408-B3CF-4A94-85FC-2B1E0A45F4A2}" styleName="Estilo oscuro 2 - Énfasis 1/Énfasis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638B1855-1B75-4FBE-930C-398BA8C253C6}" styleName="Estilo temático 2 - Énfasis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2C8C85-51F0-491E-9774-3900AFEF0FD7}" styleName="Estilo claro 2 - Acento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69012ECD-51FC-41F1-AA8D-1B2483CD663E}" styleName="Estilo claro 2 - Acento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E9639D4-E3E2-4D34-9284-5A2195B3D0D7}" styleName="Estilo claro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2833802-FEF1-4C79-8D5D-14CF1EAF98D9}" styleName="Estilo claro 2 - Acento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Estilo claro 2 - Acento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ED083AE6-46FA-4A59-8FB0-9F97EB10719F}" styleName="Estilo claro 3 - Acento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21E4AEA4-8DFA-4A89-87EB-49C32662AFE0}" styleName="Estilo medio 2 - Énfasis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AF606853-7671-496A-8E4F-DF71F8EC918B}" styleName="Estilo oscuro 1 - Énfasis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364" autoAdjust="0"/>
  </p:normalViewPr>
  <p:slideViewPr>
    <p:cSldViewPr>
      <p:cViewPr>
        <p:scale>
          <a:sx n="93" d="100"/>
          <a:sy n="93" d="100"/>
        </p:scale>
        <p:origin x="-66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54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4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notesMaster" Target="notesMasters/notesMaster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slide" Target="slides/slide109.xml"/><Relationship Id="rId115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55938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SV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995738" y="0"/>
            <a:ext cx="3055937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48438B-68EF-4367-9A03-46206FB000BD}" type="datetimeFigureOut">
              <a:rPr lang="es-SV" smtClean="0"/>
              <a:t>11/03/2020</a:t>
            </a:fld>
            <a:endParaRPr lang="es-SV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1431925" y="1163638"/>
            <a:ext cx="4189413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SV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704850" y="4479925"/>
            <a:ext cx="5643563" cy="36655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Editar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842375"/>
            <a:ext cx="3055938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SV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995738" y="8842375"/>
            <a:ext cx="3055937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2E86CD-D7B1-41E3-95BA-90CA1D823D6F}" type="slidenum">
              <a:rPr lang="es-SV" smtClean="0"/>
              <a:t>‹Nº›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064836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>
          <a:xfrm>
            <a:off x="1431925" y="1163638"/>
            <a:ext cx="4189413" cy="3141662"/>
          </a:xfrm>
        </p:spPr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SV" dirty="0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D4186-0A8C-4F49-BB27-3C4087561F4A}" type="slidenum">
              <a:rPr lang="es-SV" smtClean="0"/>
              <a:t>5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515621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SV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2E86CD-D7B1-41E3-95BA-90CA1D823D6F}" type="slidenum">
              <a:rPr lang="es-SV" smtClean="0"/>
              <a:t>71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069926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SV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2E86CD-D7B1-41E3-95BA-90CA1D823D6F}" type="slidenum">
              <a:rPr lang="es-SV" smtClean="0"/>
              <a:t>81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72003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SV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2E86CD-D7B1-41E3-95BA-90CA1D823D6F}" type="slidenum">
              <a:rPr lang="es-SV" smtClean="0"/>
              <a:t>86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702184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14 Rectángulo redondeado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9 Rectángulo redondeado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4 Título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20" name="19 Subtítulo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s-ES" smtClean="0"/>
              <a:t>Haga clic para modificar el estilo de subtítulo del patrón</a:t>
            </a:r>
            <a:endParaRPr kumimoji="0" lang="en-US"/>
          </a:p>
        </p:txBody>
      </p:sp>
      <p:sp>
        <p:nvSpPr>
          <p:cNvPr id="19" name="18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11" name="10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5C036B-BD9E-4F59-9C19-92E74AAB5659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22781C-6A69-4EB4-9CC5-89E7F2505188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Rectángulo redondeado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10 Rectángulo redondeado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A52C57-23E5-4F94-B69B-08943005411D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07989F-9E46-40C8-A181-0AF260743798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5" name="4 Marcador de contenido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9659DA-96C3-4008-BEED-43C31DC54342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C088D-8B91-438E-9AB5-0FE9D415BDD3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Rectángulo redondeado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3EF9C8-3A22-4875-B0F5-3052E9155427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contenido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A53D58-6D3D-4608-976C-C7357E542EC8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14 Rectángulo redondeado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10 Redondear rectángulo de esquina sencilla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240116-F457-42F7-950A-85FB6E1B0878}" type="slidenum">
              <a:rPr lang="es-ES" altLang="en-US" smtClean="0"/>
              <a:pPr/>
              <a:t>‹Nº›</a:t>
            </a:fld>
            <a:endParaRPr lang="es-ES" altLang="en-U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s-ES" smtClean="0"/>
              <a:t>Haga clic en el icono para agregar una imagen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729F7C-827E-4823-ACE4-24B8BC090DB9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s-ES" alt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990746-AAE4-4B6E-B579-74B0B9EFA1C1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ítulo y tabl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abla 2"/>
          <p:cNvSpPr>
            <a:spLocks noGrp="1"/>
          </p:cNvSpPr>
          <p:nvPr>
            <p:ph type="tbl" idx="1"/>
          </p:nvPr>
        </p:nvSpPr>
        <p:spPr>
          <a:xfrm>
            <a:off x="1370013" y="1827213"/>
            <a:ext cx="7313612" cy="41148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3821A55-BE99-435C-A35E-37A26397AA78}" type="slidenum">
              <a:rPr lang="es-ES" altLang="en-US"/>
              <a:pPr/>
              <a:t>‹Nº›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305646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ítulo, text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061ABD3-6DD1-40F6-8F48-B7AB1C555EE8}" type="slidenum">
              <a:rPr lang="es-ES" altLang="en-US"/>
              <a:pPr/>
              <a:t>‹Nº›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833596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Rectángulo redondeado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8 Rectángulo redondeado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12 Marcador de título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4" name="3 Marcador de texto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  <a:p>
            <a:pPr lvl="1" eaLnBrk="1" latinLnBrk="0" hangingPunct="1"/>
            <a:r>
              <a:rPr kumimoji="0" lang="es-ES" smtClean="0"/>
              <a:t>Segundo nivel</a:t>
            </a:r>
          </a:p>
          <a:p>
            <a:pPr lvl="2" eaLnBrk="1" latinLnBrk="0" hangingPunct="1"/>
            <a:r>
              <a:rPr kumimoji="0" lang="es-ES" smtClean="0"/>
              <a:t>Tercer nivel</a:t>
            </a:r>
          </a:p>
          <a:p>
            <a:pPr lvl="3" eaLnBrk="1" latinLnBrk="0" hangingPunct="1"/>
            <a:r>
              <a:rPr kumimoji="0" lang="es-ES" smtClean="0"/>
              <a:t>Cuarto nivel</a:t>
            </a:r>
          </a:p>
          <a:p>
            <a:pPr lvl="4" eaLnBrk="1" latinLnBrk="0" hangingPunct="1"/>
            <a:r>
              <a:rPr kumimoji="0" lang="es-ES" smtClean="0"/>
              <a:t>Quinto nivel</a:t>
            </a:r>
            <a:endParaRPr kumimoji="0" lang="en-US"/>
          </a:p>
        </p:txBody>
      </p:sp>
      <p:sp>
        <p:nvSpPr>
          <p:cNvPr id="25" name="24 Marcador de fecha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s-ES" altLang="en-US"/>
          </a:p>
        </p:txBody>
      </p:sp>
      <p:sp>
        <p:nvSpPr>
          <p:cNvPr id="18" name="17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s-ES" altLang="en-U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81C088D-8B91-438E-9AB5-0FE9D415BDD3}" type="slidenum">
              <a:rPr lang="es-ES" altLang="en-US" smtClean="0"/>
              <a:pPr/>
              <a:t>‹Nº›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  <p:sldLayoutId id="2147483897" r:id="rId12"/>
    <p:sldLayoutId id="2147483898" r:id="rId13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9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6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gif"/><Relationship Id="rId1" Type="http://schemas.openxmlformats.org/officeDocument/2006/relationships/slideLayout" Target="../slideLayouts/slideLayout1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gif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gif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emf"/><Relationship Id="rId1" Type="http://schemas.openxmlformats.org/officeDocument/2006/relationships/slideLayout" Target="../slideLayouts/slideLayout1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8.jpe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gif"/><Relationship Id="rId1" Type="http://schemas.openxmlformats.org/officeDocument/2006/relationships/slideLayout" Target="../slideLayouts/slideLayout1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gif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gif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5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2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5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2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7.jpe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71600" y="4365104"/>
            <a:ext cx="7640017" cy="2724978"/>
          </a:xfrm>
        </p:spPr>
        <p:txBody>
          <a:bodyPr>
            <a:normAutofit fontScale="90000"/>
          </a:bodyPr>
          <a:lstStyle/>
          <a:p>
            <a:pPr algn="ctr"/>
            <a:r>
              <a:rPr lang="es-SV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58000" dir="5400000" sy="-100000" algn="bl" rotWithShape="0"/>
                </a:effectLst>
              </a:rPr>
              <a:t/>
            </a:r>
            <a:br>
              <a:rPr lang="es-SV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58000" dir="5400000" sy="-100000" algn="bl" rotWithShape="0"/>
                </a:effectLst>
              </a:rPr>
            </a:br>
            <a:r>
              <a:rPr lang="es-SV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58000" dir="5400000" sy="-100000" algn="bl" rotWithShape="0"/>
                </a:effectLst>
              </a:rPr>
              <a:t>Rendición de Cuentas de julio de 2018 a julio 2019 </a:t>
            </a:r>
            <a:br>
              <a:rPr lang="es-SV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58000" dir="5400000" sy="-100000" algn="bl" rotWithShape="0"/>
                </a:effectLst>
              </a:rPr>
            </a:br>
            <a:r>
              <a:rPr lang="es-SV" b="1" dirty="0" smtClean="0"/>
              <a:t/>
            </a:r>
            <a:br>
              <a:rPr lang="es-SV" b="1" dirty="0" smtClean="0"/>
            </a:br>
            <a:endParaRPr lang="es-SV" b="1" dirty="0"/>
          </a:p>
        </p:txBody>
      </p:sp>
      <p:pic>
        <p:nvPicPr>
          <p:cNvPr id="1026" name="Picture 2" descr="C:\Users\A M CORINTO\Desktop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10" y="390192"/>
            <a:ext cx="7497763" cy="1036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2 Rectángulo"/>
          <p:cNvSpPr/>
          <p:nvPr/>
        </p:nvSpPr>
        <p:spPr>
          <a:xfrm>
            <a:off x="900788" y="1234495"/>
            <a:ext cx="777686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80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anose="02050806060905020404" pitchFamily="18" charset="0"/>
              </a:rPr>
              <a:t>Rendición </a:t>
            </a:r>
            <a:r>
              <a:rPr lang="es-SV" sz="80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anose="02050806060905020404" pitchFamily="18" charset="0"/>
              </a:rPr>
              <a:t>de Cuentas </a:t>
            </a:r>
          </a:p>
        </p:txBody>
      </p:sp>
      <p:sp>
        <p:nvSpPr>
          <p:cNvPr id="5" name="4 Rectángulo"/>
          <p:cNvSpPr/>
          <p:nvPr/>
        </p:nvSpPr>
        <p:spPr>
          <a:xfrm>
            <a:off x="3707904" y="3573016"/>
            <a:ext cx="245291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SV" sz="80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2019</a:t>
            </a:r>
          </a:p>
        </p:txBody>
      </p:sp>
    </p:spTree>
    <p:extLst>
      <p:ext uri="{BB962C8B-B14F-4D97-AF65-F5344CB8AC3E}">
        <p14:creationId xmlns:p14="http://schemas.microsoft.com/office/powerpoint/2010/main" val="1541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8344" y="1484784"/>
            <a:ext cx="8183880" cy="2520280"/>
          </a:xfrm>
        </p:spPr>
        <p:txBody>
          <a:bodyPr>
            <a:normAutofit/>
          </a:bodyPr>
          <a:lstStyle/>
          <a:p>
            <a:pPr algn="ctr"/>
            <a:r>
              <a:rPr lang="es-ES" sz="5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PROYECTOS EJECUTADOS </a:t>
            </a:r>
            <a:endParaRPr lang="en-US" sz="5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819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s-ES" sz="4400" dirty="0" smtClean="0"/>
              <a:t>COMPRA DE COMBUSTIBLE Y PAGO DE MOTORISTA DE LA AMBULACIA DE LA UNIDAD DESALUD, AÑO 2018</a:t>
            </a:r>
            <a:br>
              <a:rPr lang="es-ES" sz="4400" dirty="0" smtClean="0"/>
            </a:br>
            <a:r>
              <a:rPr lang="es-ES" sz="4400" dirty="0" smtClean="0">
                <a:solidFill>
                  <a:srgbClr val="0070C0"/>
                </a:solidFill>
              </a:rPr>
              <a:t>Monto: $5,200 </a:t>
            </a:r>
            <a:endParaRPr lang="en-US" sz="4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101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66700" y="254000"/>
            <a:ext cx="8636000" cy="1100667"/>
          </a:xfrm>
        </p:spPr>
        <p:txBody>
          <a:bodyPr>
            <a:normAutofit fontScale="90000"/>
          </a:bodyPr>
          <a:lstStyle/>
          <a:p>
            <a:pPr algn="ctr"/>
            <a:r>
              <a:rPr lang="es-ES" sz="3000" dirty="0" smtClean="0"/>
              <a:t>MANTENIMIENTO AL ALUMBRADO PUBLICO, AÑO 2018</a:t>
            </a:r>
            <a:br>
              <a:rPr lang="es-ES" sz="3000" dirty="0" smtClean="0"/>
            </a:br>
            <a:r>
              <a:rPr lang="es-ES" sz="3000" dirty="0" smtClean="0">
                <a:solidFill>
                  <a:srgbClr val="0070C0"/>
                </a:solidFill>
              </a:rPr>
              <a:t>Monto: $65,849.75</a:t>
            </a:r>
            <a:endParaRPr lang="en-US" sz="30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PC\Desktop\Alumbrado Publico 2019\WhatsApp Image 2019-07-09 at 11.20.40 AM.jpe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0" y="1658938"/>
            <a:ext cx="4394200" cy="48942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PC\Desktop\Alumbrado Publico 2019\WhatsApp Image 2019-07-09 at 11.20.41 AM.jpe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2040" y="1604797"/>
            <a:ext cx="3816424" cy="49925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37044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38843" y="620688"/>
            <a:ext cx="8205107" cy="1440631"/>
          </a:xfrm>
        </p:spPr>
        <p:txBody>
          <a:bodyPr>
            <a:noAutofit/>
          </a:bodyPr>
          <a:lstStyle/>
          <a:p>
            <a:pPr algn="ctr"/>
            <a:r>
              <a:rPr lang="es-ES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PROYECTO: “CASA DE LA JUVENTUD DE LA CIUDAD DE CORINTO, AÑO 2018”. </a:t>
            </a:r>
            <a:r>
              <a:rPr lang="es-ES" sz="3000" dirty="0" smtClean="0"/>
              <a:t/>
            </a:r>
            <a:br>
              <a:rPr lang="es-ES" sz="3000" dirty="0" smtClean="0"/>
            </a:br>
            <a:r>
              <a:rPr lang="es-ES" sz="3000" dirty="0" smtClean="0">
                <a:solidFill>
                  <a:srgbClr val="FFFF00"/>
                </a:solidFill>
              </a:rPr>
              <a:t>Monto: $25,000.00</a:t>
            </a:r>
            <a:endParaRPr lang="en-US" sz="3000" dirty="0">
              <a:solidFill>
                <a:srgbClr val="FFFF00"/>
              </a:solidFill>
            </a:endParaRPr>
          </a:p>
        </p:txBody>
      </p:sp>
      <p:pic>
        <p:nvPicPr>
          <p:cNvPr id="5" name="Imagen 3" descr="C:\Users\JUVENTUD CORINTO\AppData\Local\Microsoft\Windows\Temporary Internet Files\Content.Word\20180619_102350.jpg"/>
          <p:cNvPicPr>
            <a:picLocks noGrp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697" y="2090058"/>
            <a:ext cx="4335236" cy="43597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Imagen 4" descr="C:\Users\JUVENTUD CORINTO\AppData\Local\Microsoft\Windows\Temporary Internet Files\Content.Word\20180705_103029.jpg"/>
          <p:cNvPicPr>
            <a:picLocks noGrp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2040" y="2348880"/>
            <a:ext cx="3312368" cy="33843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00878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26597" y="277587"/>
            <a:ext cx="8315324" cy="1500414"/>
          </a:xfrm>
        </p:spPr>
        <p:txBody>
          <a:bodyPr>
            <a:noAutofit/>
          </a:bodyPr>
          <a:lstStyle/>
          <a:p>
            <a:pPr algn="ctr"/>
            <a:r>
              <a:rPr lang="es-E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PROYECTO: “ACTIVIDADES DE MANTENIMIENTO AL RELLENO SANITARIO, AÑO 2018”</a:t>
            </a:r>
            <a:br>
              <a:rPr lang="es-E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s-ES" sz="2800" dirty="0" smtClean="0">
                <a:solidFill>
                  <a:srgbClr val="FFFF00"/>
                </a:solidFill>
              </a:rPr>
              <a:t>Monto: $19.711.00</a:t>
            </a:r>
            <a:endParaRPr lang="en-US" sz="2800" dirty="0">
              <a:solidFill>
                <a:srgbClr val="FFFF00"/>
              </a:solidFill>
            </a:endParaRPr>
          </a:p>
        </p:txBody>
      </p:sp>
      <p:pic>
        <p:nvPicPr>
          <p:cNvPr id="5" name="Imagen 1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651"/>
          <a:stretch/>
        </p:blipFill>
        <p:spPr>
          <a:xfrm>
            <a:off x="275885" y="2272179"/>
            <a:ext cx="4169569" cy="44691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773168" y="2579914"/>
            <a:ext cx="3566160" cy="3592286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7" name="Picture 3" descr="C:\Users\PC\Documents\respaldo_aux_uaci\Notas Yesenia 2018\FOTOS UNIDAD AMBIENTAL 2018\fotos para yese\relleno sanitario\20181121_1440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453" y="2276872"/>
            <a:ext cx="4396469" cy="44855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11391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51520" y="-99392"/>
            <a:ext cx="8743950" cy="2031274"/>
          </a:xfrm>
        </p:spPr>
        <p:txBody>
          <a:bodyPr>
            <a:noAutofit/>
          </a:bodyPr>
          <a:lstStyle/>
          <a:p>
            <a:pPr algn="ctr"/>
            <a:r>
              <a:rPr lang="es-ES" sz="2400" dirty="0" smtClean="0">
                <a:solidFill>
                  <a:schemeClr val="tx1"/>
                </a:solidFill>
              </a:rPr>
              <a:t>PROYECTO: “LIMPIEZA EN EL RIO CORINTO Y LIMPIEZA DEL CASCO URBANO DEL MUNICIPIO DE CORINTO, AÑO 2018”</a:t>
            </a:r>
            <a:r>
              <a:rPr lang="es-ES" sz="2400" dirty="0" smtClean="0"/>
              <a:t/>
            </a:r>
            <a:br>
              <a:rPr lang="es-ES" sz="2400" dirty="0" smtClean="0"/>
            </a:br>
            <a:r>
              <a:rPr lang="es-ES" sz="2400" dirty="0">
                <a:solidFill>
                  <a:srgbClr val="FFFF00"/>
                </a:solidFill>
              </a:rPr>
              <a:t>M</a:t>
            </a:r>
            <a:r>
              <a:rPr lang="es-ES" sz="2400" dirty="0" smtClean="0">
                <a:solidFill>
                  <a:srgbClr val="FFFF00"/>
                </a:solidFill>
              </a:rPr>
              <a:t>onto: $8,018.00</a:t>
            </a:r>
            <a:endParaRPr lang="en-US" sz="2400" dirty="0">
              <a:solidFill>
                <a:srgbClr val="FFFF00"/>
              </a:solidFill>
            </a:endParaRPr>
          </a:p>
        </p:txBody>
      </p:sp>
      <p:pic>
        <p:nvPicPr>
          <p:cNvPr id="2051" name="Picture 3" descr="C:\Users\PC\Documents\respaldo_aux_uaci\Notas Yesenia 2018\FOTOS UNIDAD AMBIENTAL 2018\fotos para yese\limpieza\IMG-20190123-WA0014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13" r="27202" b="4286"/>
          <a:stretch/>
        </p:blipFill>
        <p:spPr bwMode="auto">
          <a:xfrm>
            <a:off x="4694464" y="1943100"/>
            <a:ext cx="4208690" cy="46209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 descr="C:\Users\PC\Documents\respaldo_aux_uaci\Notas Yesenia 2018\FOTOS UNIDAD AMBIENTAL 2018\fotos para yese\limpieza\IMG-20190123-WA0007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12" t="2381" r="4074" b="9286"/>
          <a:stretch/>
        </p:blipFill>
        <p:spPr bwMode="auto">
          <a:xfrm>
            <a:off x="146957" y="1943100"/>
            <a:ext cx="4547507" cy="46209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80497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7544" y="1017767"/>
            <a:ext cx="8280919" cy="1907177"/>
          </a:xfrm>
        </p:spPr>
        <p:txBody>
          <a:bodyPr>
            <a:noAutofit/>
          </a:bodyPr>
          <a:lstStyle/>
          <a:p>
            <a:pPr algn="ctr"/>
            <a:r>
              <a:rPr lang="es-ES" sz="3200" dirty="0" smtClean="0"/>
              <a:t/>
            </a:r>
            <a:br>
              <a:rPr lang="es-ES" sz="3200" dirty="0" smtClean="0"/>
            </a:br>
            <a:r>
              <a:rPr lang="es-ES" sz="1800" dirty="0" smtClean="0">
                <a:solidFill>
                  <a:schemeClr val="tx1"/>
                </a:solidFill>
              </a:rPr>
              <a:t>PCROYETO: “SEÑALIZACION DE PUESTOS PARA VENDEDORES AMBULANTES Y ORDENAMIENTO VEICULAR EN LA ZONA URBANA DE LA CIUDAD DE CORINTO (ESTACIONAMIENTOS, TERMINALES DE BUSES Y MOTOTAXIS)“</a:t>
            </a:r>
            <a:r>
              <a:rPr lang="es-ES" sz="1800" dirty="0" smtClean="0"/>
              <a:t/>
            </a:r>
            <a:br>
              <a:rPr lang="es-ES" sz="1800" dirty="0" smtClean="0"/>
            </a:br>
            <a:r>
              <a:rPr lang="es-ES" sz="1800" dirty="0" smtClean="0">
                <a:solidFill>
                  <a:srgbClr val="FFFF00"/>
                </a:solidFill>
              </a:rPr>
              <a:t>Monto: $7,500.00</a:t>
            </a:r>
            <a:r>
              <a:rPr lang="es-ES" sz="3000" dirty="0" smtClean="0">
                <a:solidFill>
                  <a:srgbClr val="0070C0"/>
                </a:solidFill>
              </a:rPr>
              <a:t/>
            </a:r>
            <a:br>
              <a:rPr lang="es-ES" sz="3000" dirty="0" smtClean="0">
                <a:solidFill>
                  <a:srgbClr val="0070C0"/>
                </a:solidFill>
              </a:rPr>
            </a:br>
            <a:r>
              <a:rPr lang="es-ES" sz="3000" dirty="0" smtClean="0">
                <a:solidFill>
                  <a:srgbClr val="0070C0"/>
                </a:solidFill>
              </a:rPr>
              <a:t/>
            </a:r>
            <a:br>
              <a:rPr lang="es-ES" sz="3000" dirty="0" smtClean="0">
                <a:solidFill>
                  <a:srgbClr val="0070C0"/>
                </a:solidFill>
              </a:rPr>
            </a:br>
            <a:endParaRPr lang="en-US" sz="3000" dirty="0">
              <a:solidFill>
                <a:srgbClr val="0070C0"/>
              </a:solidFill>
            </a:endParaRP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257175" y="2194560"/>
            <a:ext cx="4274003" cy="427155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641397" y="2194560"/>
            <a:ext cx="4249510" cy="4255226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098" name="Picture 2" descr="C:\Users\PC\Desktop\Fotos señalizacion\bd5fb5ae-69d3-4f5b-8bb0-03fe3d5a67b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1" t="3571" b="43333"/>
          <a:stretch/>
        </p:blipFill>
        <p:spPr bwMode="auto">
          <a:xfrm>
            <a:off x="85725" y="2122714"/>
            <a:ext cx="4249511" cy="44740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099" name="Picture 3" descr="C:\Users\PC\Desktop\Fotos señalizacion\69e8b200-df7b-4416-9c09-b6da8f01230e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79" t="5714" r="5477" b="17857"/>
          <a:stretch/>
        </p:blipFill>
        <p:spPr bwMode="auto">
          <a:xfrm>
            <a:off x="4445454" y="2122714"/>
            <a:ext cx="4518932" cy="44740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47300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22464" y="130629"/>
            <a:ext cx="8829675" cy="1518557"/>
          </a:xfrm>
        </p:spPr>
        <p:txBody>
          <a:bodyPr>
            <a:noAutofit/>
          </a:bodyPr>
          <a:lstStyle/>
          <a:p>
            <a:pPr algn="ctr"/>
            <a:r>
              <a:rPr lang="es-ES" sz="2000" dirty="0" smtClean="0"/>
              <a:t>PROYECTO: “PERFIL PARA CELEBRACION DE LAS ACTIVIDADES CIVICAS DEL MUNICIPIO DE CORINTO,AÑO 2018”</a:t>
            </a:r>
            <a:br>
              <a:rPr lang="es-ES" sz="2000" dirty="0" smtClean="0"/>
            </a:br>
            <a:r>
              <a:rPr lang="es-ES" sz="2000" dirty="0">
                <a:solidFill>
                  <a:srgbClr val="0070C0"/>
                </a:solidFill>
              </a:rPr>
              <a:t>M</a:t>
            </a:r>
            <a:r>
              <a:rPr lang="es-ES" sz="2000" dirty="0" smtClean="0">
                <a:solidFill>
                  <a:srgbClr val="0070C0"/>
                </a:solidFill>
              </a:rPr>
              <a:t>onto:$12,818.00</a:t>
            </a: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342900" y="2194560"/>
            <a:ext cx="4025646" cy="427155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690383" y="2194559"/>
            <a:ext cx="4176032" cy="4222569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3075" name="Picture 3" descr="C:\Users\PC\Documents\respaldo_aux_uaci\Notas Yesenia 2018\15 DE SEP 2018\20180914_09534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" t="5714" r="33259" b="476"/>
          <a:stretch/>
        </p:blipFill>
        <p:spPr bwMode="auto">
          <a:xfrm>
            <a:off x="4748721" y="1916831"/>
            <a:ext cx="3999744" cy="46799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6" name="Picture 4" descr="C:\Users\PC\Documents\respaldo_aux_uaci\Notas Yesenia 2018\15 DE SEP 2018\20180914_08122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0" t="12380" r="5179" b="3810"/>
          <a:stretch/>
        </p:blipFill>
        <p:spPr bwMode="auto">
          <a:xfrm>
            <a:off x="308870" y="1916831"/>
            <a:ext cx="4047106" cy="46799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421283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7200800" cy="1322614"/>
          </a:xfrm>
        </p:spPr>
        <p:txBody>
          <a:bodyPr>
            <a:noAutofit/>
          </a:bodyPr>
          <a:lstStyle/>
          <a:p>
            <a:pPr algn="ctr"/>
            <a:r>
              <a:rPr lang="es-ES" sz="2400" dirty="0" smtClean="0">
                <a:solidFill>
                  <a:schemeClr val="tx1"/>
                </a:solidFill>
              </a:rPr>
              <a:t>PROYECTO: “TORNEOS NAVIDEÑOS 2018-2019”</a:t>
            </a:r>
            <a:r>
              <a:rPr lang="es-ES" sz="2400" dirty="0" smtClean="0">
                <a:solidFill>
                  <a:srgbClr val="FFFF00"/>
                </a:solidFill>
              </a:rPr>
              <a:t/>
            </a:r>
            <a:br>
              <a:rPr lang="es-ES" sz="2400" dirty="0" smtClean="0">
                <a:solidFill>
                  <a:srgbClr val="FFFF00"/>
                </a:solidFill>
              </a:rPr>
            </a:br>
            <a:r>
              <a:rPr lang="es-ES" sz="2400" dirty="0">
                <a:solidFill>
                  <a:srgbClr val="FFFF00"/>
                </a:solidFill>
              </a:rPr>
              <a:t>M</a:t>
            </a:r>
            <a:r>
              <a:rPr lang="es-ES" sz="2400" dirty="0" smtClean="0">
                <a:solidFill>
                  <a:srgbClr val="FFFF00"/>
                </a:solidFill>
              </a:rPr>
              <a:t>onto:$22,549.00</a:t>
            </a:r>
            <a:endParaRPr lang="en-US" sz="2400" dirty="0">
              <a:solidFill>
                <a:srgbClr val="FFFF00"/>
              </a:solidFill>
            </a:endParaRPr>
          </a:p>
        </p:txBody>
      </p:sp>
      <p:pic>
        <p:nvPicPr>
          <p:cNvPr id="5" name="Picture 2" descr="C:\Users\PC\Desktop\Final Torneo Navideño 2018-2019\IMG-20190105-WA0075.jpg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5" t="15659" r="969" b="4496"/>
          <a:stretch/>
        </p:blipFill>
        <p:spPr bwMode="auto">
          <a:xfrm>
            <a:off x="395536" y="1678491"/>
            <a:ext cx="4086088" cy="46266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" name="Picture 3" descr="C:\Users\PC\Desktop\Final Torneo Navideño 2018-2019\IMG-20190105-WA0072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4788024" y="2564904"/>
            <a:ext cx="3930650" cy="29479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06816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89557" y="266972"/>
            <a:ext cx="8430915" cy="1816390"/>
          </a:xfrm>
        </p:spPr>
        <p:txBody>
          <a:bodyPr>
            <a:noAutofit/>
          </a:bodyPr>
          <a:lstStyle/>
          <a:p>
            <a:pPr algn="ctr"/>
            <a:r>
              <a:rPr lang="es-ES" sz="2000" dirty="0" smtClean="0">
                <a:solidFill>
                  <a:schemeClr val="tx1"/>
                </a:solidFill>
              </a:rPr>
              <a:t>PROYECTO: “APORTE DE MATERIALES DE ENRENAMIENTO Y TRANSPORTE DEL EQUIPO FEDERADO DEL MUNICIPIO DE CORINTO, CORINTO FC, AÑO 2018”</a:t>
            </a:r>
            <a:br>
              <a:rPr lang="es-ES" sz="2000" dirty="0" smtClean="0">
                <a:solidFill>
                  <a:schemeClr val="tx1"/>
                </a:solidFill>
              </a:rPr>
            </a:br>
            <a:r>
              <a:rPr lang="es-ES" sz="2000" dirty="0">
                <a:solidFill>
                  <a:srgbClr val="FFFF00"/>
                </a:solidFill>
              </a:rPr>
              <a:t>M</a:t>
            </a:r>
            <a:r>
              <a:rPr lang="es-ES" sz="2000" dirty="0" smtClean="0">
                <a:solidFill>
                  <a:srgbClr val="FFFF00"/>
                </a:solidFill>
              </a:rPr>
              <a:t>onto:$2,400.00</a:t>
            </a:r>
            <a:endParaRPr lang="en-US" sz="2000" dirty="0">
              <a:solidFill>
                <a:srgbClr val="FFFF00"/>
              </a:solidFill>
            </a:endParaRP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700847" y="2194560"/>
            <a:ext cx="4251960" cy="4256116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6" name="Picture 2" descr="C:\Users\PC\Desktop\Corinto\60156085_607017779766124_7435864402684805120_n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8" t="5785" r="1318"/>
          <a:stretch/>
        </p:blipFill>
        <p:spPr bwMode="auto">
          <a:xfrm>
            <a:off x="327864" y="2348880"/>
            <a:ext cx="3970347" cy="42477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PC\Desktop\Corinto\58625895_2222845954436882_1373586959951200256_n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0" t="4913" r="2830"/>
          <a:stretch/>
        </p:blipFill>
        <p:spPr bwMode="auto">
          <a:xfrm>
            <a:off x="4362008" y="2348880"/>
            <a:ext cx="4368888" cy="42477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51466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11975" y="-27384"/>
            <a:ext cx="8803178" cy="1927721"/>
          </a:xfrm>
        </p:spPr>
        <p:txBody>
          <a:bodyPr>
            <a:normAutofit/>
          </a:bodyPr>
          <a:lstStyle/>
          <a:p>
            <a:pPr algn="ctr"/>
            <a:r>
              <a:rPr lang="es-ES" sz="2000" dirty="0" smtClean="0">
                <a:solidFill>
                  <a:schemeClr val="tx1"/>
                </a:solidFill>
              </a:rPr>
              <a:t>PROYECTO: “CELEBRACION DEL DECIMO SEGUNDO FESTIVAL CAMPESINO EN COORDINACION CON LA PARROQUIA DE CORINTO, AÑO 2018”</a:t>
            </a:r>
            <a:r>
              <a:rPr lang="es-ES" sz="2000" dirty="0" smtClean="0"/>
              <a:t/>
            </a:r>
            <a:br>
              <a:rPr lang="es-ES" sz="2000" dirty="0" smtClean="0"/>
            </a:br>
            <a:r>
              <a:rPr lang="es-ES" sz="2000" dirty="0" smtClean="0">
                <a:solidFill>
                  <a:srgbClr val="FFFF00"/>
                </a:solidFill>
              </a:rPr>
              <a:t>Monto:$3,427.00</a:t>
            </a:r>
            <a:endParaRPr lang="en-US" sz="2000" dirty="0">
              <a:solidFill>
                <a:srgbClr val="FFFF00"/>
              </a:solidFill>
            </a:endParaRP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124691" y="2194560"/>
            <a:ext cx="4326774" cy="442237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588626" y="2065868"/>
            <a:ext cx="4351712" cy="4534437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123" name="Picture 3" descr="C:\Users\PC\Documents\respaldo_aux_uaci\Notas Yesenia 2018\FESTVAL CAMPESINO 2018\20181111_11164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6" t="9876" r="15695"/>
          <a:stretch/>
        </p:blipFill>
        <p:spPr bwMode="auto">
          <a:xfrm>
            <a:off x="177801" y="2065867"/>
            <a:ext cx="4241799" cy="4521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126" name="Picture 6" descr="C:\Users\PC\Documents\respaldo_aux_uaci\Notas Yesenia 2018\FESTVAL CAMPESINO 2018\DSC_065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8" t="9999" r="-1962" b="11234"/>
          <a:stretch/>
        </p:blipFill>
        <p:spPr bwMode="auto">
          <a:xfrm>
            <a:off x="4318000" y="2065867"/>
            <a:ext cx="4673600" cy="4521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51256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11975" y="133004"/>
            <a:ext cx="8753302" cy="1629294"/>
          </a:xfrm>
        </p:spPr>
        <p:txBody>
          <a:bodyPr>
            <a:normAutofit/>
          </a:bodyPr>
          <a:lstStyle/>
          <a:p>
            <a:pPr algn="ctr"/>
            <a:r>
              <a:rPr lang="es-SV" sz="2800" dirty="0" smtClean="0">
                <a:solidFill>
                  <a:schemeClr val="tx1"/>
                </a:solidFill>
              </a:rPr>
              <a:t>Proyecto: “Limpieza y fumigación de Cementerios </a:t>
            </a:r>
            <a:r>
              <a:rPr lang="es-SV" sz="2800" dirty="0">
                <a:solidFill>
                  <a:schemeClr val="tx1"/>
                </a:solidFill>
              </a:rPr>
              <a:t>M</a:t>
            </a:r>
            <a:r>
              <a:rPr lang="es-SV" sz="2800" dirty="0" smtClean="0">
                <a:solidFill>
                  <a:schemeClr val="tx1"/>
                </a:solidFill>
              </a:rPr>
              <a:t>unicipales, año 2018”</a:t>
            </a:r>
            <a:r>
              <a:rPr lang="es-SV" sz="2800" dirty="0" smtClean="0"/>
              <a:t/>
            </a:r>
            <a:br>
              <a:rPr lang="es-SV" sz="2800" dirty="0" smtClean="0"/>
            </a:br>
            <a:r>
              <a:rPr lang="es-SV" sz="2800" dirty="0">
                <a:solidFill>
                  <a:srgbClr val="FFFF00"/>
                </a:solidFill>
              </a:rPr>
              <a:t>M</a:t>
            </a:r>
            <a:r>
              <a:rPr lang="es-SV" sz="2800" dirty="0" smtClean="0">
                <a:solidFill>
                  <a:srgbClr val="FFFF00"/>
                </a:solidFill>
              </a:rPr>
              <a:t>onto:$1,500.00</a:t>
            </a:r>
            <a:endParaRPr lang="en-US" sz="2800" dirty="0">
              <a:solidFill>
                <a:srgbClr val="FFFF00"/>
              </a:solidFill>
            </a:endParaRPr>
          </a:p>
        </p:txBody>
      </p:sp>
      <p:pic>
        <p:nvPicPr>
          <p:cNvPr id="5" name="4 Marcador de contenido" descr="F:\fotos para yese\cementerio\IMG-20181031-WA0034.jpg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4193090" cy="45283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5 Marcador de contenido" descr="F:\fotos para yese\cementerio\IMG-20181017-WA0024.jpg"/>
          <p:cNvPicPr>
            <a:picLocks noGrp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8024" y="2348880"/>
            <a:ext cx="3930650" cy="29479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07928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180" y="619777"/>
            <a:ext cx="8863445" cy="1441070"/>
          </a:xfrm>
        </p:spPr>
        <p:txBody>
          <a:bodyPr>
            <a:normAutofit fontScale="90000"/>
          </a:bodyPr>
          <a:lstStyle/>
          <a:p>
            <a:pPr algn="ctr"/>
            <a:r>
              <a:rPr lang="es-SV" sz="4400" dirty="0" smtClean="0"/>
              <a:t/>
            </a:r>
            <a:br>
              <a:rPr lang="es-SV" sz="4400" dirty="0" smtClean="0"/>
            </a:br>
            <a:r>
              <a:rPr lang="es-SV" sz="2700" dirty="0" smtClean="0">
                <a:solidFill>
                  <a:schemeClr val="tx1"/>
                </a:solidFill>
              </a:rPr>
              <a:t>Proyecto: “Decoración </a:t>
            </a:r>
            <a:r>
              <a:rPr lang="es-SV" sz="2700" dirty="0">
                <a:solidFill>
                  <a:schemeClr val="tx1"/>
                </a:solidFill>
              </a:rPr>
              <a:t>N</a:t>
            </a:r>
            <a:r>
              <a:rPr lang="es-SV" sz="2700" dirty="0" smtClean="0">
                <a:solidFill>
                  <a:schemeClr val="tx1"/>
                </a:solidFill>
              </a:rPr>
              <a:t>avideña en el Parque </a:t>
            </a:r>
            <a:r>
              <a:rPr lang="es-SV" sz="2700" dirty="0">
                <a:solidFill>
                  <a:schemeClr val="tx1"/>
                </a:solidFill>
              </a:rPr>
              <a:t>C</a:t>
            </a:r>
            <a:r>
              <a:rPr lang="es-SV" sz="2700" dirty="0" smtClean="0">
                <a:solidFill>
                  <a:schemeClr val="tx1"/>
                </a:solidFill>
              </a:rPr>
              <a:t>entral de Corinto, año 2018”</a:t>
            </a:r>
            <a:r>
              <a:rPr lang="es-SV" sz="2700" dirty="0" smtClean="0"/>
              <a:t/>
            </a:r>
            <a:br>
              <a:rPr lang="es-SV" sz="2700" dirty="0" smtClean="0"/>
            </a:br>
            <a:r>
              <a:rPr lang="es-SV" sz="2700" dirty="0">
                <a:solidFill>
                  <a:srgbClr val="FFFF00"/>
                </a:solidFill>
              </a:rPr>
              <a:t>M</a:t>
            </a:r>
            <a:r>
              <a:rPr lang="es-SV" sz="2700" dirty="0" smtClean="0">
                <a:solidFill>
                  <a:srgbClr val="FFFF00"/>
                </a:solidFill>
              </a:rPr>
              <a:t>onto:$2,000.00</a:t>
            </a:r>
            <a:r>
              <a:rPr lang="es-SV" sz="3600" dirty="0" smtClean="0"/>
              <a:t/>
            </a:r>
            <a:br>
              <a:rPr lang="es-SV" sz="3600" dirty="0" smtClean="0"/>
            </a:br>
            <a:endParaRPr lang="en-US" sz="3600" dirty="0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241300" y="1992087"/>
            <a:ext cx="4139946" cy="445104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5029201" y="1926772"/>
            <a:ext cx="3860799" cy="4626429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122" name="Picture 2" descr="C:\Users\PC\Desktop\Entrega de Alimentos francisco\Decoracion\20171125_18001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28" t="9258" r="-3333" b="617"/>
          <a:stretch/>
        </p:blipFill>
        <p:spPr bwMode="auto">
          <a:xfrm>
            <a:off x="500567" y="2060847"/>
            <a:ext cx="4363534" cy="44754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123" name="Picture 3" descr="C:\Users\PC\Desktop\Entrega de Alimentos francisco\Decoracion\20171125_17593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07" t="9383" r="12777" b="6666"/>
          <a:stretch/>
        </p:blipFill>
        <p:spPr bwMode="auto">
          <a:xfrm>
            <a:off x="4864101" y="2060847"/>
            <a:ext cx="3860048" cy="44754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05476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20436" y="195944"/>
            <a:ext cx="8645979" cy="1649186"/>
          </a:xfrm>
        </p:spPr>
        <p:txBody>
          <a:bodyPr>
            <a:normAutofit/>
          </a:bodyPr>
          <a:lstStyle/>
          <a:p>
            <a:pPr algn="ctr"/>
            <a:r>
              <a:rPr lang="es-SV" sz="3000" dirty="0" smtClean="0">
                <a:solidFill>
                  <a:schemeClr val="tx1"/>
                </a:solidFill>
              </a:rPr>
              <a:t>Proyecto: "Celebración del día de la Madre, año 2019”</a:t>
            </a:r>
            <a:br>
              <a:rPr lang="es-SV" sz="3000" dirty="0" smtClean="0">
                <a:solidFill>
                  <a:schemeClr val="tx1"/>
                </a:solidFill>
              </a:rPr>
            </a:br>
            <a:r>
              <a:rPr lang="es-SV" sz="3000" dirty="0">
                <a:solidFill>
                  <a:srgbClr val="FFFF00"/>
                </a:solidFill>
              </a:rPr>
              <a:t>M</a:t>
            </a:r>
            <a:r>
              <a:rPr lang="es-SV" sz="3000" dirty="0" smtClean="0">
                <a:solidFill>
                  <a:srgbClr val="FFFF00"/>
                </a:solidFill>
              </a:rPr>
              <a:t>onto:$3,650.00</a:t>
            </a:r>
            <a:endParaRPr lang="en-US" sz="3000" dirty="0">
              <a:solidFill>
                <a:srgbClr val="FFFF00"/>
              </a:solidFill>
            </a:endParaRP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220435" y="2194560"/>
            <a:ext cx="4148111" cy="427155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567918" y="1676401"/>
            <a:ext cx="4335235" cy="4806042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6" name="Picture 2" descr="C:\Users\PC\Documents\respaldo_aux_uaci\Notas Yesenia 2019\Dia de la Madre 2019\20190511_19153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09" r="27222"/>
          <a:stretch/>
        </p:blipFill>
        <p:spPr bwMode="auto">
          <a:xfrm>
            <a:off x="372617" y="1788285"/>
            <a:ext cx="4343399" cy="48090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PC\Documents\respaldo_aux_uaci\Notas Yesenia 2019\Dia de la Madre 2019\20190511_20575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63" t="19753" r="26944" b="11111"/>
          <a:stretch/>
        </p:blipFill>
        <p:spPr bwMode="auto">
          <a:xfrm>
            <a:off x="4546600" y="1856019"/>
            <a:ext cx="4406900" cy="47413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90424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20436" y="195944"/>
            <a:ext cx="8645979" cy="1649186"/>
          </a:xfrm>
        </p:spPr>
        <p:txBody>
          <a:bodyPr>
            <a:normAutofit/>
          </a:bodyPr>
          <a:lstStyle/>
          <a:p>
            <a:pPr algn="ctr"/>
            <a:r>
              <a:rPr lang="es-SV" sz="3000" dirty="0" smtClean="0">
                <a:solidFill>
                  <a:schemeClr val="tx1"/>
                </a:solidFill>
              </a:rPr>
              <a:t>Proyecto: "Quinto Torneo de Futbol Sala de la Casa de La Juventud”</a:t>
            </a:r>
            <a:r>
              <a:rPr lang="es-SV" sz="3000" dirty="0" smtClean="0"/>
              <a:t/>
            </a:r>
            <a:br>
              <a:rPr lang="es-SV" sz="3000" dirty="0" smtClean="0"/>
            </a:br>
            <a:r>
              <a:rPr lang="es-SV" sz="3000" dirty="0">
                <a:solidFill>
                  <a:srgbClr val="FFFF00"/>
                </a:solidFill>
              </a:rPr>
              <a:t>M</a:t>
            </a:r>
            <a:r>
              <a:rPr lang="es-SV" sz="3000" dirty="0" smtClean="0">
                <a:solidFill>
                  <a:srgbClr val="FFFF00"/>
                </a:solidFill>
              </a:rPr>
              <a:t>onto:$2,421.50</a:t>
            </a:r>
            <a:endParaRPr lang="en-US" sz="3000" dirty="0">
              <a:solidFill>
                <a:srgbClr val="FFFF00"/>
              </a:solidFill>
            </a:endParaRPr>
          </a:p>
        </p:txBody>
      </p:sp>
      <p:pic>
        <p:nvPicPr>
          <p:cNvPr id="7" name="Picture 2" descr="C:\Users\PC\Desktop\Fotos Riky\Quinto Torneo\WhatsApp Image 2019-07-15 at 9.46.28 AM.jpeg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9" t="8642" r="18472"/>
          <a:stretch/>
        </p:blipFill>
        <p:spPr bwMode="auto">
          <a:xfrm>
            <a:off x="220266" y="1988288"/>
            <a:ext cx="4148138" cy="45987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567918" y="1945757"/>
            <a:ext cx="4335235" cy="4536685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8" name="Picture 4" descr="C:\Users\PC\Desktop\Fotos Riky\Quinto Torneo\WhatsApp Image 2019-07-15 at 9.46.29 AM (2).jpe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44" t="16790" r="12222" b="4197"/>
          <a:stretch/>
        </p:blipFill>
        <p:spPr bwMode="auto">
          <a:xfrm>
            <a:off x="4529470" y="1913860"/>
            <a:ext cx="4424030" cy="46732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97894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6957" y="146957"/>
            <a:ext cx="8829675" cy="1600200"/>
          </a:xfrm>
        </p:spPr>
        <p:txBody>
          <a:bodyPr>
            <a:normAutofit fontScale="90000"/>
          </a:bodyPr>
          <a:lstStyle/>
          <a:p>
            <a:pPr algn="ctr"/>
            <a:r>
              <a:rPr lang="es-SV" sz="3000" dirty="0" smtClean="0">
                <a:solidFill>
                  <a:schemeClr val="tx1"/>
                </a:solidFill>
              </a:rPr>
              <a:t>Proyecto:  “Celebración de las Fiestas </a:t>
            </a:r>
            <a:r>
              <a:rPr lang="es-SV" sz="3000" dirty="0">
                <a:solidFill>
                  <a:schemeClr val="tx1"/>
                </a:solidFill>
              </a:rPr>
              <a:t>P</a:t>
            </a:r>
            <a:r>
              <a:rPr lang="es-SV" sz="3000" dirty="0" smtClean="0">
                <a:solidFill>
                  <a:schemeClr val="tx1"/>
                </a:solidFill>
              </a:rPr>
              <a:t>atronales del 27 al 29 de Junio, año 2019” </a:t>
            </a:r>
            <a:r>
              <a:rPr lang="es-SV" sz="3000" dirty="0" smtClean="0"/>
              <a:t/>
            </a:r>
            <a:br>
              <a:rPr lang="es-SV" sz="3000" dirty="0" smtClean="0"/>
            </a:br>
            <a:r>
              <a:rPr lang="es-SV" sz="3000" dirty="0">
                <a:solidFill>
                  <a:srgbClr val="FFFF00"/>
                </a:solidFill>
              </a:rPr>
              <a:t>M</a:t>
            </a:r>
            <a:r>
              <a:rPr lang="es-SV" sz="3000" dirty="0" smtClean="0">
                <a:solidFill>
                  <a:srgbClr val="FFFF00"/>
                </a:solidFill>
              </a:rPr>
              <a:t>onto:$7,000.00</a:t>
            </a:r>
            <a:endParaRPr lang="en-US" sz="3000" dirty="0">
              <a:solidFill>
                <a:srgbClr val="FFFF00"/>
              </a:solidFill>
            </a:endParaRP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220435" y="1910443"/>
            <a:ext cx="4298497" cy="452301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773168" y="1959429"/>
            <a:ext cx="4166725" cy="4506685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2050" name="Picture 2" descr="C:\Users\PC\Documents\respaldo_aux_uaci\Notas Yesenia 2019\Feria de Junio 2019\Evento del Adulto Mayor\20190627_20204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0" t="7654" r="15417" b="5432"/>
          <a:stretch/>
        </p:blipFill>
        <p:spPr bwMode="auto">
          <a:xfrm>
            <a:off x="190501" y="1710267"/>
            <a:ext cx="4483100" cy="4876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5" name="Picture 7" descr="C:\Users\PC\Documents\respaldo_aux_uaci\Notas Yesenia 2019\Feria de Junio 2019\Evento del Adulto Mayor\20190627_19395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4815" r="27361" b="5678"/>
          <a:stretch/>
        </p:blipFill>
        <p:spPr bwMode="auto">
          <a:xfrm>
            <a:off x="4699000" y="1710267"/>
            <a:ext cx="4241800" cy="4876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11967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95943" y="130629"/>
            <a:ext cx="8480513" cy="1551214"/>
          </a:xfrm>
        </p:spPr>
        <p:txBody>
          <a:bodyPr>
            <a:normAutofit fontScale="90000"/>
          </a:bodyPr>
          <a:lstStyle/>
          <a:p>
            <a:pPr algn="ctr"/>
            <a:r>
              <a:rPr lang="es-SV" sz="4000" dirty="0" smtClean="0">
                <a:solidFill>
                  <a:schemeClr val="tx1"/>
                </a:solidFill>
              </a:rPr>
              <a:t> </a:t>
            </a:r>
            <a:r>
              <a:rPr lang="es-SV" dirty="0" smtClean="0">
                <a:solidFill>
                  <a:schemeClr val="tx1"/>
                </a:solidFill>
              </a:rPr>
              <a:t>“</a:t>
            </a:r>
            <a:r>
              <a:rPr lang="es-SV" sz="2700" dirty="0">
                <a:solidFill>
                  <a:schemeClr val="tx1"/>
                </a:solidFill>
              </a:rPr>
              <a:t>C</a:t>
            </a:r>
            <a:r>
              <a:rPr lang="es-SV" sz="2700" dirty="0" smtClean="0">
                <a:solidFill>
                  <a:schemeClr val="tx1"/>
                </a:solidFill>
              </a:rPr>
              <a:t>onstrucción de Puente entre Caserío la Ermita y quebrada seca, Cantón Laguna”</a:t>
            </a:r>
            <a:r>
              <a:rPr lang="es-SV" sz="3100" dirty="0" smtClean="0"/>
              <a:t/>
            </a:r>
            <a:br>
              <a:rPr lang="es-SV" sz="3100" dirty="0" smtClean="0"/>
            </a:br>
            <a:r>
              <a:rPr lang="es-SV" sz="3100" dirty="0">
                <a:solidFill>
                  <a:srgbClr val="FFFF00"/>
                </a:solidFill>
              </a:rPr>
              <a:t>M</a:t>
            </a:r>
            <a:r>
              <a:rPr lang="es-SV" sz="3100" dirty="0" smtClean="0">
                <a:solidFill>
                  <a:srgbClr val="FFFF00"/>
                </a:solidFill>
              </a:rPr>
              <a:t>onto:$263,827.82</a:t>
            </a:r>
            <a:endParaRPr lang="en-US" sz="3100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PC\Desktop\FOTOS CANDIDO 2018-2019\puente laguna\DSC0428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591" y="1967023"/>
            <a:ext cx="4401879" cy="449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580165" y="1992087"/>
            <a:ext cx="4347482" cy="450668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7" name="Picture 3" descr="C:\Users\PC\Desktop\FOTOS CANDIDO 2018-2019\puente laguna\DSC0428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47" r="1318" b="7442"/>
          <a:stretch/>
        </p:blipFill>
        <p:spPr bwMode="auto">
          <a:xfrm>
            <a:off x="4593264" y="1967024"/>
            <a:ext cx="4449727" cy="44975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639714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95943" y="114300"/>
            <a:ext cx="8768443" cy="1387929"/>
          </a:xfrm>
        </p:spPr>
        <p:txBody>
          <a:bodyPr>
            <a:normAutofit/>
          </a:bodyPr>
          <a:lstStyle/>
          <a:p>
            <a:pPr algn="ctr"/>
            <a:r>
              <a:rPr lang="es-SV" sz="2400" dirty="0" smtClean="0">
                <a:solidFill>
                  <a:schemeClr val="tx1"/>
                </a:solidFill>
              </a:rPr>
              <a:t>Mejoramiento en tramo de Calle a Caserío </a:t>
            </a:r>
            <a:r>
              <a:rPr lang="es-SV" sz="2400" dirty="0">
                <a:solidFill>
                  <a:schemeClr val="tx1"/>
                </a:solidFill>
              </a:rPr>
              <a:t>P</a:t>
            </a:r>
            <a:r>
              <a:rPr lang="es-SV" sz="2400" dirty="0" smtClean="0">
                <a:solidFill>
                  <a:schemeClr val="tx1"/>
                </a:solidFill>
              </a:rPr>
              <a:t>iedra </a:t>
            </a:r>
            <a:r>
              <a:rPr lang="es-SV" sz="2400" dirty="0">
                <a:solidFill>
                  <a:schemeClr val="tx1"/>
                </a:solidFill>
              </a:rPr>
              <a:t>P</a:t>
            </a:r>
            <a:r>
              <a:rPr lang="es-SV" sz="2400" dirty="0" smtClean="0">
                <a:solidFill>
                  <a:schemeClr val="tx1"/>
                </a:solidFill>
              </a:rPr>
              <a:t>arada, Cantón Hondable.</a:t>
            </a:r>
            <a:br>
              <a:rPr lang="es-SV" sz="2400" dirty="0" smtClean="0">
                <a:solidFill>
                  <a:schemeClr val="tx1"/>
                </a:solidFill>
              </a:rPr>
            </a:br>
            <a:r>
              <a:rPr lang="es-SV" sz="2400" dirty="0" smtClean="0">
                <a:solidFill>
                  <a:srgbClr val="FFFF00"/>
                </a:solidFill>
              </a:rPr>
              <a:t>Monto: $136,313.80</a:t>
            </a: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208189" y="1679171"/>
            <a:ext cx="4160357" cy="468837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576157" y="1679171"/>
            <a:ext cx="4351712" cy="473825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3074" name="Picture 2" descr="C:\Users\PC\Desktop\Fotos Muro la Laguna y Manto de Calles\TRAMO 2 - EULOFIO ALVAREZ (1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11" b="6666"/>
          <a:stretch/>
        </p:blipFill>
        <p:spPr bwMode="auto">
          <a:xfrm>
            <a:off x="419486" y="1844824"/>
            <a:ext cx="3936613" cy="46745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6" name="Picture 4" descr="C:\Users\PC\Desktop\Fotos Muro la Laguna y Manto de Calles\TRAMO 5 INICIO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877"/>
          <a:stretch/>
        </p:blipFill>
        <p:spPr bwMode="auto">
          <a:xfrm>
            <a:off x="4457700" y="1844823"/>
            <a:ext cx="4298308" cy="46745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16315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-18372" y="548680"/>
            <a:ext cx="8862623" cy="1244009"/>
          </a:xfrm>
        </p:spPr>
        <p:txBody>
          <a:bodyPr>
            <a:noAutofit/>
          </a:bodyPr>
          <a:lstStyle/>
          <a:p>
            <a:pPr algn="ctr"/>
            <a:r>
              <a:rPr lang="es-SV" sz="3000" dirty="0" smtClean="0"/>
              <a:t/>
            </a:r>
            <a:br>
              <a:rPr lang="es-SV" sz="3000" dirty="0" smtClean="0"/>
            </a:br>
            <a:r>
              <a:rPr lang="es-SV" sz="3000" dirty="0" err="1" smtClean="0">
                <a:solidFill>
                  <a:schemeClr val="tx1"/>
                </a:solidFill>
              </a:rPr>
              <a:t>Concreteado</a:t>
            </a:r>
            <a:r>
              <a:rPr lang="es-SV" sz="3000" dirty="0" smtClean="0">
                <a:solidFill>
                  <a:schemeClr val="tx1"/>
                </a:solidFill>
              </a:rPr>
              <a:t> de Calle en Barrio </a:t>
            </a:r>
            <a:r>
              <a:rPr lang="es-SV" sz="3000" dirty="0">
                <a:solidFill>
                  <a:schemeClr val="tx1"/>
                </a:solidFill>
              </a:rPr>
              <a:t>L</a:t>
            </a:r>
            <a:r>
              <a:rPr lang="es-SV" sz="3000" dirty="0" smtClean="0">
                <a:solidFill>
                  <a:schemeClr val="tx1"/>
                </a:solidFill>
              </a:rPr>
              <a:t>as Delicias</a:t>
            </a:r>
            <a:r>
              <a:rPr lang="es-SV" sz="3000" dirty="0" smtClean="0"/>
              <a:t/>
            </a:r>
            <a:br>
              <a:rPr lang="es-SV" sz="3000" dirty="0" smtClean="0"/>
            </a:br>
            <a:r>
              <a:rPr lang="es-SV" sz="3000" dirty="0" smtClean="0">
                <a:solidFill>
                  <a:srgbClr val="FFFF00"/>
                </a:solidFill>
              </a:rPr>
              <a:t>Monto: $41,643.31</a:t>
            </a:r>
            <a:endParaRPr lang="en-US" sz="3000" dirty="0">
              <a:solidFill>
                <a:srgbClr val="FFFF00"/>
              </a:solidFill>
            </a:endParaRP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261851" y="1313411"/>
            <a:ext cx="4106695" cy="530352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7" name="Picture 3" descr="C:\Users\PC\Desktop\Concreteado Las Delicias\WhatsApp Image 2019-07-23 at 2.15.09 PM.jpe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9992" y="2855132"/>
            <a:ext cx="3930650" cy="22109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6" name="Picture 2" descr="C:\Users\PC\Desktop\Concreteado Las Delicias\WhatsApp Image 2019-07-23 at 2.14.32 PM.jpe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5" t="9148" r="4854" b="17209"/>
          <a:stretch/>
        </p:blipFill>
        <p:spPr bwMode="auto">
          <a:xfrm>
            <a:off x="598775" y="2192640"/>
            <a:ext cx="2965114" cy="37913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33932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14818" y="836712"/>
            <a:ext cx="8431764" cy="1313411"/>
          </a:xfrm>
        </p:spPr>
        <p:txBody>
          <a:bodyPr>
            <a:normAutofit fontScale="90000"/>
          </a:bodyPr>
          <a:lstStyle/>
          <a:p>
            <a:pPr algn="ctr"/>
            <a:r>
              <a:rPr lang="es-SV" sz="3100" dirty="0" smtClean="0">
                <a:solidFill>
                  <a:schemeClr val="tx1"/>
                </a:solidFill>
              </a:rPr>
              <a:t>Construcción de Muro y gradas en Cancha de Futbol de Cantón Laguna.</a:t>
            </a:r>
            <a:br>
              <a:rPr lang="es-SV" sz="3100" dirty="0" smtClean="0">
                <a:solidFill>
                  <a:schemeClr val="tx1"/>
                </a:solidFill>
              </a:rPr>
            </a:br>
            <a:r>
              <a:rPr lang="es-SV" sz="3100" dirty="0" smtClean="0">
                <a:solidFill>
                  <a:srgbClr val="FFFF00"/>
                </a:solidFill>
              </a:rPr>
              <a:t>Monto:$60,292.84</a:t>
            </a:r>
            <a:r>
              <a:rPr lang="es-SV" sz="3200" dirty="0" smtClean="0">
                <a:solidFill>
                  <a:srgbClr val="0070C0"/>
                </a:solidFill>
              </a:rPr>
              <a:t/>
            </a:r>
            <a:br>
              <a:rPr lang="es-SV" sz="3200" dirty="0" smtClean="0">
                <a:solidFill>
                  <a:srgbClr val="0070C0"/>
                </a:solidFill>
              </a:rPr>
            </a:br>
            <a:r>
              <a:rPr lang="es-SV" sz="3200" dirty="0" smtClean="0">
                <a:solidFill>
                  <a:srgbClr val="0070C0"/>
                </a:solidFill>
              </a:rPr>
              <a:t> 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187036" y="1795550"/>
            <a:ext cx="4181510" cy="468837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551219" y="1862051"/>
            <a:ext cx="4376650" cy="4588625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098" name="Picture 2" descr="C:\Users\PC\Desktop\Fotos Muro la Laguna y Manto de Calles\LAGUNA 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62" r="21852"/>
          <a:stretch/>
        </p:blipFill>
        <p:spPr bwMode="auto">
          <a:xfrm>
            <a:off x="467543" y="1909064"/>
            <a:ext cx="3863157" cy="46610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099" name="Picture 3" descr="C:\Users\PC\Desktop\Fotos Muro la Laguna y Manto de Calles\LAGUNA 4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29"/>
          <a:stretch/>
        </p:blipFill>
        <p:spPr bwMode="auto">
          <a:xfrm>
            <a:off x="4508500" y="1762296"/>
            <a:ext cx="4239963" cy="48078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231567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39552" y="182880"/>
            <a:ext cx="7704856" cy="1579418"/>
          </a:xfrm>
        </p:spPr>
        <p:txBody>
          <a:bodyPr>
            <a:noAutofit/>
          </a:bodyPr>
          <a:lstStyle/>
          <a:p>
            <a:pPr algn="ctr"/>
            <a:r>
              <a:rPr lang="es-SV" sz="2000" dirty="0" smtClean="0">
                <a:solidFill>
                  <a:schemeClr val="tx1"/>
                </a:solidFill>
              </a:rPr>
              <a:t>Mantenimiento de Calles </a:t>
            </a:r>
            <a:r>
              <a:rPr lang="es-SV" sz="2000" dirty="0">
                <a:solidFill>
                  <a:schemeClr val="tx1"/>
                </a:solidFill>
              </a:rPr>
              <a:t>R</a:t>
            </a:r>
            <a:r>
              <a:rPr lang="es-SV" sz="2000" dirty="0" smtClean="0">
                <a:solidFill>
                  <a:schemeClr val="tx1"/>
                </a:solidFill>
              </a:rPr>
              <a:t>urales en Cantones y Caseríos del Municipio de Corinto, Departamento de Morazán, año 2018-2019</a:t>
            </a:r>
            <a:r>
              <a:rPr lang="es-SV" sz="2000" dirty="0" smtClean="0"/>
              <a:t/>
            </a:r>
            <a:br>
              <a:rPr lang="es-SV" sz="2000" dirty="0" smtClean="0"/>
            </a:br>
            <a:r>
              <a:rPr lang="es-SV" sz="2000" dirty="0" smtClean="0">
                <a:solidFill>
                  <a:srgbClr val="FFFF00"/>
                </a:solidFill>
              </a:rPr>
              <a:t>Monto: $370,591.84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PC\Desktop\FOTOS CANDIDO 2018-2019\mantenimiento de calles 2018 a 2019\DSC0438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62" t="3101" b="8373"/>
          <a:stretch/>
        </p:blipFill>
        <p:spPr bwMode="auto">
          <a:xfrm>
            <a:off x="191386" y="1839433"/>
            <a:ext cx="4457700" cy="46995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3" name="Picture 5" descr="C:\Users\PC\Desktop\FOTOS CANDIDO 2018-2019\mantenimiento de calles 2018 a 2019\DSC0434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06" r="5272" b="3711"/>
          <a:stretch/>
        </p:blipFill>
        <p:spPr bwMode="auto">
          <a:xfrm>
            <a:off x="4649086" y="1839433"/>
            <a:ext cx="4338086" cy="46995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58697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27584" y="249383"/>
            <a:ext cx="7344816" cy="1363287"/>
          </a:xfrm>
        </p:spPr>
        <p:txBody>
          <a:bodyPr>
            <a:noAutofit/>
          </a:bodyPr>
          <a:lstStyle/>
          <a:p>
            <a:pPr algn="ctr"/>
            <a:r>
              <a:rPr lang="es-SV" sz="2400" dirty="0" smtClean="0">
                <a:solidFill>
                  <a:schemeClr val="tx1"/>
                </a:solidFill>
              </a:rPr>
              <a:t>Sexto Torneo de Futbol Sala de </a:t>
            </a:r>
            <a:r>
              <a:rPr lang="es-SV" sz="2400" dirty="0">
                <a:solidFill>
                  <a:schemeClr val="tx1"/>
                </a:solidFill>
              </a:rPr>
              <a:t>L</a:t>
            </a:r>
            <a:r>
              <a:rPr lang="es-SV" sz="2400" dirty="0" smtClean="0">
                <a:solidFill>
                  <a:schemeClr val="tx1"/>
                </a:solidFill>
              </a:rPr>
              <a:t>a Casa de la Juventud.</a:t>
            </a:r>
            <a:br>
              <a:rPr lang="es-SV" sz="2400" dirty="0" smtClean="0">
                <a:solidFill>
                  <a:schemeClr val="tx1"/>
                </a:solidFill>
              </a:rPr>
            </a:br>
            <a:r>
              <a:rPr lang="es-SV" sz="2400" dirty="0" smtClean="0">
                <a:solidFill>
                  <a:srgbClr val="FFFF00"/>
                </a:solidFill>
              </a:rPr>
              <a:t>Monto: $2,421.50</a:t>
            </a: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187036" y="1745673"/>
            <a:ext cx="4181510" cy="473825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551219" y="1778924"/>
            <a:ext cx="4414058" cy="4621876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2050" name="Picture 2" descr="C:\Users\PC\Desktop\Fotos Riky\Sexto torneo\WhatsApp Image 2019-07-15 at 9.47.43 AM (2).jpe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5" t="8889" r="7222" b="17284"/>
          <a:stretch/>
        </p:blipFill>
        <p:spPr bwMode="auto">
          <a:xfrm>
            <a:off x="165100" y="1642533"/>
            <a:ext cx="4267200" cy="49106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 descr="C:\Users\PC\Desktop\Fotos Riky\Sexto torneo\WhatsApp Image 2019-07-15 at 9.47.43 AM (4).jpe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8" t="5720" r="22222"/>
          <a:stretch/>
        </p:blipFill>
        <p:spPr bwMode="auto">
          <a:xfrm>
            <a:off x="4432300" y="1642533"/>
            <a:ext cx="4584700" cy="49106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54872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/>
          <p:cNvSpPr>
            <a:spLocks noGrp="1"/>
          </p:cNvSpPr>
          <p:nvPr>
            <p:ph type="title"/>
          </p:nvPr>
        </p:nvSpPr>
        <p:spPr>
          <a:xfrm>
            <a:off x="399011" y="1225295"/>
            <a:ext cx="8349453" cy="4610240"/>
          </a:xfrm>
        </p:spPr>
        <p:txBody>
          <a:bodyPr>
            <a:normAutofit/>
          </a:bodyPr>
          <a:lstStyle/>
          <a:p>
            <a:pPr algn="ctr"/>
            <a:r>
              <a:rPr lang="es-SV" sz="6000" dirty="0" smtClean="0">
                <a:solidFill>
                  <a:schemeClr val="tx1"/>
                </a:solidFill>
              </a:rPr>
              <a:t>Monto total en Proyectos Ejecutados</a:t>
            </a:r>
            <a:r>
              <a:rPr lang="es-SV" sz="6000" dirty="0" smtClean="0"/>
              <a:t/>
            </a:r>
            <a:br>
              <a:rPr lang="es-SV" sz="6000" dirty="0" smtClean="0"/>
            </a:br>
            <a:r>
              <a:rPr lang="es-SV" sz="6000" dirty="0" smtClean="0"/>
              <a:t/>
            </a:r>
            <a:br>
              <a:rPr lang="es-SV" sz="6000" dirty="0" smtClean="0"/>
            </a:br>
            <a:r>
              <a:rPr lang="es-SV" sz="6000" dirty="0" smtClean="0">
                <a:solidFill>
                  <a:srgbClr val="0066FF"/>
                </a:solidFill>
              </a:rPr>
              <a:t>$691,122.02 </a:t>
            </a:r>
            <a:endParaRPr lang="en-US" sz="6000" dirty="0">
              <a:solidFill>
                <a:srgbClr val="0066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82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528858" cy="4294355"/>
          </a:xfrm>
        </p:spPr>
        <p:txBody>
          <a:bodyPr>
            <a:noAutofit/>
          </a:bodyPr>
          <a:lstStyle/>
          <a:p>
            <a:pPr algn="ctr"/>
            <a:r>
              <a:rPr lang="es-SV" sz="9600" dirty="0" smtClean="0">
                <a:solidFill>
                  <a:schemeClr val="tx1"/>
                </a:solidFill>
              </a:rPr>
              <a:t>Proyectos en Ejecución </a:t>
            </a:r>
            <a:endParaRPr lang="en-US" sz="9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39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99505" y="1151467"/>
            <a:ext cx="8790710" cy="3285065"/>
          </a:xfrm>
        </p:spPr>
        <p:txBody>
          <a:bodyPr>
            <a:normAutofit fontScale="90000"/>
          </a:bodyPr>
          <a:lstStyle/>
          <a:p>
            <a:pPr algn="ctr"/>
            <a:r>
              <a:rPr lang="es-SV" sz="3600" dirty="0" smtClean="0"/>
              <a:t/>
            </a:r>
            <a:br>
              <a:rPr lang="es-SV" sz="3600" dirty="0" smtClean="0"/>
            </a:br>
            <a:r>
              <a:rPr lang="es-SV" sz="3600" dirty="0" smtClean="0"/>
              <a:t/>
            </a:r>
            <a:br>
              <a:rPr lang="es-SV" sz="3600" dirty="0" smtClean="0"/>
            </a:br>
            <a:r>
              <a:rPr lang="es-SV" sz="3600" dirty="0" smtClean="0">
                <a:solidFill>
                  <a:schemeClr val="tx1"/>
                </a:solidFill>
              </a:rPr>
              <a:t>Contrapartida Municipal para el proyecto: “Introducción de agua Potable en Cantón </a:t>
            </a:r>
            <a:r>
              <a:rPr lang="es-SV" sz="3600" dirty="0">
                <a:solidFill>
                  <a:schemeClr val="tx1"/>
                </a:solidFill>
              </a:rPr>
              <a:t>H</a:t>
            </a:r>
            <a:r>
              <a:rPr lang="es-SV" sz="3600" dirty="0" smtClean="0">
                <a:solidFill>
                  <a:schemeClr val="tx1"/>
                </a:solidFill>
              </a:rPr>
              <a:t>ondable”</a:t>
            </a:r>
            <a:r>
              <a:rPr lang="es-SV" sz="3600" dirty="0" smtClean="0"/>
              <a:t/>
            </a:r>
            <a:br>
              <a:rPr lang="es-SV" sz="3600" dirty="0" smtClean="0"/>
            </a:br>
            <a:r>
              <a:rPr lang="es-SV" sz="3600" dirty="0">
                <a:solidFill>
                  <a:srgbClr val="FFFF00"/>
                </a:solidFill>
              </a:rPr>
              <a:t>M</a:t>
            </a:r>
            <a:r>
              <a:rPr lang="es-SV" sz="3600" dirty="0" smtClean="0">
                <a:solidFill>
                  <a:srgbClr val="FFFF00"/>
                </a:solidFill>
              </a:rPr>
              <a:t>onto:$85,000.00</a:t>
            </a:r>
            <a:endParaRPr lang="en-US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610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65760" y="0"/>
            <a:ext cx="8778240" cy="1827969"/>
          </a:xfrm>
        </p:spPr>
        <p:txBody>
          <a:bodyPr>
            <a:noAutofit/>
          </a:bodyPr>
          <a:lstStyle/>
          <a:p>
            <a:pPr algn="ctr"/>
            <a:r>
              <a:rPr lang="es-SV" sz="2800" dirty="0">
                <a:solidFill>
                  <a:schemeClr val="tx1"/>
                </a:solidFill>
              </a:rPr>
              <a:t>P</a:t>
            </a:r>
            <a:r>
              <a:rPr lang="es-SV" sz="2800" dirty="0" smtClean="0">
                <a:solidFill>
                  <a:schemeClr val="tx1"/>
                </a:solidFill>
              </a:rPr>
              <a:t>royecto: “Casa de la Juventud de la Ciudad de Corinto, año 2019”</a:t>
            </a:r>
            <a:r>
              <a:rPr lang="es-SV" sz="2800" dirty="0" smtClean="0"/>
              <a:t/>
            </a:r>
            <a:br>
              <a:rPr lang="es-SV" sz="2800" dirty="0" smtClean="0"/>
            </a:br>
            <a:r>
              <a:rPr lang="es-SV" sz="2800" dirty="0">
                <a:solidFill>
                  <a:srgbClr val="FFFF00"/>
                </a:solidFill>
              </a:rPr>
              <a:t>M</a:t>
            </a:r>
            <a:r>
              <a:rPr lang="es-SV" sz="2800" dirty="0" smtClean="0">
                <a:solidFill>
                  <a:srgbClr val="FFFF00"/>
                </a:solidFill>
              </a:rPr>
              <a:t>onto:$25,000.00</a:t>
            </a:r>
            <a:endParaRPr lang="en-US" sz="2800" dirty="0">
              <a:solidFill>
                <a:srgbClr val="FFFF00"/>
              </a:solidFill>
            </a:endParaRP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249382" y="2194560"/>
            <a:ext cx="4227022" cy="397764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3077" name="Picture 5" descr="C:\Users\PC\Desktop\Fotos Riky\WhatsApp Image 2019-07-15 at 9.41.57 AM.jpe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4788024" y="2636912"/>
            <a:ext cx="3930650" cy="29479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6" name="Picture 4" descr="C:\Users\PC\Desktop\Fotos Riky\WhatsApp Image 2019-07-15 at 9.37.57 AM.jpe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8" t="18230" r="4258"/>
          <a:stretch/>
        </p:blipFill>
        <p:spPr bwMode="auto">
          <a:xfrm>
            <a:off x="682000" y="2015069"/>
            <a:ext cx="3699500" cy="35741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97736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11560" y="1340768"/>
            <a:ext cx="7776864" cy="3096344"/>
          </a:xfrm>
        </p:spPr>
        <p:txBody>
          <a:bodyPr>
            <a:normAutofit/>
          </a:bodyPr>
          <a:lstStyle/>
          <a:p>
            <a:pPr algn="just"/>
            <a:r>
              <a:rPr lang="es-SV" sz="4000" dirty="0" smtClean="0">
                <a:solidFill>
                  <a:schemeClr val="tx1"/>
                </a:solidFill>
              </a:rPr>
              <a:t>Compra de Combustible y pago de </a:t>
            </a:r>
            <a:r>
              <a:rPr lang="es-SV" sz="4000" dirty="0">
                <a:solidFill>
                  <a:schemeClr val="tx1"/>
                </a:solidFill>
              </a:rPr>
              <a:t>M</a:t>
            </a:r>
            <a:r>
              <a:rPr lang="es-SV" sz="4000" dirty="0" smtClean="0">
                <a:solidFill>
                  <a:schemeClr val="tx1"/>
                </a:solidFill>
              </a:rPr>
              <a:t>otorista de la Ambulancia de la Unidad de Salud, año 2019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84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92652" y="509388"/>
            <a:ext cx="8732729" cy="1047404"/>
          </a:xfrm>
        </p:spPr>
        <p:txBody>
          <a:bodyPr>
            <a:normAutofit fontScale="90000"/>
          </a:bodyPr>
          <a:lstStyle/>
          <a:p>
            <a:pPr algn="ctr"/>
            <a:r>
              <a:rPr lang="es-SV" sz="3200" dirty="0" smtClean="0">
                <a:solidFill>
                  <a:schemeClr val="tx1"/>
                </a:solidFill>
              </a:rPr>
              <a:t>Mantenimiento al Alumbrado </a:t>
            </a:r>
            <a:r>
              <a:rPr lang="es-SV" sz="3200" dirty="0">
                <a:solidFill>
                  <a:schemeClr val="tx1"/>
                </a:solidFill>
              </a:rPr>
              <a:t>P</a:t>
            </a:r>
            <a:r>
              <a:rPr lang="es-SV" sz="3200" dirty="0" smtClean="0">
                <a:solidFill>
                  <a:schemeClr val="tx1"/>
                </a:solidFill>
              </a:rPr>
              <a:t>ublico, año 2019 </a:t>
            </a:r>
            <a:endParaRPr lang="en-US" sz="3200" dirty="0">
              <a:solidFill>
                <a:schemeClr val="tx1"/>
              </a:solidFill>
            </a:endParaRPr>
          </a:p>
        </p:txBody>
      </p:sp>
      <p:pic>
        <p:nvPicPr>
          <p:cNvPr id="7" name="Picture 3" descr="C:\Users\PC\Desktop\Alumbrado Publico 2019\WhatsApp Image 2019-07-09 at 11.20.42 AM.jpe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6" t="10370" b="8889"/>
          <a:stretch/>
        </p:blipFill>
        <p:spPr bwMode="auto">
          <a:xfrm>
            <a:off x="467544" y="1595914"/>
            <a:ext cx="4155256" cy="49911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172" name="Picture 4" descr="C:\Users\PC\Desktop\Alumbrado Publico 2019\WhatsApp Image 2019-07-09 at 11.20.45 AM.jpe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0" t="6914" b="7160"/>
          <a:stretch/>
        </p:blipFill>
        <p:spPr bwMode="auto">
          <a:xfrm>
            <a:off x="4787639" y="1556792"/>
            <a:ext cx="4102362" cy="50302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72697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00890" y="204954"/>
            <a:ext cx="8136904" cy="1877845"/>
          </a:xfrm>
        </p:spPr>
        <p:txBody>
          <a:bodyPr>
            <a:noAutofit/>
          </a:bodyPr>
          <a:lstStyle/>
          <a:p>
            <a:pPr algn="ctr"/>
            <a:r>
              <a:rPr lang="es-SV" sz="2000" dirty="0" smtClean="0">
                <a:solidFill>
                  <a:schemeClr val="tx1"/>
                </a:solidFill>
              </a:rPr>
              <a:t>Proyecto: “Programa </a:t>
            </a:r>
            <a:r>
              <a:rPr lang="es-SV" sz="2000" dirty="0">
                <a:solidFill>
                  <a:schemeClr val="tx1"/>
                </a:solidFill>
              </a:rPr>
              <a:t>M</a:t>
            </a:r>
            <a:r>
              <a:rPr lang="es-SV" sz="2000" dirty="0" smtClean="0">
                <a:solidFill>
                  <a:schemeClr val="tx1"/>
                </a:solidFill>
              </a:rPr>
              <a:t>unicipal de becas en carreras técnicas para los estudiantes de bachillerato con excelencia académica y de escasos recursos económicos del Municipio de Corinto”</a:t>
            </a:r>
            <a:r>
              <a:rPr lang="es-SV" sz="2000" dirty="0" smtClean="0"/>
              <a:t/>
            </a:r>
            <a:br>
              <a:rPr lang="es-SV" sz="2000" dirty="0" smtClean="0"/>
            </a:br>
            <a:r>
              <a:rPr lang="es-SV" sz="2000" dirty="0">
                <a:solidFill>
                  <a:srgbClr val="FFFF00"/>
                </a:solidFill>
              </a:rPr>
              <a:t>M</a:t>
            </a:r>
            <a:r>
              <a:rPr lang="es-SV" sz="2000" dirty="0" smtClean="0">
                <a:solidFill>
                  <a:srgbClr val="FFFF00"/>
                </a:solidFill>
              </a:rPr>
              <a:t>onto:$4,721.00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5" name="4 Marcador de contenido" descr="C:\Users\PC\Documents\respaldo_aux_uaci\Notas Yesenia 2019\Fotos ITCA\IMG_20190225_071751.jpg"/>
          <p:cNvPicPr>
            <a:picLocks noGrp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9" y="2082799"/>
            <a:ext cx="4301729" cy="43518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5 Marcador de contenido" descr="C:\Users\PC\Documents\respaldo_aux_uaci\Notas Yesenia 2019\Fotos ITCA\IMG_20190225_085728.jpg"/>
          <p:cNvPicPr>
            <a:picLocks noGrp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6769102" y="2082799"/>
            <a:ext cx="2374898" cy="43394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6 Imagen" descr="C:\Users\PC\Documents\respaldo_aux_uaci\Notas Yesenia 2019\Fotos ITCA\IMG_20190225_085127 (1)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92" t="2292" r="8819"/>
          <a:stretch/>
        </p:blipFill>
        <p:spPr bwMode="auto">
          <a:xfrm>
            <a:off x="4569342" y="2082799"/>
            <a:ext cx="2199759" cy="43518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9818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39701" y="203200"/>
            <a:ext cx="8851900" cy="1388533"/>
          </a:xfrm>
        </p:spPr>
        <p:txBody>
          <a:bodyPr>
            <a:normAutofit/>
          </a:bodyPr>
          <a:lstStyle/>
          <a:p>
            <a:pPr algn="ctr"/>
            <a:r>
              <a:rPr lang="es-SV" sz="2400" dirty="0" smtClean="0">
                <a:solidFill>
                  <a:schemeClr val="tx1"/>
                </a:solidFill>
              </a:rPr>
              <a:t>Proyecto: “Actividades de Mantenimiento al Relleno Sanitario, año 2019”</a:t>
            </a:r>
            <a:br>
              <a:rPr lang="es-SV" sz="2400" dirty="0" smtClean="0">
                <a:solidFill>
                  <a:schemeClr val="tx1"/>
                </a:solidFill>
              </a:rPr>
            </a:br>
            <a:r>
              <a:rPr lang="es-SV" sz="2400" dirty="0">
                <a:solidFill>
                  <a:srgbClr val="FFFF00"/>
                </a:solidFill>
              </a:rPr>
              <a:t>M</a:t>
            </a:r>
            <a:r>
              <a:rPr lang="es-SV" sz="2400" dirty="0" smtClean="0">
                <a:solidFill>
                  <a:srgbClr val="FFFF00"/>
                </a:solidFill>
              </a:rPr>
              <a:t>onto:$14,245.00</a:t>
            </a:r>
            <a:endParaRPr lang="en-US" sz="2400" dirty="0">
              <a:solidFill>
                <a:srgbClr val="FFFF00"/>
              </a:solidFill>
            </a:endParaRPr>
          </a:p>
        </p:txBody>
      </p:sp>
      <p:pic>
        <p:nvPicPr>
          <p:cNvPr id="5123" name="Picture 3" descr="C:\Users\PC\Desktop\Fotos Benjamin Cabildo 2019\WhatsApp Image 2019-07-09 at 9.22.43 AM.jpe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78729"/>
            <a:ext cx="3828852" cy="43390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559301" y="1879600"/>
            <a:ext cx="4381499" cy="44704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122" name="Picture 2" descr="C:\Users\PC\Desktop\Fotos Benjamin Cabildo 2019\WhatsApp Image 2019-07-09 at 10.17.51 AM.jpe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20" r="23064" b="22401"/>
          <a:stretch/>
        </p:blipFill>
        <p:spPr bwMode="auto">
          <a:xfrm>
            <a:off x="4495799" y="2053382"/>
            <a:ext cx="4036641" cy="43643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175421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58750" y="692696"/>
            <a:ext cx="8373690" cy="1151466"/>
          </a:xfrm>
        </p:spPr>
        <p:txBody>
          <a:bodyPr>
            <a:noAutofit/>
          </a:bodyPr>
          <a:lstStyle/>
          <a:p>
            <a:pPr algn="ctr"/>
            <a:r>
              <a:rPr lang="es-SV" sz="3000" dirty="0" smtClean="0">
                <a:solidFill>
                  <a:schemeClr val="tx1"/>
                </a:solidFill>
              </a:rPr>
              <a:t>Proyecto: “Vivero </a:t>
            </a:r>
            <a:r>
              <a:rPr lang="es-SV" sz="3000" dirty="0">
                <a:solidFill>
                  <a:schemeClr val="tx1"/>
                </a:solidFill>
              </a:rPr>
              <a:t>M</a:t>
            </a:r>
            <a:r>
              <a:rPr lang="es-SV" sz="3000" dirty="0" smtClean="0">
                <a:solidFill>
                  <a:schemeClr val="tx1"/>
                </a:solidFill>
              </a:rPr>
              <a:t>unicipal, Municipio de Corinto, año 2019”</a:t>
            </a:r>
            <a:r>
              <a:rPr lang="es-SV" sz="3000" dirty="0" smtClean="0"/>
              <a:t/>
            </a:r>
            <a:br>
              <a:rPr lang="es-SV" sz="3000" dirty="0" smtClean="0"/>
            </a:br>
            <a:r>
              <a:rPr lang="es-SV" sz="3000" dirty="0">
                <a:solidFill>
                  <a:srgbClr val="FFFF00"/>
                </a:solidFill>
              </a:rPr>
              <a:t>M</a:t>
            </a:r>
            <a:r>
              <a:rPr lang="es-SV" sz="3000" dirty="0" smtClean="0">
                <a:solidFill>
                  <a:srgbClr val="FFFF00"/>
                </a:solidFill>
              </a:rPr>
              <a:t>onto: $5,956.85</a:t>
            </a:r>
            <a:endParaRPr lang="en-US" sz="3000" dirty="0">
              <a:solidFill>
                <a:srgbClr val="FFFF00"/>
              </a:solidFill>
            </a:endParaRPr>
          </a:p>
        </p:txBody>
      </p:sp>
      <p:pic>
        <p:nvPicPr>
          <p:cNvPr id="2051" name="Picture 3" descr="C:\Users\PC\Desktop\Fotos Benjamin Cabildo 2019\WhatsApp Image 2019-07-09 at 8.58.57 AM (1)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1200" y="2122329"/>
            <a:ext cx="3882282" cy="43038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 descr="C:\Users\PC\Desktop\Fotos Benjamin Cabildo 2019\WhatsApp Image 2019-07-09 at 8.58.56 AM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2122329"/>
            <a:ext cx="3651325" cy="43038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250318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11560" y="44624"/>
            <a:ext cx="7992888" cy="1540934"/>
          </a:xfrm>
        </p:spPr>
        <p:txBody>
          <a:bodyPr>
            <a:noAutofit/>
          </a:bodyPr>
          <a:lstStyle/>
          <a:p>
            <a:pPr algn="ctr"/>
            <a:r>
              <a:rPr lang="es-SV" sz="2000" dirty="0" smtClean="0">
                <a:solidFill>
                  <a:schemeClr val="tx1"/>
                </a:solidFill>
              </a:rPr>
              <a:t>Proyecto: “Limpieza de Cementerios, Limpieza de Rio </a:t>
            </a:r>
            <a:r>
              <a:rPr lang="es-SV" sz="2000" dirty="0">
                <a:solidFill>
                  <a:schemeClr val="tx1"/>
                </a:solidFill>
              </a:rPr>
              <a:t>C</a:t>
            </a:r>
            <a:r>
              <a:rPr lang="es-SV" sz="2000" dirty="0" smtClean="0">
                <a:solidFill>
                  <a:schemeClr val="tx1"/>
                </a:solidFill>
              </a:rPr>
              <a:t>orinto y Casco urbano, años 2019-2020”</a:t>
            </a:r>
            <a:r>
              <a:rPr lang="es-SV" sz="2400" dirty="0" smtClean="0"/>
              <a:t/>
            </a:r>
            <a:br>
              <a:rPr lang="es-SV" sz="2400" dirty="0" smtClean="0"/>
            </a:br>
            <a:r>
              <a:rPr lang="es-SV" sz="2400" dirty="0" smtClean="0">
                <a:solidFill>
                  <a:srgbClr val="FFFF00"/>
                </a:solidFill>
              </a:rPr>
              <a:t>Monto:$5,653.00</a:t>
            </a:r>
            <a:endParaRPr lang="en-US" sz="2400" dirty="0">
              <a:solidFill>
                <a:srgbClr val="FFFF00"/>
              </a:solidFill>
            </a:endParaRPr>
          </a:p>
        </p:txBody>
      </p:sp>
      <p:pic>
        <p:nvPicPr>
          <p:cNvPr id="6146" name="Picture 2" descr="C:\Users\PC\Desktop\Fotos Benjamin Cabildo 2019\WhatsApp Image 2019-07-09 at 7.53.27 PM.jpe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1" y="1761067"/>
            <a:ext cx="2628900" cy="47413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7" name="Picture 3" descr="C:\Users\PC\Desktop\Fotos Benjamin Cabildo 2019\WhatsApp Image 2019-07-09 at 7.54.23 PM.jpe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5004048" y="3068960"/>
            <a:ext cx="3930650" cy="29479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8" name="Picture 4" descr="C:\Users\PC\Desktop\Fotos Benjamin Cabildo 2019\WhatsApp Image 2019-07-09 at 7.54.03 PM.jpe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38" t="17477" r="24827" b="7060"/>
          <a:stretch/>
        </p:blipFill>
        <p:spPr bwMode="auto">
          <a:xfrm>
            <a:off x="2743200" y="1727200"/>
            <a:ext cx="2971801" cy="48330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855208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0" y="764704"/>
            <a:ext cx="8890000" cy="2214327"/>
          </a:xfrm>
        </p:spPr>
        <p:txBody>
          <a:bodyPr>
            <a:noAutofit/>
          </a:bodyPr>
          <a:lstStyle/>
          <a:p>
            <a:pPr algn="ctr"/>
            <a:r>
              <a:rPr lang="es-SV" sz="3000" dirty="0" smtClean="0"/>
              <a:t/>
            </a:r>
            <a:br>
              <a:rPr lang="es-SV" sz="3000" dirty="0" smtClean="0"/>
            </a:br>
            <a:r>
              <a:rPr lang="es-SV" sz="3000" dirty="0"/>
              <a:t/>
            </a:r>
            <a:br>
              <a:rPr lang="es-SV" sz="3000" dirty="0"/>
            </a:br>
            <a:r>
              <a:rPr lang="es-SV" sz="2000" dirty="0" smtClean="0">
                <a:solidFill>
                  <a:schemeClr val="tx1"/>
                </a:solidFill>
              </a:rPr>
              <a:t>Proyecto: </a:t>
            </a:r>
            <a:r>
              <a:rPr lang="es-SV" sz="2000" dirty="0">
                <a:solidFill>
                  <a:schemeClr val="tx1"/>
                </a:solidFill>
              </a:rPr>
              <a:t>P</a:t>
            </a:r>
            <a:r>
              <a:rPr lang="es-SV" sz="2000" dirty="0" smtClean="0">
                <a:solidFill>
                  <a:schemeClr val="tx1"/>
                </a:solidFill>
              </a:rPr>
              <a:t>rograma Emprendimiento solidario en la intervención de inserción productiva de Migrantes retornados a el Salvador </a:t>
            </a:r>
            <a:br>
              <a:rPr lang="es-SV" sz="2000" dirty="0" smtClean="0">
                <a:solidFill>
                  <a:schemeClr val="tx1"/>
                </a:solidFill>
              </a:rPr>
            </a:br>
            <a:r>
              <a:rPr lang="es-SV" sz="2000" dirty="0" smtClean="0">
                <a:solidFill>
                  <a:schemeClr val="tx1"/>
                </a:solidFill>
              </a:rPr>
              <a:t>(Convenio entre Alcaldía Municipal y el FISDL)</a:t>
            </a:r>
            <a:r>
              <a:rPr lang="es-SV" sz="2000" dirty="0" smtClean="0"/>
              <a:t/>
            </a:r>
            <a:br>
              <a:rPr lang="es-SV" sz="2000" dirty="0" smtClean="0"/>
            </a:br>
            <a:r>
              <a:rPr lang="es-SV" sz="2000" dirty="0" smtClean="0">
                <a:solidFill>
                  <a:srgbClr val="FFFF00"/>
                </a:solidFill>
              </a:rPr>
              <a:t>Monto: $68.300.00</a:t>
            </a:r>
            <a:r>
              <a:rPr lang="es-SV" sz="3000" dirty="0" smtClean="0">
                <a:solidFill>
                  <a:srgbClr val="0070C0"/>
                </a:solidFill>
              </a:rPr>
              <a:t/>
            </a:r>
            <a:br>
              <a:rPr lang="es-SV" sz="3000" dirty="0" smtClean="0">
                <a:solidFill>
                  <a:srgbClr val="0070C0"/>
                </a:solidFill>
              </a:rPr>
            </a:br>
            <a:r>
              <a:rPr lang="es-SV" sz="3000" dirty="0" smtClean="0">
                <a:solidFill>
                  <a:srgbClr val="0070C0"/>
                </a:solidFill>
              </a:rPr>
              <a:t/>
            </a:r>
            <a:br>
              <a:rPr lang="es-SV" sz="3000" dirty="0" smtClean="0">
                <a:solidFill>
                  <a:srgbClr val="0070C0"/>
                </a:solidFill>
              </a:rPr>
            </a:br>
            <a:endParaRPr lang="en-US" sz="30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PC\Documents\respaldo_aux_uaci\Notas Yesenia 2019\yessenia\IMG_20190531_111619.jpg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77"/>
          <a:stretch/>
        </p:blipFill>
        <p:spPr bwMode="auto">
          <a:xfrm>
            <a:off x="359258" y="2445489"/>
            <a:ext cx="3993196" cy="39358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PC\Documents\respaldo_aux_uaci\Notas Yesenia 2019\yessenia\IMG-20190515-WA0010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4572000" y="3140968"/>
            <a:ext cx="3930650" cy="29479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25517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28600" y="287868"/>
            <a:ext cx="8737600" cy="1371600"/>
          </a:xfrm>
        </p:spPr>
        <p:txBody>
          <a:bodyPr>
            <a:normAutofit/>
          </a:bodyPr>
          <a:lstStyle/>
          <a:p>
            <a:pPr algn="ctr"/>
            <a:r>
              <a:rPr lang="es-SV" sz="2400" dirty="0" smtClean="0">
                <a:solidFill>
                  <a:schemeClr val="tx1"/>
                </a:solidFill>
              </a:rPr>
              <a:t>Programa de alimentos para salud y nutrición en niños y adultos (Fundación iniciativa por la paz en coordinación con la Alcaldía </a:t>
            </a:r>
            <a:r>
              <a:rPr lang="es-SV" sz="2400" dirty="0">
                <a:solidFill>
                  <a:schemeClr val="tx1"/>
                </a:solidFill>
              </a:rPr>
              <a:t>M</a:t>
            </a:r>
            <a:r>
              <a:rPr lang="es-SV" sz="2400" dirty="0" smtClean="0">
                <a:solidFill>
                  <a:schemeClr val="tx1"/>
                </a:solidFill>
              </a:rPr>
              <a:t>unicipal)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101601" y="1744135"/>
            <a:ext cx="4266946" cy="4758265"/>
          </a:xfrm>
        </p:spPr>
        <p:txBody>
          <a:bodyPr/>
          <a:lstStyle/>
          <a:p>
            <a:endParaRPr lang="es-SV" dirty="0"/>
          </a:p>
        </p:txBody>
      </p:sp>
      <p:pic>
        <p:nvPicPr>
          <p:cNvPr id="4103" name="Picture 7" descr="C:\Users\PC\Desktop\Entrega de Alimentos francisco\20190606_1050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4208" y="1744132"/>
            <a:ext cx="2776003" cy="47582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098" name="Picture 2" descr="C:\Users\PC\Desktop\Entrega de Alimentos francisco\20190606_08434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" t="13827" b="5186"/>
          <a:stretch/>
        </p:blipFill>
        <p:spPr bwMode="auto">
          <a:xfrm>
            <a:off x="101600" y="1744133"/>
            <a:ext cx="4191000" cy="47582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4" name="Picture 2" descr="C:\Users\PC\Desktop\Entrega de Alimentos francisco\20190705_10144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31" b="5185"/>
          <a:stretch/>
        </p:blipFill>
        <p:spPr bwMode="auto">
          <a:xfrm>
            <a:off x="4292601" y="1744135"/>
            <a:ext cx="2525528" cy="47582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58714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28600" y="287868"/>
            <a:ext cx="8737600" cy="1371600"/>
          </a:xfrm>
        </p:spPr>
        <p:txBody>
          <a:bodyPr>
            <a:noAutofit/>
          </a:bodyPr>
          <a:lstStyle/>
          <a:p>
            <a:pPr algn="ctr"/>
            <a:r>
              <a:rPr lang="es-SV" sz="2000" dirty="0" smtClean="0">
                <a:solidFill>
                  <a:schemeClr val="tx1"/>
                </a:solidFill>
              </a:rPr>
              <a:t>Proyecto: </a:t>
            </a:r>
            <a:r>
              <a:rPr lang="es-SV" sz="2000" dirty="0" smtClean="0">
                <a:solidFill>
                  <a:schemeClr val="tx1"/>
                </a:solidFill>
                <a:latin typeface="Calibri"/>
                <a:cs typeface="Calibri"/>
              </a:rPr>
              <a:t>˝</a:t>
            </a:r>
            <a:r>
              <a:rPr lang="es-SV" sz="2000" dirty="0" smtClean="0">
                <a:solidFill>
                  <a:schemeClr val="tx1"/>
                </a:solidFill>
              </a:rPr>
              <a:t>Aporte económico para los gastos de Fumigación en el Casco urbano, Centros Escolares y Caseríos del Municipio de Corinto”</a:t>
            </a:r>
            <a:br>
              <a:rPr lang="es-SV" sz="2000" dirty="0" smtClean="0">
                <a:solidFill>
                  <a:schemeClr val="tx1"/>
                </a:solidFill>
              </a:rPr>
            </a:br>
            <a:r>
              <a:rPr lang="es-SV" sz="2000" dirty="0" smtClean="0">
                <a:solidFill>
                  <a:srgbClr val="FFFF00"/>
                </a:solidFill>
              </a:rPr>
              <a:t>Monto: $6,225.00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8195" name="Picture 3" descr="C:\Users\PC\Desktop\Fotos Benjamin Cabildo 2019\WhatsApp Image 2019-07-09 at 8.54.47 AM.jpe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4008" y="2564904"/>
            <a:ext cx="3930650" cy="29479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194" name="Picture 2" descr="C:\Users\PC\Desktop\Fotos Benjamin Cabildo 2019\WhatsApp Image 2019-07-09 at 8.54.48 AM (1).jpe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7" t="8395" r="12037" b="6173"/>
          <a:stretch/>
        </p:blipFill>
        <p:spPr bwMode="auto">
          <a:xfrm>
            <a:off x="234951" y="1930400"/>
            <a:ext cx="4248150" cy="4622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43066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28600" y="287868"/>
            <a:ext cx="87376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s-SV" sz="3000" dirty="0" smtClean="0">
                <a:solidFill>
                  <a:schemeClr val="tx1"/>
                </a:solidFill>
              </a:rPr>
              <a:t>Proyecto: </a:t>
            </a:r>
            <a:r>
              <a:rPr lang="es-SV" sz="3000" dirty="0" smtClean="0">
                <a:solidFill>
                  <a:schemeClr val="tx1"/>
                </a:solidFill>
                <a:latin typeface="Calibri"/>
                <a:cs typeface="Calibri"/>
              </a:rPr>
              <a:t>˝</a:t>
            </a:r>
            <a:r>
              <a:rPr lang="es-SV" sz="3000" dirty="0" smtClean="0">
                <a:solidFill>
                  <a:schemeClr val="tx1"/>
                </a:solidFill>
              </a:rPr>
              <a:t>Reparaciones en Estadio Municipal Gilberto Antonio Sorto </a:t>
            </a:r>
            <a:r>
              <a:rPr lang="es-SV" sz="3000" dirty="0" err="1" smtClean="0">
                <a:solidFill>
                  <a:schemeClr val="tx1"/>
                </a:solidFill>
              </a:rPr>
              <a:t>Castro</a:t>
            </a:r>
            <a:r>
              <a:rPr lang="es-SV" sz="3000" dirty="0" err="1" smtClean="0">
                <a:solidFill>
                  <a:schemeClr val="tx1"/>
                </a:solidFill>
                <a:latin typeface="Calibri"/>
                <a:cs typeface="Calibri"/>
              </a:rPr>
              <a:t>ˮ</a:t>
            </a:r>
            <a:r>
              <a:rPr lang="es-SV" sz="3000" dirty="0" smtClean="0">
                <a:solidFill>
                  <a:schemeClr val="tx1"/>
                </a:solidFill>
              </a:rPr>
              <a:t>.</a:t>
            </a:r>
            <a:r>
              <a:rPr lang="es-SV" sz="3000" dirty="0" smtClean="0"/>
              <a:t/>
            </a:r>
            <a:br>
              <a:rPr lang="es-SV" sz="3000" dirty="0" smtClean="0"/>
            </a:br>
            <a:r>
              <a:rPr lang="es-SV" sz="3000" dirty="0" smtClean="0">
                <a:solidFill>
                  <a:srgbClr val="FFFF00"/>
                </a:solidFill>
              </a:rPr>
              <a:t>Monto: $15,806.08</a:t>
            </a:r>
            <a:endParaRPr lang="en-US" sz="3000" dirty="0">
              <a:solidFill>
                <a:srgbClr val="FFFF00"/>
              </a:solidFill>
            </a:endParaRPr>
          </a:p>
        </p:txBody>
      </p:sp>
      <p:pic>
        <p:nvPicPr>
          <p:cNvPr id="9218" name="Picture 2" descr="C:\Users\PC\Desktop\FOTOS CANDIDO 2018-2019\remodelacion del estadio municipal\20190629_11175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41" t="5926" r="9556" b="8642"/>
          <a:stretch/>
        </p:blipFill>
        <p:spPr bwMode="auto">
          <a:xfrm>
            <a:off x="101600" y="1811867"/>
            <a:ext cx="4406900" cy="48429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9220" name="Picture 4" descr="C:\Users\PC\Desktop\FOTOS CANDIDO 2018-2019\remodelacion del estadio municipal\20190621_065802(0)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7"/>
          <a:stretch/>
        </p:blipFill>
        <p:spPr bwMode="auto">
          <a:xfrm>
            <a:off x="4584700" y="1811866"/>
            <a:ext cx="4445000" cy="48429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559925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55576" y="287868"/>
            <a:ext cx="7200800" cy="4773230"/>
          </a:xfrm>
        </p:spPr>
        <p:txBody>
          <a:bodyPr>
            <a:normAutofit/>
          </a:bodyPr>
          <a:lstStyle/>
          <a:p>
            <a:pPr algn="ctr"/>
            <a:r>
              <a:rPr lang="es-SV" sz="3000" dirty="0" smtClean="0"/>
              <a:t/>
            </a:r>
            <a:br>
              <a:rPr lang="es-SV" sz="3000" dirty="0" smtClean="0"/>
            </a:br>
            <a:r>
              <a:rPr lang="es-SV" sz="3000" dirty="0"/>
              <a:t/>
            </a:r>
            <a:br>
              <a:rPr lang="es-SV" sz="3000" dirty="0"/>
            </a:br>
            <a:r>
              <a:rPr lang="es-SV" dirty="0" smtClean="0">
                <a:solidFill>
                  <a:schemeClr val="tx1"/>
                </a:solidFill>
              </a:rPr>
              <a:t>Proyecto: </a:t>
            </a:r>
            <a:r>
              <a:rPr lang="es-SV" dirty="0" smtClean="0">
                <a:solidFill>
                  <a:schemeClr val="tx1"/>
                </a:solidFill>
                <a:latin typeface="Calibri"/>
                <a:cs typeface="Calibri"/>
              </a:rPr>
              <a:t>˝</a:t>
            </a:r>
            <a:r>
              <a:rPr lang="es-SV" dirty="0" smtClean="0">
                <a:solidFill>
                  <a:schemeClr val="tx1"/>
                </a:solidFill>
              </a:rPr>
              <a:t>Perfil de aporte al Corinto FC, Año </a:t>
            </a:r>
            <a:br>
              <a:rPr lang="es-SV" dirty="0" smtClean="0">
                <a:solidFill>
                  <a:schemeClr val="tx1"/>
                </a:solidFill>
              </a:rPr>
            </a:br>
            <a:r>
              <a:rPr lang="es-SV" dirty="0" smtClean="0">
                <a:solidFill>
                  <a:schemeClr val="tx1"/>
                </a:solidFill>
              </a:rPr>
              <a:t>2019-2020</a:t>
            </a:r>
            <a:r>
              <a:rPr lang="es-SV" dirty="0" smtClean="0">
                <a:solidFill>
                  <a:schemeClr val="tx1"/>
                </a:solidFill>
                <a:latin typeface="Calibri"/>
                <a:cs typeface="Calibri"/>
              </a:rPr>
              <a:t>ˮ</a:t>
            </a:r>
            <a:r>
              <a:rPr lang="es-SV" dirty="0" smtClean="0">
                <a:solidFill>
                  <a:schemeClr val="tx1"/>
                </a:solidFill>
              </a:rPr>
              <a:t>.</a:t>
            </a:r>
            <a:br>
              <a:rPr lang="es-SV" dirty="0" smtClean="0">
                <a:solidFill>
                  <a:schemeClr val="tx1"/>
                </a:solidFill>
              </a:rPr>
            </a:br>
            <a:r>
              <a:rPr lang="es-SV" dirty="0" smtClean="0">
                <a:solidFill>
                  <a:schemeClr val="tx1"/>
                </a:solidFill>
              </a:rPr>
              <a:t>Monto: $5,950.00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4813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28600" y="1020727"/>
            <a:ext cx="8737600" cy="4072269"/>
          </a:xfrm>
        </p:spPr>
        <p:txBody>
          <a:bodyPr>
            <a:normAutofit/>
          </a:bodyPr>
          <a:lstStyle/>
          <a:p>
            <a:pPr algn="ctr"/>
            <a:r>
              <a:rPr lang="es-SV" sz="3000" dirty="0" smtClean="0">
                <a:solidFill>
                  <a:schemeClr val="tx1"/>
                </a:solidFill>
              </a:rPr>
              <a:t>Programa: </a:t>
            </a:r>
            <a:r>
              <a:rPr lang="es-SV" sz="3000" dirty="0" smtClean="0">
                <a:solidFill>
                  <a:schemeClr val="tx1"/>
                </a:solidFill>
                <a:latin typeface="Calibri"/>
                <a:cs typeface="Calibri"/>
              </a:rPr>
              <a:t>˝Estrategia de erradicación de la pobreza Familias Sostenible en el Municipio de Corinto</a:t>
            </a:r>
            <a:r>
              <a:rPr lang="es-SV" sz="3000" dirty="0" smtClean="0">
                <a:solidFill>
                  <a:schemeClr val="tx1"/>
                </a:solidFill>
              </a:rPr>
              <a:t> (Convenio entre la Alcaldía y el FISDL). </a:t>
            </a:r>
            <a:r>
              <a:rPr lang="es-SV" sz="3000" dirty="0" smtClean="0"/>
              <a:t/>
            </a:r>
            <a:br>
              <a:rPr lang="es-SV" sz="3000" dirty="0" smtClean="0"/>
            </a:br>
            <a:r>
              <a:rPr lang="es-SV" sz="3000" dirty="0" smtClean="0">
                <a:solidFill>
                  <a:srgbClr val="FFFF00"/>
                </a:solidFill>
              </a:rPr>
              <a:t>Monto: $47,200.00</a:t>
            </a:r>
            <a:endParaRPr lang="en-US" sz="3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017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99592" y="1020727"/>
            <a:ext cx="7704856" cy="4072269"/>
          </a:xfrm>
        </p:spPr>
        <p:txBody>
          <a:bodyPr>
            <a:normAutofit/>
          </a:bodyPr>
          <a:lstStyle/>
          <a:p>
            <a:pPr algn="ctr"/>
            <a:r>
              <a:rPr lang="es-SV" sz="3200" dirty="0" smtClean="0">
                <a:solidFill>
                  <a:schemeClr val="tx1"/>
                </a:solidFill>
              </a:rPr>
              <a:t>Programa: </a:t>
            </a:r>
            <a:r>
              <a:rPr lang="es-SV" sz="3200" dirty="0" smtClean="0">
                <a:solidFill>
                  <a:schemeClr val="tx1"/>
                </a:solidFill>
                <a:latin typeface="Calibri"/>
                <a:cs typeface="Calibri"/>
              </a:rPr>
              <a:t>"Implementación del Enfoque de mejoramiento de vida en las Comunidades de Origen de la </a:t>
            </a:r>
            <a:r>
              <a:rPr lang="es-SV" sz="3200" dirty="0" err="1" smtClean="0">
                <a:solidFill>
                  <a:schemeClr val="tx1"/>
                </a:solidFill>
                <a:latin typeface="Calibri"/>
                <a:cs typeface="Calibri"/>
              </a:rPr>
              <a:t>Diospera</a:t>
            </a:r>
            <a:r>
              <a:rPr lang="es-SV" sz="3200" dirty="0" smtClean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lang="es-SV" sz="3200" dirty="0" err="1" smtClean="0">
                <a:solidFill>
                  <a:schemeClr val="tx1"/>
                </a:solidFill>
                <a:latin typeface="Calibri"/>
                <a:cs typeface="Calibri"/>
              </a:rPr>
              <a:t>Salvadoreñaˮ</a:t>
            </a:r>
            <a:r>
              <a:rPr lang="es-SV" sz="3200" dirty="0" smtClean="0">
                <a:solidFill>
                  <a:schemeClr val="tx1"/>
                </a:solidFill>
              </a:rPr>
              <a:t> ( Convenio entre la Alcaldía y el FISDL). </a:t>
            </a:r>
            <a:r>
              <a:rPr lang="es-SV" sz="3200" dirty="0" smtClean="0"/>
              <a:t/>
            </a:r>
            <a:br>
              <a:rPr lang="es-SV" sz="3200" dirty="0" smtClean="0"/>
            </a:br>
            <a:r>
              <a:rPr lang="es-SV" sz="3200" dirty="0" smtClean="0">
                <a:solidFill>
                  <a:srgbClr val="FFFF00"/>
                </a:solidFill>
              </a:rPr>
              <a:t>Monto: $1,500.00</a:t>
            </a:r>
            <a:endParaRPr lang="en-US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900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7632848" cy="2672108"/>
          </a:xfrm>
        </p:spPr>
        <p:txBody>
          <a:bodyPr>
            <a:normAutofit/>
          </a:bodyPr>
          <a:lstStyle/>
          <a:p>
            <a:pPr algn="ctr"/>
            <a:r>
              <a:rPr lang="es-SV" sz="2800" dirty="0" smtClean="0">
                <a:solidFill>
                  <a:schemeClr val="tx1"/>
                </a:solidFill>
              </a:rPr>
              <a:t>Proyecto: </a:t>
            </a:r>
            <a:r>
              <a:rPr lang="es-SV" sz="2800" dirty="0" smtClean="0">
                <a:solidFill>
                  <a:schemeClr val="tx1"/>
                </a:solidFill>
                <a:latin typeface="Calibri"/>
                <a:cs typeface="Calibri"/>
              </a:rPr>
              <a:t>˝</a:t>
            </a:r>
            <a:r>
              <a:rPr lang="es-SV" sz="2800" dirty="0" smtClean="0">
                <a:solidFill>
                  <a:schemeClr val="tx1"/>
                </a:solidFill>
              </a:rPr>
              <a:t>Reparación de Badenes existentes en la Zona Urbana de la Ciudad de Corinto </a:t>
            </a:r>
            <a:r>
              <a:rPr lang="es-SV" sz="2800" dirty="0" smtClean="0">
                <a:solidFill>
                  <a:schemeClr val="tx1"/>
                </a:solidFill>
                <a:latin typeface="Calibri"/>
                <a:cs typeface="Calibri"/>
              </a:rPr>
              <a:t>ˮ</a:t>
            </a:r>
            <a:r>
              <a:rPr lang="es-SV" sz="2800" dirty="0" smtClean="0">
                <a:solidFill>
                  <a:schemeClr val="tx1"/>
                </a:solidFill>
              </a:rPr>
              <a:t/>
            </a:r>
            <a:br>
              <a:rPr lang="es-SV" sz="2800" dirty="0" smtClean="0">
                <a:solidFill>
                  <a:schemeClr val="tx1"/>
                </a:solidFill>
              </a:rPr>
            </a:br>
            <a:r>
              <a:rPr lang="es-SV" sz="2800" dirty="0" smtClean="0">
                <a:solidFill>
                  <a:srgbClr val="FFFF00"/>
                </a:solidFill>
              </a:rPr>
              <a:t>Monto: $11,132.00</a:t>
            </a:r>
            <a:endParaRPr lang="en-US" sz="2800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A M CORINTO\Desktop\OfcialAdmin wed\fotoscandido\badenes\20190822_1204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95536" y="3068960"/>
            <a:ext cx="4158468" cy="3118851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 M CORINTO\Desktop\OfcialAdmin wed\fotoscandido\badenes\20190816_0703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716016" y="3054424"/>
            <a:ext cx="3960440" cy="313338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819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46099" y="1405468"/>
            <a:ext cx="8280400" cy="3437466"/>
          </a:xfrm>
        </p:spPr>
        <p:txBody>
          <a:bodyPr>
            <a:normAutofit/>
          </a:bodyPr>
          <a:lstStyle/>
          <a:p>
            <a:pPr algn="ctr"/>
            <a:r>
              <a:rPr lang="es-SV" sz="4800" b="1" dirty="0" smtClean="0">
                <a:solidFill>
                  <a:schemeClr val="tx1"/>
                </a:solidFill>
              </a:rPr>
              <a:t>Proyectos por ejecutar </a:t>
            </a:r>
            <a:endParaRPr lang="en-US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45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73100" y="620098"/>
            <a:ext cx="8028686" cy="4459902"/>
          </a:xfrm>
        </p:spPr>
        <p:txBody>
          <a:bodyPr>
            <a:noAutofit/>
          </a:bodyPr>
          <a:lstStyle/>
          <a:p>
            <a:pPr algn="ctr"/>
            <a:r>
              <a:rPr lang="es-SV" sz="3200" dirty="0" smtClean="0">
                <a:solidFill>
                  <a:schemeClr val="tx1"/>
                </a:solidFill>
              </a:rPr>
              <a:t>Mejoramientos de tramos de calle a Caserío babilonia abajo, Cantón Corralito</a:t>
            </a:r>
            <a:r>
              <a:rPr lang="es-SV" sz="3200" dirty="0" smtClean="0"/>
              <a:t/>
            </a:r>
            <a:br>
              <a:rPr lang="es-SV" sz="3200" dirty="0" smtClean="0"/>
            </a:br>
            <a:r>
              <a:rPr lang="es-SV" sz="3200" dirty="0" smtClean="0">
                <a:solidFill>
                  <a:srgbClr val="FFFF00"/>
                </a:solidFill>
              </a:rPr>
              <a:t>Monto: $53,507.13 </a:t>
            </a:r>
            <a:endParaRPr lang="en-US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822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44500" y="1320800"/>
            <a:ext cx="8331200" cy="3352800"/>
          </a:xfrm>
        </p:spPr>
        <p:txBody>
          <a:bodyPr>
            <a:normAutofit/>
          </a:bodyPr>
          <a:lstStyle/>
          <a:p>
            <a:pPr algn="ctr"/>
            <a:r>
              <a:rPr lang="es-SV" sz="4000" dirty="0" smtClean="0"/>
              <a:t/>
            </a:r>
            <a:br>
              <a:rPr lang="es-SV" sz="4000" dirty="0" smtClean="0"/>
            </a:br>
            <a:r>
              <a:rPr lang="es-SV" sz="4000" dirty="0" smtClean="0">
                <a:solidFill>
                  <a:schemeClr val="tx1"/>
                </a:solidFill>
              </a:rPr>
              <a:t>Concretado de Calles en el Barrio el Calvario</a:t>
            </a:r>
            <a:r>
              <a:rPr lang="es-SV" sz="4000" dirty="0" smtClean="0"/>
              <a:t/>
            </a:r>
            <a:br>
              <a:rPr lang="es-SV" sz="4000" dirty="0" smtClean="0"/>
            </a:br>
            <a:r>
              <a:rPr lang="es-SV" sz="4000" dirty="0" smtClean="0">
                <a:solidFill>
                  <a:srgbClr val="FFFF00"/>
                </a:solidFill>
              </a:rPr>
              <a:t>Monto: $156,356.95</a:t>
            </a:r>
            <a:endParaRPr lang="en-US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2519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44501" y="484632"/>
            <a:ext cx="7901686" cy="3232400"/>
          </a:xfrm>
        </p:spPr>
        <p:txBody>
          <a:bodyPr>
            <a:normAutofit/>
          </a:bodyPr>
          <a:lstStyle/>
          <a:p>
            <a:pPr algn="ctr"/>
            <a:r>
              <a:rPr lang="es-SV" sz="4800" dirty="0" smtClean="0">
                <a:solidFill>
                  <a:schemeClr val="tx1"/>
                </a:solidFill>
              </a:rPr>
              <a:t>Compra de Camión Recolector </a:t>
            </a:r>
            <a:endParaRPr lang="en-US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6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41300" y="897467"/>
            <a:ext cx="8559800" cy="4030134"/>
          </a:xfrm>
        </p:spPr>
        <p:txBody>
          <a:bodyPr>
            <a:normAutofit/>
          </a:bodyPr>
          <a:lstStyle/>
          <a:p>
            <a:pPr algn="ctr"/>
            <a:r>
              <a:rPr lang="es-SV" dirty="0" smtClean="0"/>
              <a:t/>
            </a:r>
            <a:br>
              <a:rPr lang="es-SV" dirty="0" smtClean="0"/>
            </a:br>
            <a:r>
              <a:rPr lang="es-SV" dirty="0" smtClean="0">
                <a:solidFill>
                  <a:schemeClr val="tx1"/>
                </a:solidFill>
              </a:rPr>
              <a:t>Proyectos para proceso de Formulación  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99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181100" y="1225296"/>
            <a:ext cx="7620000" cy="3854704"/>
          </a:xfrm>
        </p:spPr>
        <p:txBody>
          <a:bodyPr>
            <a:normAutofit/>
          </a:bodyPr>
          <a:lstStyle/>
          <a:p>
            <a:pPr algn="ctr"/>
            <a:r>
              <a:rPr lang="es-SV" sz="4000" dirty="0" smtClean="0">
                <a:solidFill>
                  <a:schemeClr val="tx1"/>
                </a:solidFill>
              </a:rPr>
              <a:t>Legalización de terreno para la construcción de Casa </a:t>
            </a:r>
            <a:r>
              <a:rPr lang="es-SV" sz="4000" dirty="0">
                <a:solidFill>
                  <a:schemeClr val="tx1"/>
                </a:solidFill>
              </a:rPr>
              <a:t>C</a:t>
            </a:r>
            <a:r>
              <a:rPr lang="es-SV" sz="4000" dirty="0" smtClean="0">
                <a:solidFill>
                  <a:schemeClr val="tx1"/>
                </a:solidFill>
              </a:rPr>
              <a:t>omunal en Caserío </a:t>
            </a:r>
            <a:r>
              <a:rPr lang="es-SV" sz="4000" dirty="0">
                <a:solidFill>
                  <a:schemeClr val="tx1"/>
                </a:solidFill>
              </a:rPr>
              <a:t>L</a:t>
            </a:r>
            <a:r>
              <a:rPr lang="es-SV" sz="4000" dirty="0" smtClean="0">
                <a:solidFill>
                  <a:schemeClr val="tx1"/>
                </a:solidFill>
              </a:rPr>
              <a:t>a Capilla, Cantón </a:t>
            </a:r>
            <a:r>
              <a:rPr lang="es-SV" sz="4000" dirty="0">
                <a:solidFill>
                  <a:schemeClr val="tx1"/>
                </a:solidFill>
              </a:rPr>
              <a:t>H</a:t>
            </a:r>
            <a:r>
              <a:rPr lang="es-SV" sz="4000" dirty="0" smtClean="0">
                <a:solidFill>
                  <a:schemeClr val="tx1"/>
                </a:solidFill>
              </a:rPr>
              <a:t>ondable.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80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06400" y="1225296"/>
            <a:ext cx="8179816" cy="4007104"/>
          </a:xfrm>
        </p:spPr>
        <p:txBody>
          <a:bodyPr>
            <a:normAutofit/>
          </a:bodyPr>
          <a:lstStyle/>
          <a:p>
            <a:pPr algn="ctr"/>
            <a:r>
              <a:rPr lang="es-SV" sz="4000" dirty="0" smtClean="0"/>
              <a:t/>
            </a:r>
            <a:br>
              <a:rPr lang="es-SV" sz="4000" dirty="0" smtClean="0"/>
            </a:br>
            <a:r>
              <a:rPr lang="es-SV" sz="4000" dirty="0" smtClean="0">
                <a:solidFill>
                  <a:schemeClr val="tx1"/>
                </a:solidFill>
              </a:rPr>
              <a:t>Legalización de terreno para Construcción de Casa </a:t>
            </a:r>
            <a:r>
              <a:rPr lang="es-SV" sz="4000" dirty="0">
                <a:solidFill>
                  <a:schemeClr val="tx1"/>
                </a:solidFill>
              </a:rPr>
              <a:t>C</a:t>
            </a:r>
            <a:r>
              <a:rPr lang="es-SV" sz="4000" dirty="0" smtClean="0">
                <a:solidFill>
                  <a:schemeClr val="tx1"/>
                </a:solidFill>
              </a:rPr>
              <a:t>omunal en Caserío la Paterna, Cantón </a:t>
            </a:r>
            <a:r>
              <a:rPr lang="es-SV" sz="4000" dirty="0">
                <a:solidFill>
                  <a:schemeClr val="tx1"/>
                </a:solidFill>
              </a:rPr>
              <a:t>H</a:t>
            </a:r>
            <a:r>
              <a:rPr lang="es-SV" sz="4000" dirty="0" smtClean="0">
                <a:solidFill>
                  <a:schemeClr val="tx1"/>
                </a:solidFill>
              </a:rPr>
              <a:t>ondable.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442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84200" y="484632"/>
            <a:ext cx="7761986" cy="5425101"/>
          </a:xfrm>
        </p:spPr>
        <p:txBody>
          <a:bodyPr>
            <a:noAutofit/>
          </a:bodyPr>
          <a:lstStyle/>
          <a:p>
            <a:pPr algn="ctr"/>
            <a:r>
              <a:rPr lang="es-ES" sz="3600" b="0" dirty="0" smtClean="0">
                <a:solidFill>
                  <a:schemeClr val="tx1"/>
                </a:solidFill>
              </a:rPr>
              <a:t/>
            </a:r>
            <a:br>
              <a:rPr lang="es-ES" sz="3600" b="0" dirty="0" smtClean="0">
                <a:solidFill>
                  <a:schemeClr val="tx1"/>
                </a:solidFill>
              </a:rPr>
            </a:br>
            <a:r>
              <a:rPr lang="es-ES" sz="3600" dirty="0" smtClean="0">
                <a:solidFill>
                  <a:schemeClr val="tx1"/>
                </a:solidFill>
              </a:rPr>
              <a:t>Proyecto: “Perfil para Celebración  de las Actividades Cívicas en el Municipio de </a:t>
            </a:r>
            <a:br>
              <a:rPr lang="es-ES" sz="3600" dirty="0" smtClean="0">
                <a:solidFill>
                  <a:schemeClr val="tx1"/>
                </a:solidFill>
              </a:rPr>
            </a:br>
            <a:r>
              <a:rPr lang="es-ES" sz="3600" dirty="0" smtClean="0">
                <a:solidFill>
                  <a:schemeClr val="tx1"/>
                </a:solidFill>
              </a:rPr>
              <a:t>Corinto 2019”</a:t>
            </a:r>
            <a:r>
              <a:rPr lang="es-ES" sz="3600" b="0" dirty="0" smtClean="0"/>
              <a:t/>
            </a:r>
            <a:br>
              <a:rPr lang="es-ES" sz="3600" b="0" dirty="0" smtClean="0"/>
            </a:br>
            <a:endParaRPr lang="en-US" sz="3600" b="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9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84200" y="484633"/>
            <a:ext cx="7761986" cy="3736456"/>
          </a:xfrm>
        </p:spPr>
        <p:txBody>
          <a:bodyPr>
            <a:noAutofit/>
          </a:bodyPr>
          <a:lstStyle/>
          <a:p>
            <a:pPr algn="ctr"/>
            <a:r>
              <a:rPr lang="es-ES" sz="3600" dirty="0" smtClean="0"/>
              <a:t/>
            </a:r>
            <a:br>
              <a:rPr lang="es-ES" sz="3600" dirty="0" smtClean="0"/>
            </a:br>
            <a:r>
              <a:rPr lang="es-ES" sz="3600" dirty="0" smtClean="0">
                <a:solidFill>
                  <a:schemeClr val="tx1"/>
                </a:solidFill>
              </a:rPr>
              <a:t>Proyecto: “Torneos Navideños 2019-2020”</a:t>
            </a:r>
            <a:r>
              <a:rPr lang="es-ES" sz="3600" dirty="0" smtClean="0"/>
              <a:t/>
            </a:r>
            <a:br>
              <a:rPr lang="es-ES" sz="3600" dirty="0" smtClean="0"/>
            </a:b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71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5103368"/>
          </a:xfrm>
        </p:spPr>
        <p:txBody>
          <a:bodyPr>
            <a:normAutofit/>
          </a:bodyPr>
          <a:lstStyle/>
          <a:p>
            <a:pPr algn="ctr"/>
            <a:r>
              <a:rPr lang="es-ES" sz="4000" dirty="0" smtClean="0">
                <a:solidFill>
                  <a:schemeClr val="tx1"/>
                </a:solidFill>
              </a:rPr>
              <a:t>Proyecto: “Celebración del Decimo Tercer Festival Campesino en coordinación con la Parroquia de Corinto, 2019”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81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20700" y="484632"/>
            <a:ext cx="8115300" cy="4815501"/>
          </a:xfrm>
        </p:spPr>
        <p:txBody>
          <a:bodyPr>
            <a:normAutofit fontScale="90000"/>
          </a:bodyPr>
          <a:lstStyle/>
          <a:p>
            <a:pPr algn="ctr"/>
            <a:r>
              <a:rPr lang="es-ES" sz="4800" dirty="0" smtClean="0"/>
              <a:t/>
            </a:r>
            <a:br>
              <a:rPr lang="es-ES" sz="4800" dirty="0" smtClean="0"/>
            </a:br>
            <a:r>
              <a:rPr lang="es-ES" sz="4400" dirty="0" smtClean="0">
                <a:solidFill>
                  <a:schemeClr val="tx1"/>
                </a:solidFill>
              </a:rPr>
              <a:t>Proyecto: “Mantenimiento de Calles Rurales en Cantones y Caseríos del Municipio de Corinto, Departamento de Morazán, Años 2019-2020”</a:t>
            </a:r>
            <a:br>
              <a:rPr lang="es-ES" sz="4400" dirty="0" smtClean="0">
                <a:solidFill>
                  <a:schemeClr val="tx1"/>
                </a:solidFill>
              </a:rPr>
            </a:br>
            <a:endParaRPr lang="en-US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74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20700" y="1354667"/>
            <a:ext cx="8077200" cy="3471333"/>
          </a:xfrm>
        </p:spPr>
        <p:txBody>
          <a:bodyPr>
            <a:noAutofit/>
          </a:bodyPr>
          <a:lstStyle/>
          <a:p>
            <a:pPr algn="ctr"/>
            <a:r>
              <a:rPr lang="es-ES" sz="3600" dirty="0" smtClean="0"/>
              <a:t/>
            </a:r>
            <a:br>
              <a:rPr lang="es-ES" sz="3600" dirty="0" smtClean="0"/>
            </a:br>
            <a:r>
              <a:rPr lang="es-ES" sz="3600" dirty="0" smtClean="0">
                <a:solidFill>
                  <a:schemeClr val="tx1"/>
                </a:solidFill>
              </a:rPr>
              <a:t>Proyecto: “Celebración de las Fiestas del 2 al 8 de Enero, año 2020”</a:t>
            </a:r>
            <a:br>
              <a:rPr lang="es-ES" sz="3600" dirty="0" smtClean="0">
                <a:solidFill>
                  <a:schemeClr val="tx1"/>
                </a:solidFill>
              </a:rPr>
            </a:br>
            <a:endParaRPr 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54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20700" y="1354667"/>
            <a:ext cx="8077200" cy="3471333"/>
          </a:xfrm>
        </p:spPr>
        <p:txBody>
          <a:bodyPr>
            <a:noAutofit/>
          </a:bodyPr>
          <a:lstStyle/>
          <a:p>
            <a:pPr algn="ctr"/>
            <a:r>
              <a:rPr lang="es-ES" sz="3600" dirty="0" smtClean="0"/>
              <a:t/>
            </a:r>
            <a:br>
              <a:rPr lang="es-ES" sz="3600" dirty="0" smtClean="0"/>
            </a:br>
            <a:r>
              <a:rPr lang="es-ES" sz="3600" dirty="0" smtClean="0">
                <a:solidFill>
                  <a:schemeClr val="tx1"/>
                </a:solidFill>
              </a:rPr>
              <a:t>Proyecto: Mejoramiento de Calle a Cantón Varilla Negra</a:t>
            </a:r>
            <a:endParaRPr 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511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02386" y="484633"/>
            <a:ext cx="7543800" cy="3520432"/>
          </a:xfrm>
        </p:spPr>
        <p:txBody>
          <a:bodyPr>
            <a:noAutofit/>
          </a:bodyPr>
          <a:lstStyle/>
          <a:p>
            <a:pPr algn="ctr"/>
            <a:r>
              <a:rPr lang="es-SV" sz="4000" dirty="0" smtClean="0">
                <a:solidFill>
                  <a:schemeClr val="tx1"/>
                </a:solidFill>
              </a:rPr>
              <a:t>Proyecto: Mejoramiento de Cancha en Cantón Varilla Negra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40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58801" y="1693333"/>
            <a:ext cx="8077199" cy="2760134"/>
          </a:xfrm>
        </p:spPr>
        <p:txBody>
          <a:bodyPr>
            <a:normAutofit fontScale="90000"/>
          </a:bodyPr>
          <a:lstStyle/>
          <a:p>
            <a:pPr algn="ctr"/>
            <a:r>
              <a:rPr lang="es-SV" sz="4400" dirty="0" err="1" smtClean="0">
                <a:solidFill>
                  <a:schemeClr val="tx1"/>
                </a:solidFill>
              </a:rPr>
              <a:t>Concreteado</a:t>
            </a:r>
            <a:r>
              <a:rPr lang="es-SV" sz="4400" dirty="0" smtClean="0">
                <a:solidFill>
                  <a:schemeClr val="tx1"/>
                </a:solidFill>
              </a:rPr>
              <a:t> de tramos de Calle y Construcción de Baden sobre Rio, entre Barrio Las Delicias y Barrio La Alianza</a:t>
            </a:r>
            <a:endParaRPr lang="en-US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638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28600" y="1371601"/>
            <a:ext cx="8547100" cy="3149600"/>
          </a:xfrm>
        </p:spPr>
        <p:txBody>
          <a:bodyPr>
            <a:normAutofit/>
          </a:bodyPr>
          <a:lstStyle/>
          <a:p>
            <a:pPr algn="ctr"/>
            <a:r>
              <a:rPr lang="es-SV" sz="4400" dirty="0" smtClean="0"/>
              <a:t/>
            </a:r>
            <a:br>
              <a:rPr lang="es-SV" sz="4400" dirty="0" smtClean="0"/>
            </a:br>
            <a:r>
              <a:rPr lang="es-SV" sz="4400" dirty="0" smtClean="0">
                <a:solidFill>
                  <a:schemeClr val="tx1"/>
                </a:solidFill>
              </a:rPr>
              <a:t>Construcción de Celda en Relleno Sanitario</a:t>
            </a:r>
            <a:endParaRPr lang="en-US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42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66700" y="1225296"/>
            <a:ext cx="8572500" cy="3520440"/>
          </a:xfrm>
        </p:spPr>
        <p:txBody>
          <a:bodyPr>
            <a:normAutofit/>
          </a:bodyPr>
          <a:lstStyle/>
          <a:p>
            <a:pPr algn="ctr"/>
            <a:r>
              <a:rPr lang="es-SV" sz="4400" dirty="0" smtClean="0">
                <a:solidFill>
                  <a:schemeClr val="tx1"/>
                </a:solidFill>
              </a:rPr>
              <a:t>Construcción de Mercado Municipal</a:t>
            </a:r>
            <a:endParaRPr lang="en-US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84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17500" y="1225296"/>
            <a:ext cx="8470901" cy="3956304"/>
          </a:xfrm>
        </p:spPr>
        <p:txBody>
          <a:bodyPr>
            <a:noAutofit/>
          </a:bodyPr>
          <a:lstStyle/>
          <a:p>
            <a:pPr algn="ctr"/>
            <a:r>
              <a:rPr lang="es-SV" sz="4000" dirty="0" smtClean="0"/>
              <a:t>Electrificación en los Caseríos: </a:t>
            </a:r>
            <a:r>
              <a:rPr lang="es-SV" sz="4000" dirty="0" err="1" smtClean="0"/>
              <a:t>Copalio</a:t>
            </a:r>
            <a:r>
              <a:rPr lang="es-SV" sz="4000" dirty="0" smtClean="0"/>
              <a:t>, Piedras Negras, Los </a:t>
            </a:r>
            <a:r>
              <a:rPr lang="es-SV" sz="4000" dirty="0" err="1" smtClean="0"/>
              <a:t>Sibirianes</a:t>
            </a:r>
            <a:r>
              <a:rPr lang="es-SV" sz="4000" dirty="0" smtClean="0"/>
              <a:t>, Cerro de Nube, La Rinconada, Los Méndez y Los Alvarado y La Ceiba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01633225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9900" y="1225296"/>
            <a:ext cx="8343900" cy="3520440"/>
          </a:xfrm>
        </p:spPr>
        <p:txBody>
          <a:bodyPr>
            <a:normAutofit/>
          </a:bodyPr>
          <a:lstStyle/>
          <a:p>
            <a:pPr algn="ctr"/>
            <a:r>
              <a:rPr lang="es-SV" sz="4400" dirty="0" smtClean="0">
                <a:solidFill>
                  <a:schemeClr val="tx1"/>
                </a:solidFill>
              </a:rPr>
              <a:t>Acometidas domiciliares de energía eléctrica en Cantones y Caseríos del Municipio de Corinto. </a:t>
            </a:r>
            <a:endParaRPr lang="en-US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64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31800" y="1225296"/>
            <a:ext cx="8382000" cy="3520440"/>
          </a:xfrm>
        </p:spPr>
        <p:txBody>
          <a:bodyPr>
            <a:normAutofit/>
          </a:bodyPr>
          <a:lstStyle/>
          <a:p>
            <a:pPr algn="ctr"/>
            <a:r>
              <a:rPr lang="es-SV" sz="4400" dirty="0" smtClean="0">
                <a:solidFill>
                  <a:schemeClr val="tx1"/>
                </a:solidFill>
              </a:rPr>
              <a:t>Instalación de Basureros en la Zona Urbana de La Ciudad de Corinto.</a:t>
            </a:r>
            <a:endParaRPr lang="en-US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38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65100" y="1225296"/>
            <a:ext cx="8775701" cy="3520440"/>
          </a:xfrm>
        </p:spPr>
        <p:txBody>
          <a:bodyPr>
            <a:normAutofit/>
          </a:bodyPr>
          <a:lstStyle/>
          <a:p>
            <a:pPr algn="ctr"/>
            <a:r>
              <a:rPr lang="es-SV" sz="3600" dirty="0" smtClean="0">
                <a:solidFill>
                  <a:schemeClr val="tx1"/>
                </a:solidFill>
              </a:rPr>
              <a:t>Decoración Navideña en el Parque Central de Corinto, Año 2019.</a:t>
            </a:r>
            <a:endParaRPr 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862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75656" y="1225296"/>
            <a:ext cx="7388944" cy="2491736"/>
          </a:xfrm>
        </p:spPr>
        <p:txBody>
          <a:bodyPr>
            <a:normAutofit/>
          </a:bodyPr>
          <a:lstStyle/>
          <a:p>
            <a:pPr algn="ctr"/>
            <a:r>
              <a:rPr lang="es-SV" sz="4000" dirty="0" smtClean="0">
                <a:solidFill>
                  <a:schemeClr val="tx1"/>
                </a:solidFill>
              </a:rPr>
              <a:t>Introducción de Agua Potable en Cantón Varilla Negra.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227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27584" y="1225296"/>
            <a:ext cx="7948116" cy="2563744"/>
          </a:xfrm>
        </p:spPr>
        <p:txBody>
          <a:bodyPr>
            <a:normAutofit/>
          </a:bodyPr>
          <a:lstStyle/>
          <a:p>
            <a:pPr algn="ctr"/>
            <a:r>
              <a:rPr lang="es-SV" dirty="0" smtClean="0">
                <a:solidFill>
                  <a:schemeClr val="tx1"/>
                </a:solidFill>
              </a:rPr>
              <a:t>Proyectos en gestión de financiamiento 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41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11560" y="3645024"/>
            <a:ext cx="7776864" cy="676656"/>
          </a:xfrm>
        </p:spPr>
        <p:txBody>
          <a:bodyPr>
            <a:normAutofit fontScale="90000"/>
          </a:bodyPr>
          <a:lstStyle/>
          <a:p>
            <a:pPr algn="just"/>
            <a:r>
              <a:rPr lang="es-SV" sz="4000" dirty="0" smtClean="0">
                <a:solidFill>
                  <a:schemeClr val="tx1"/>
                </a:solidFill>
              </a:rPr>
              <a:t>Apertura de tramos de calle en los Caseríos, Quebrada Honda, San Felipe, La </a:t>
            </a:r>
            <a:r>
              <a:rPr lang="es-SV" sz="4000" dirty="0">
                <a:solidFill>
                  <a:schemeClr val="tx1"/>
                </a:solidFill>
              </a:rPr>
              <a:t>T</a:t>
            </a:r>
            <a:r>
              <a:rPr lang="es-SV" sz="4000" dirty="0" smtClean="0">
                <a:solidFill>
                  <a:schemeClr val="tx1"/>
                </a:solidFill>
              </a:rPr>
              <a:t>ortuga a los </a:t>
            </a:r>
            <a:r>
              <a:rPr lang="es-SV" sz="4000" dirty="0" err="1">
                <a:solidFill>
                  <a:schemeClr val="tx1"/>
                </a:solidFill>
              </a:rPr>
              <a:t>A</a:t>
            </a:r>
            <a:r>
              <a:rPr lang="es-SV" sz="4000" dirty="0" err="1" smtClean="0">
                <a:solidFill>
                  <a:schemeClr val="tx1"/>
                </a:solidFill>
              </a:rPr>
              <a:t>rguetas</a:t>
            </a:r>
            <a:r>
              <a:rPr lang="es-SV" sz="4000" dirty="0" smtClean="0">
                <a:solidFill>
                  <a:schemeClr val="tx1"/>
                </a:solidFill>
              </a:rPr>
              <a:t>, Cantón Hondable, de la Ceiba a la Paterna y de llano Verde a los Benítez.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558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83568" y="1225296"/>
            <a:ext cx="8064896" cy="2347720"/>
          </a:xfrm>
        </p:spPr>
        <p:txBody>
          <a:bodyPr>
            <a:normAutofit/>
          </a:bodyPr>
          <a:lstStyle/>
          <a:p>
            <a:pPr algn="ctr"/>
            <a:r>
              <a:rPr lang="es-SV" sz="4000" dirty="0" smtClean="0">
                <a:solidFill>
                  <a:schemeClr val="tx1"/>
                </a:solidFill>
              </a:rPr>
              <a:t>Introducción de agua potable en Cantón </a:t>
            </a:r>
            <a:r>
              <a:rPr lang="es-SV" sz="4000" dirty="0">
                <a:solidFill>
                  <a:schemeClr val="tx1"/>
                </a:solidFill>
              </a:rPr>
              <a:t>S</a:t>
            </a:r>
            <a:r>
              <a:rPr lang="es-SV" sz="4000" dirty="0" smtClean="0">
                <a:solidFill>
                  <a:schemeClr val="tx1"/>
                </a:solidFill>
              </a:rPr>
              <a:t>an Felipe 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677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92101" y="1225296"/>
            <a:ext cx="8547100" cy="3139808"/>
          </a:xfrm>
        </p:spPr>
        <p:txBody>
          <a:bodyPr>
            <a:normAutofit/>
          </a:bodyPr>
          <a:lstStyle/>
          <a:p>
            <a:pPr algn="ctr"/>
            <a:r>
              <a:rPr lang="es-SV" sz="4000" dirty="0" smtClean="0">
                <a:solidFill>
                  <a:schemeClr val="tx1"/>
                </a:solidFill>
              </a:rPr>
              <a:t>Construcción de Bodega en Alcaldía </a:t>
            </a:r>
            <a:r>
              <a:rPr lang="es-SV" sz="4000" dirty="0">
                <a:solidFill>
                  <a:schemeClr val="tx1"/>
                </a:solidFill>
              </a:rPr>
              <a:t>M</a:t>
            </a:r>
            <a:r>
              <a:rPr lang="es-SV" sz="4000" dirty="0" smtClean="0">
                <a:solidFill>
                  <a:schemeClr val="tx1"/>
                </a:solidFill>
              </a:rPr>
              <a:t>unicipal 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58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dondear rectángulo de esquina sencilla 14"/>
          <p:cNvSpPr/>
          <p:nvPr/>
        </p:nvSpPr>
        <p:spPr>
          <a:xfrm>
            <a:off x="899592" y="764705"/>
            <a:ext cx="7848872" cy="720080"/>
          </a:xfrm>
          <a:prstGeom prst="round1Rect">
            <a:avLst/>
          </a:prstGeom>
          <a:solidFill>
            <a:srgbClr val="92D05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SV" sz="3200" b="1" dirty="0">
                <a:solidFill>
                  <a:srgbClr val="FFFF00"/>
                </a:solidFill>
              </a:rPr>
              <a:t>ALCALDIA MUNICIPAL CORINTO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76812" name="Picture 12" descr="Resultado de imagen para FINANCIER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6" r="12436"/>
          <a:stretch/>
        </p:blipFill>
        <p:spPr bwMode="auto">
          <a:xfrm>
            <a:off x="1691680" y="4221088"/>
            <a:ext cx="3744417" cy="19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ergamino: horizontal 2">
            <a:extLst>
              <a:ext uri="{FF2B5EF4-FFF2-40B4-BE49-F238E27FC236}">
                <a16:creationId xmlns:a16="http://schemas.microsoft.com/office/drawing/2014/main" xmlns="" id="{BB29441C-F675-4F3F-B6E8-C8B9E71D0C24}"/>
              </a:ext>
            </a:extLst>
          </p:cNvPr>
          <p:cNvSpPr/>
          <p:nvPr/>
        </p:nvSpPr>
        <p:spPr>
          <a:xfrm>
            <a:off x="1273666" y="2448002"/>
            <a:ext cx="6898734" cy="1773086"/>
          </a:xfrm>
          <a:prstGeom prst="horizontalScroll">
            <a:avLst/>
          </a:prstGeom>
          <a:solidFill>
            <a:srgbClr val="0066FF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SV" sz="6600" b="1" dirty="0"/>
              <a:t>Contabilidad</a:t>
            </a:r>
            <a:r>
              <a:rPr lang="es-SV" sz="3200" b="1" dirty="0"/>
              <a:t> </a:t>
            </a:r>
            <a:endParaRPr lang="es-SV" sz="3200" dirty="0"/>
          </a:p>
        </p:txBody>
      </p:sp>
    </p:spTree>
    <p:extLst>
      <p:ext uri="{BB962C8B-B14F-4D97-AF65-F5344CB8AC3E}">
        <p14:creationId xmlns:p14="http://schemas.microsoft.com/office/powerpoint/2010/main" val="115887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523981" y="5515595"/>
            <a:ext cx="8183880" cy="1051560"/>
          </a:xfrm>
        </p:spPr>
        <p:txBody>
          <a:bodyPr/>
          <a:lstStyle/>
          <a:p>
            <a:pPr algn="ctr"/>
            <a:r>
              <a:rPr lang="es-ES" altLang="en-US" sz="3200" b="1" dirty="0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933473" y="404664"/>
            <a:ext cx="7313613" cy="43307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</a:pPr>
            <a:r>
              <a:rPr lang="es-ES" altLang="en-US" sz="4400" b="1" u="sng" dirty="0">
                <a:solidFill>
                  <a:srgbClr val="4D4D4D"/>
                </a:solidFill>
                <a:latin typeface="Arial" panose="020B0604020202020204" pitchFamily="34" charset="0"/>
              </a:rPr>
              <a:t>INGRESOS Y EGRESOS </a:t>
            </a:r>
          </a:p>
          <a:p>
            <a:pPr algn="ctr">
              <a:buFont typeface="Wingdings" panose="05000000000000000000" pitchFamily="2" charset="2"/>
              <a:buNone/>
            </a:pPr>
            <a:r>
              <a:rPr lang="es-ES" altLang="en-US" sz="4400" b="1" dirty="0">
                <a:solidFill>
                  <a:srgbClr val="4D4D4D"/>
                </a:solidFill>
                <a:latin typeface="Monotype Corsiva" panose="03010101010201010101" pitchFamily="66" charset="0"/>
              </a:rPr>
              <a:t>FUENTES FINANCIERAS</a:t>
            </a:r>
          </a:p>
        </p:txBody>
      </p:sp>
      <p:sp>
        <p:nvSpPr>
          <p:cNvPr id="51208" name="AutoShape 8"/>
          <p:cNvSpPr>
            <a:spLocks noChangeArrowheads="1"/>
          </p:cNvSpPr>
          <p:nvPr/>
        </p:nvSpPr>
        <p:spPr bwMode="auto">
          <a:xfrm>
            <a:off x="3796998" y="4620872"/>
            <a:ext cx="2285800" cy="903477"/>
          </a:xfrm>
          <a:prstGeom prst="flowChartAlternateProcess">
            <a:avLst/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100000">
                <a:srgbClr val="FF00FF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b="1" dirty="0">
                <a:solidFill>
                  <a:schemeClr val="bg1"/>
                </a:solidFill>
              </a:rPr>
              <a:t>FONDOS FODES</a:t>
            </a:r>
          </a:p>
        </p:txBody>
      </p:sp>
      <p:sp>
        <p:nvSpPr>
          <p:cNvPr id="51209" name="AutoShape 9"/>
          <p:cNvSpPr>
            <a:spLocks noChangeArrowheads="1"/>
          </p:cNvSpPr>
          <p:nvPr/>
        </p:nvSpPr>
        <p:spPr bwMode="auto">
          <a:xfrm>
            <a:off x="611560" y="4355428"/>
            <a:ext cx="2285800" cy="1007616"/>
          </a:xfrm>
          <a:prstGeom prst="flowChartAlternateProcess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1400" b="1" dirty="0"/>
              <a:t>FONDOS PROPIOS</a:t>
            </a:r>
          </a:p>
        </p:txBody>
      </p:sp>
      <p:sp>
        <p:nvSpPr>
          <p:cNvPr id="51214" name="AutoShape 14"/>
          <p:cNvSpPr>
            <a:spLocks noChangeArrowheads="1"/>
          </p:cNvSpPr>
          <p:nvPr/>
        </p:nvSpPr>
        <p:spPr bwMode="auto">
          <a:xfrm rot="5400000">
            <a:off x="3706284" y="3042494"/>
            <a:ext cx="2305050" cy="48577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1216" name="AutoShape 16"/>
          <p:cNvSpPr>
            <a:spLocks noChangeArrowheads="1"/>
          </p:cNvSpPr>
          <p:nvPr/>
        </p:nvSpPr>
        <p:spPr bwMode="auto">
          <a:xfrm rot="7905582">
            <a:off x="2488983" y="2830638"/>
            <a:ext cx="2305050" cy="48577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AutoShape 11">
            <a:extLst>
              <a:ext uri="{FF2B5EF4-FFF2-40B4-BE49-F238E27FC236}">
                <a16:creationId xmlns:a16="http://schemas.microsoft.com/office/drawing/2014/main" xmlns="" id="{3F10BD2D-4827-420C-864F-9998E3363C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6216" y="4569163"/>
            <a:ext cx="2158603" cy="1008062"/>
          </a:xfrm>
          <a:prstGeom prst="flowChartAlternateProcess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b="1" dirty="0"/>
              <a:t>FONDO FISDL</a:t>
            </a:r>
          </a:p>
        </p:txBody>
      </p:sp>
      <p:sp>
        <p:nvSpPr>
          <p:cNvPr id="11" name="AutoShape 14">
            <a:extLst>
              <a:ext uri="{FF2B5EF4-FFF2-40B4-BE49-F238E27FC236}">
                <a16:creationId xmlns:a16="http://schemas.microsoft.com/office/drawing/2014/main" xmlns="" id="{43017DCE-43A7-403F-933C-F059AC5AD5B1}"/>
              </a:ext>
            </a:extLst>
          </p:cNvPr>
          <p:cNvSpPr>
            <a:spLocks noChangeArrowheads="1"/>
          </p:cNvSpPr>
          <p:nvPr/>
        </p:nvSpPr>
        <p:spPr bwMode="auto">
          <a:xfrm rot="2622460">
            <a:off x="4950133" y="2830638"/>
            <a:ext cx="2305050" cy="48577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40" name="Picture 16" descr="incrementar-sus-ingreso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913" y="3397250"/>
            <a:ext cx="4000500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altLang="en-US" sz="3200" b="1" dirty="0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827213"/>
            <a:ext cx="7313612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s-ES" altLang="en-US"/>
          </a:p>
          <a:p>
            <a:pPr>
              <a:lnSpc>
                <a:spcPct val="90000"/>
              </a:lnSpc>
            </a:pPr>
            <a:endParaRPr lang="es-ES" altLang="en-US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b="1"/>
              <a:t>IMPUESTO</a:t>
            </a:r>
            <a:r>
              <a:rPr lang="es-ES" altLang="en-US"/>
              <a:t>: </a:t>
            </a:r>
            <a:r>
              <a:rPr lang="es-ES" altLang="en-US" sz="2400"/>
              <a:t>Es un tributo que se paga a las Administraciones Públicas y al Estado para soportar los gastos públicos. Estos pagos obligatorios son exigidos tantos a personas y empresas locales.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240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240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b="1"/>
              <a:t>TASA</a:t>
            </a:r>
            <a:r>
              <a:rPr lang="es-ES" altLang="en-US"/>
              <a:t>: </a:t>
            </a:r>
            <a:r>
              <a:rPr lang="es-ES" altLang="en-US" sz="2400"/>
              <a:t>Es el pago que una persona realiza por la utilización de un servicio </a:t>
            </a:r>
          </a:p>
        </p:txBody>
      </p:sp>
      <p:sp>
        <p:nvSpPr>
          <p:cNvPr id="52228" name="AutoShape 4"/>
          <p:cNvSpPr>
            <a:spLocks noChangeArrowheads="1"/>
          </p:cNvSpPr>
          <p:nvPr/>
        </p:nvSpPr>
        <p:spPr bwMode="auto">
          <a:xfrm>
            <a:off x="1187624" y="1317914"/>
            <a:ext cx="7199312" cy="863600"/>
          </a:xfrm>
          <a:prstGeom prst="flowChartAlternateProcess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3000" b="1"/>
              <a:t>FONDOS PROPIOS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altLang="en-US" sz="3200" b="1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70013" y="1557338"/>
            <a:ext cx="6946900" cy="71913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s-ES" altLang="en-US" sz="1300"/>
          </a:p>
          <a:p>
            <a:pPr algn="ctr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s-ES" altLang="en-US" sz="3000" b="1" u="sng"/>
              <a:t>FONDOS PROPIOS</a:t>
            </a:r>
          </a:p>
        </p:txBody>
      </p:sp>
      <p:sp>
        <p:nvSpPr>
          <p:cNvPr id="53291" name="AutoShape 43" descr="9k="/>
          <p:cNvSpPr>
            <a:spLocks noChangeAspect="1" noChangeArrowheads="1"/>
          </p:cNvSpPr>
          <p:nvPr/>
        </p:nvSpPr>
        <p:spPr bwMode="auto">
          <a:xfrm>
            <a:off x="3143250" y="1771650"/>
            <a:ext cx="2857500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3358" name="AutoShape 110"/>
          <p:cNvSpPr>
            <a:spLocks noChangeArrowheads="1"/>
          </p:cNvSpPr>
          <p:nvPr/>
        </p:nvSpPr>
        <p:spPr bwMode="auto">
          <a:xfrm>
            <a:off x="1331913" y="1196752"/>
            <a:ext cx="7200900" cy="1152525"/>
          </a:xfrm>
          <a:prstGeom prst="horizontalScroll">
            <a:avLst>
              <a:gd name="adj" fmla="val 12500"/>
            </a:avLst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4000" b="1" dirty="0"/>
              <a:t>FONDOS PROPIOS</a:t>
            </a:r>
          </a:p>
        </p:txBody>
      </p:sp>
      <p:graphicFrame>
        <p:nvGraphicFramePr>
          <p:cNvPr id="4" name="Tabla 3">
            <a:extLst>
              <a:ext uri="{FF2B5EF4-FFF2-40B4-BE49-F238E27FC236}">
                <a16:creationId xmlns:a16="http://schemas.microsoft.com/office/drawing/2014/main" xmlns="" id="{888B3F3B-0C3C-4966-B69D-D837B37B2F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8995064"/>
              </p:ext>
            </p:extLst>
          </p:nvPr>
        </p:nvGraphicFramePr>
        <p:xfrm>
          <a:off x="683568" y="2454294"/>
          <a:ext cx="7976505" cy="41020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0348">
                  <a:extLst>
                    <a:ext uri="{9D8B030D-6E8A-4147-A177-3AD203B41FA5}">
                      <a16:colId xmlns:a16="http://schemas.microsoft.com/office/drawing/2014/main" xmlns="" val="4176789629"/>
                    </a:ext>
                  </a:extLst>
                </a:gridCol>
                <a:gridCol w="2182145">
                  <a:extLst>
                    <a:ext uri="{9D8B030D-6E8A-4147-A177-3AD203B41FA5}">
                      <a16:colId xmlns:a16="http://schemas.microsoft.com/office/drawing/2014/main" xmlns="" val="3745710768"/>
                    </a:ext>
                  </a:extLst>
                </a:gridCol>
                <a:gridCol w="1730667">
                  <a:extLst>
                    <a:ext uri="{9D8B030D-6E8A-4147-A177-3AD203B41FA5}">
                      <a16:colId xmlns:a16="http://schemas.microsoft.com/office/drawing/2014/main" xmlns="" val="2131913653"/>
                    </a:ext>
                  </a:extLst>
                </a:gridCol>
                <a:gridCol w="903345">
                  <a:extLst>
                    <a:ext uri="{9D8B030D-6E8A-4147-A177-3AD203B41FA5}">
                      <a16:colId xmlns:a16="http://schemas.microsoft.com/office/drawing/2014/main" xmlns="" val="1020008819"/>
                    </a:ext>
                  </a:extLst>
                </a:gridCol>
              </a:tblGrid>
              <a:tr h="811622">
                <a:tc gridSpan="4">
                  <a:txBody>
                    <a:bodyPr/>
                    <a:lstStyle/>
                    <a:p>
                      <a:pPr algn="ctr" rtl="0" fontAlgn="b"/>
                      <a:r>
                        <a:rPr lang="es-SV" sz="2400" b="1" i="0" u="none" strike="noStrike" dirty="0">
                          <a:solidFill>
                            <a:srgbClr val="FFFFFF"/>
                          </a:solidFill>
                          <a:effectLst/>
                          <a:latin typeface="Verdana" panose="020B0604030504040204" pitchFamily="34" charset="0"/>
                        </a:rPr>
                        <a:t>INGRESOS DE ENERO A DICIEMBRE DE 2018</a:t>
                      </a: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763970406"/>
                  </a:ext>
                </a:extLst>
              </a:tr>
              <a:tr h="690495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RUBRO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PRESUPUESTADO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EJECUTADO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(%)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1577571868"/>
                  </a:ext>
                </a:extLst>
              </a:tr>
              <a:tr h="694519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IMPUESTOS 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$13,890.73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$11,976.78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86%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2058959874"/>
                  </a:ext>
                </a:extLst>
              </a:tr>
              <a:tr h="618877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TASAS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$215,617.96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$167,987.70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78%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1225229987"/>
                  </a:ext>
                </a:extLst>
              </a:tr>
              <a:tr h="806505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INGRESOS FINANCIEROS 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$5,236.16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$4,330.72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83%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2543305605"/>
                  </a:ext>
                </a:extLst>
              </a:tr>
              <a:tr h="480063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b="1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TOTAL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b="1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$234,744.85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b="1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$184,295.20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79%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291232995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600" name="Picture 88" descr="env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80528" y="4941168"/>
            <a:ext cx="1782762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altLang="en-US" sz="3200" b="1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graphicFrame>
        <p:nvGraphicFramePr>
          <p:cNvPr id="4" name="Tabla 3">
            <a:extLst>
              <a:ext uri="{FF2B5EF4-FFF2-40B4-BE49-F238E27FC236}">
                <a16:creationId xmlns:a16="http://schemas.microsoft.com/office/drawing/2014/main" xmlns="" id="{109F3DCD-2E45-4520-B98B-57A889CA84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650374"/>
              </p:ext>
            </p:extLst>
          </p:nvPr>
        </p:nvGraphicFramePr>
        <p:xfrm>
          <a:off x="1252464" y="1700808"/>
          <a:ext cx="7496000" cy="40103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4000">
                  <a:extLst>
                    <a:ext uri="{9D8B030D-6E8A-4147-A177-3AD203B41FA5}">
                      <a16:colId xmlns:a16="http://schemas.microsoft.com/office/drawing/2014/main" xmlns="" val="2967725199"/>
                    </a:ext>
                  </a:extLst>
                </a:gridCol>
                <a:gridCol w="2374472">
                  <a:extLst>
                    <a:ext uri="{9D8B030D-6E8A-4147-A177-3AD203B41FA5}">
                      <a16:colId xmlns:a16="http://schemas.microsoft.com/office/drawing/2014/main" xmlns="" val="242251086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xmlns="" val="3734065849"/>
                    </a:ext>
                  </a:extLst>
                </a:gridCol>
                <a:gridCol w="1375320">
                  <a:extLst>
                    <a:ext uri="{9D8B030D-6E8A-4147-A177-3AD203B41FA5}">
                      <a16:colId xmlns:a16="http://schemas.microsoft.com/office/drawing/2014/main" xmlns="" val="500933927"/>
                    </a:ext>
                  </a:extLst>
                </a:gridCol>
              </a:tblGrid>
              <a:tr h="631028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s-SV" sz="2800" b="1" i="0" u="none" strike="noStrike" dirty="0">
                          <a:solidFill>
                            <a:schemeClr val="accent3"/>
                          </a:solidFill>
                          <a:effectLst/>
                          <a:latin typeface="Calibri" panose="020F0502020204030204" pitchFamily="34" charset="0"/>
                        </a:rPr>
                        <a:t>EGRESOS 2018 FONDOS PROPIOS</a:t>
                      </a: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178819433"/>
                  </a:ext>
                </a:extLst>
              </a:tr>
              <a:tr h="631028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RUBRO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PRESUPUESTADO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EJECUTADO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(%)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216754209"/>
                  </a:ext>
                </a:extLst>
              </a:tr>
              <a:tr h="638592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REMUNERACIONES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173,460.33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148,362.66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86%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3045595063"/>
                  </a:ext>
                </a:extLst>
              </a:tr>
              <a:tr h="638592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ADQUICICIONES DE BIENES Y SERVICIOS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  87,619.49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48,331.33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55%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1629598650"/>
                  </a:ext>
                </a:extLst>
              </a:tr>
              <a:tr h="638592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GASTOS FINANCIEROS Y OTROS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       360.33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191.91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53%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786661452"/>
                  </a:ext>
                </a:extLst>
              </a:tr>
              <a:tr h="638592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261,440.15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196,885.90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1055254685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548680"/>
            <a:ext cx="7313612" cy="823913"/>
          </a:xfrm>
        </p:spPr>
        <p:txBody>
          <a:bodyPr>
            <a:normAutofit fontScale="90000"/>
          </a:bodyPr>
          <a:lstStyle/>
          <a:p>
            <a:pPr algn="ctr"/>
            <a:r>
              <a:rPr lang="es-ES" altLang="en-US" sz="3200" b="1" dirty="0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sp>
        <p:nvSpPr>
          <p:cNvPr id="55301" name="AutoShape 5"/>
          <p:cNvSpPr>
            <a:spLocks noChangeArrowheads="1"/>
          </p:cNvSpPr>
          <p:nvPr/>
        </p:nvSpPr>
        <p:spPr bwMode="auto">
          <a:xfrm>
            <a:off x="1476375" y="1628775"/>
            <a:ext cx="6983413" cy="1512888"/>
          </a:xfrm>
          <a:prstGeom prst="flowChartAlternateProcess">
            <a:avLst/>
          </a:prstGeom>
          <a:gradFill rotWithShape="1">
            <a:gsLst>
              <a:gs pos="0">
                <a:srgbClr val="FF00FF"/>
              </a:gs>
              <a:gs pos="50000">
                <a:srgbClr val="FF00FF">
                  <a:gamma/>
                  <a:shade val="46275"/>
                  <a:invGamma/>
                </a:srgbClr>
              </a:gs>
              <a:gs pos="100000">
                <a:srgbClr val="FF00FF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3200" b="1">
                <a:solidFill>
                  <a:schemeClr val="bg1"/>
                </a:solidFill>
              </a:rPr>
              <a:t>FONDOS FODES</a:t>
            </a:r>
          </a:p>
        </p:txBody>
      </p:sp>
      <p:sp>
        <p:nvSpPr>
          <p:cNvPr id="55302" name="AutoShape 6"/>
          <p:cNvSpPr>
            <a:spLocks noChangeArrowheads="1"/>
          </p:cNvSpPr>
          <p:nvPr/>
        </p:nvSpPr>
        <p:spPr bwMode="auto">
          <a:xfrm>
            <a:off x="1258888" y="4437063"/>
            <a:ext cx="2232025" cy="1439862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4000" b="1"/>
              <a:t>25%</a:t>
            </a:r>
            <a:r>
              <a:rPr lang="es-ES" altLang="en-US" sz="4000"/>
              <a:t> </a:t>
            </a:r>
          </a:p>
        </p:txBody>
      </p:sp>
      <p:sp>
        <p:nvSpPr>
          <p:cNvPr id="55303" name="AutoShape 7"/>
          <p:cNvSpPr>
            <a:spLocks noChangeArrowheads="1"/>
          </p:cNvSpPr>
          <p:nvPr/>
        </p:nvSpPr>
        <p:spPr bwMode="auto">
          <a:xfrm>
            <a:off x="4068763" y="4365625"/>
            <a:ext cx="4535487" cy="1655763"/>
          </a:xfrm>
          <a:prstGeom prst="horizontalScroll">
            <a:avLst>
              <a:gd name="adj" fmla="val 12500"/>
            </a:avLst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4000" b="1">
                <a:solidFill>
                  <a:schemeClr val="bg1"/>
                </a:solidFill>
              </a:rPr>
              <a:t>75%</a:t>
            </a:r>
          </a:p>
        </p:txBody>
      </p:sp>
      <p:sp>
        <p:nvSpPr>
          <p:cNvPr id="55307" name="Line 11"/>
          <p:cNvSpPr>
            <a:spLocks noChangeShapeType="1"/>
          </p:cNvSpPr>
          <p:nvPr/>
        </p:nvSpPr>
        <p:spPr bwMode="auto">
          <a:xfrm flipH="1">
            <a:off x="3563938" y="3213100"/>
            <a:ext cx="1439862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5308" name="Line 12"/>
          <p:cNvSpPr>
            <a:spLocks noChangeShapeType="1"/>
          </p:cNvSpPr>
          <p:nvPr/>
        </p:nvSpPr>
        <p:spPr bwMode="auto">
          <a:xfrm>
            <a:off x="5003800" y="3213100"/>
            <a:ext cx="1512888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altLang="en-US" sz="3200" b="1" dirty="0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sp>
        <p:nvSpPr>
          <p:cNvPr id="56335" name="Rectangle 15"/>
          <p:cNvSpPr>
            <a:spLocks noGrp="1" noChangeArrowheads="1"/>
          </p:cNvSpPr>
          <p:nvPr>
            <p:ph idx="1"/>
          </p:nvPr>
        </p:nvSpPr>
        <p:spPr>
          <a:xfrm>
            <a:off x="1353096" y="1340768"/>
            <a:ext cx="7333704" cy="337753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s-ES" altLang="en-US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dirty="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/>
              <a:t>TRANSFERENCIA MENSUAL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/>
              <a:t>$ 36,260.49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3600" b="1" dirty="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/>
              <a:t>   INGRESO A DICIEMBRE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u="sng" dirty="0"/>
              <a:t>$ 435,125.88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3600" b="1" dirty="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3600" b="1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3600" b="1" dirty="0"/>
          </a:p>
        </p:txBody>
      </p:sp>
      <p:sp>
        <p:nvSpPr>
          <p:cNvPr id="56325" name="AutoShape 5"/>
          <p:cNvSpPr>
            <a:spLocks noChangeArrowheads="1"/>
          </p:cNvSpPr>
          <p:nvPr/>
        </p:nvSpPr>
        <p:spPr bwMode="auto">
          <a:xfrm>
            <a:off x="1079500" y="188640"/>
            <a:ext cx="6985000" cy="1439863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4000" b="1"/>
              <a:t>25% FODES</a:t>
            </a:r>
            <a:r>
              <a:rPr lang="es-ES" altLang="en-US" sz="4000"/>
              <a:t> </a:t>
            </a:r>
          </a:p>
        </p:txBody>
      </p:sp>
      <p:sp>
        <p:nvSpPr>
          <p:cNvPr id="56341" name="AutoShape 21" descr="Resultado de imagen para EJECUTIVOS GIF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56343" name="Picture 23" descr="Imagen-animada-Ejecutivos-01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81400"/>
            <a:ext cx="1915120" cy="169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004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630" name="irc_mi" descr="IMAGEN-10916827-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5433087"/>
            <a:ext cx="5760641" cy="131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altLang="en-US" sz="3200" b="1" dirty="0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graphicFrame>
        <p:nvGraphicFramePr>
          <p:cNvPr id="3" name="Tabla 2">
            <a:extLst>
              <a:ext uri="{FF2B5EF4-FFF2-40B4-BE49-F238E27FC236}">
                <a16:creationId xmlns:a16="http://schemas.microsoft.com/office/drawing/2014/main" xmlns="" id="{AB64D91B-EB41-4FD4-8C9C-D948FB1862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5631417"/>
              </p:ext>
            </p:extLst>
          </p:nvPr>
        </p:nvGraphicFramePr>
        <p:xfrm>
          <a:off x="1187625" y="1412776"/>
          <a:ext cx="7496000" cy="40065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74000">
                  <a:extLst>
                    <a:ext uri="{9D8B030D-6E8A-4147-A177-3AD203B41FA5}">
                      <a16:colId xmlns:a16="http://schemas.microsoft.com/office/drawing/2014/main" xmlns="" val="410886076"/>
                    </a:ext>
                  </a:extLst>
                </a:gridCol>
                <a:gridCol w="2446481">
                  <a:extLst>
                    <a:ext uri="{9D8B030D-6E8A-4147-A177-3AD203B41FA5}">
                      <a16:colId xmlns:a16="http://schemas.microsoft.com/office/drawing/2014/main" xmlns="" val="3108685919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xmlns="" val="2079990767"/>
                    </a:ext>
                  </a:extLst>
                </a:gridCol>
                <a:gridCol w="1303311">
                  <a:extLst>
                    <a:ext uri="{9D8B030D-6E8A-4147-A177-3AD203B41FA5}">
                      <a16:colId xmlns:a16="http://schemas.microsoft.com/office/drawing/2014/main" xmlns="" val="2679835826"/>
                    </a:ext>
                  </a:extLst>
                </a:gridCol>
              </a:tblGrid>
              <a:tr h="673619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s-SV" sz="2400" b="1" i="0" u="none" strike="noStrike" dirty="0">
                          <a:solidFill>
                            <a:schemeClr val="accent3"/>
                          </a:solidFill>
                          <a:effectLst/>
                          <a:latin typeface="Calibri" panose="020F0502020204030204" pitchFamily="34" charset="0"/>
                        </a:rPr>
                        <a:t>EGRESOS 2018</a:t>
                      </a: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818952091"/>
                  </a:ext>
                </a:extLst>
              </a:tr>
              <a:tr h="457595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s-SV" sz="2800" b="1" i="0" u="none" strike="noStrike" dirty="0">
                          <a:solidFill>
                            <a:srgbClr val="0066FF"/>
                          </a:solidFill>
                          <a:effectLst/>
                          <a:latin typeface="Calibri" panose="020F0502020204030204" pitchFamily="34" charset="0"/>
                        </a:rPr>
                        <a:t>25% FODES</a:t>
                      </a: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694374418"/>
                  </a:ext>
                </a:extLst>
              </a:tr>
              <a:tr h="457595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RUBRO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PRESUPUESTADO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EJECUTADO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(%)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833721106"/>
                  </a:ext>
                </a:extLst>
              </a:tr>
              <a:tr h="463080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REMUNERACIONES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315,867.27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313,126.96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99%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1520084583"/>
                  </a:ext>
                </a:extLst>
              </a:tr>
              <a:tr h="463080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ADQUICICIONES DE BIENES Y SERVICIOS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178,614.56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156,909.57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88%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2161369520"/>
                  </a:ext>
                </a:extLst>
              </a:tr>
              <a:tr h="463080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GASTOS FINANCIEROS Y OTROS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    5,454.93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2,711.68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3897059257"/>
                  </a:ext>
                </a:extLst>
              </a:tr>
              <a:tr h="463080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TRANSFERENCIAS CORRIENTES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    9,060.16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8,567.16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95%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1045338379"/>
                  </a:ext>
                </a:extLst>
              </a:tr>
              <a:tr h="463080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508,996.92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481,315.37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95%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4163739633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429" name="Picture 37" descr="maquina_de_diner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50" y="3213100"/>
            <a:ext cx="3254375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971551" y="1773238"/>
            <a:ext cx="7776914" cy="4319587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s-ES" altLang="en-US" dirty="0"/>
          </a:p>
          <a:p>
            <a:pPr>
              <a:lnSpc>
                <a:spcPct val="90000"/>
              </a:lnSpc>
            </a:pPr>
            <a:endParaRPr lang="es-ES" altLang="en-US" dirty="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/>
              <a:t>TRANSFERENCIA MENSUAL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>
                <a:latin typeface="Arial" panose="020B0604020202020204" pitchFamily="34" charset="0"/>
              </a:rPr>
              <a:t>$ 108,781.46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3600" b="1" dirty="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/>
              <a:t>   </a:t>
            </a:r>
            <a:r>
              <a:rPr lang="es-ES" altLang="en-US" sz="3600" b="1" dirty="0" smtClean="0"/>
              <a:t>      INGRESO </a:t>
            </a:r>
            <a:r>
              <a:rPr lang="es-ES" altLang="en-US" sz="3600" b="1" dirty="0"/>
              <a:t>A DICIEMBRE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u="sng" dirty="0">
                <a:latin typeface="Arial" panose="020B0604020202020204" pitchFamily="34" charset="0"/>
              </a:rPr>
              <a:t>$  1,305,377.53</a:t>
            </a:r>
          </a:p>
        </p:txBody>
      </p:sp>
      <p:sp>
        <p:nvSpPr>
          <p:cNvPr id="59399" name="AutoShape 7"/>
          <p:cNvSpPr>
            <a:spLocks noChangeArrowheads="1"/>
          </p:cNvSpPr>
          <p:nvPr/>
        </p:nvSpPr>
        <p:spPr bwMode="auto">
          <a:xfrm>
            <a:off x="827584" y="548680"/>
            <a:ext cx="7200900" cy="1152525"/>
          </a:xfrm>
          <a:prstGeom prst="horizontalScroll">
            <a:avLst>
              <a:gd name="adj" fmla="val 12500"/>
            </a:avLst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4000" b="1">
                <a:solidFill>
                  <a:schemeClr val="bg1"/>
                </a:solidFill>
              </a:rPr>
              <a:t>75%</a:t>
            </a:r>
          </a:p>
        </p:txBody>
      </p:sp>
    </p:spTree>
    <p:extLst>
      <p:ext uri="{BB962C8B-B14F-4D97-AF65-F5344CB8AC3E}">
        <p14:creationId xmlns:p14="http://schemas.microsoft.com/office/powerpoint/2010/main" val="93788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79" name="irc_mi" descr="SALARIO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76672"/>
            <a:ext cx="316865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la 2">
            <a:extLst>
              <a:ext uri="{FF2B5EF4-FFF2-40B4-BE49-F238E27FC236}">
                <a16:creationId xmlns:a16="http://schemas.microsoft.com/office/drawing/2014/main" xmlns="" id="{E6F2326E-1C04-4EB0-B8E5-403842C138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299825"/>
              </p:ext>
            </p:extLst>
          </p:nvPr>
        </p:nvGraphicFramePr>
        <p:xfrm>
          <a:off x="755576" y="1844824"/>
          <a:ext cx="7560840" cy="40098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xmlns="" val="665806682"/>
                    </a:ext>
                  </a:extLst>
                </a:gridCol>
                <a:gridCol w="2357766">
                  <a:extLst>
                    <a:ext uri="{9D8B030D-6E8A-4147-A177-3AD203B41FA5}">
                      <a16:colId xmlns:a16="http://schemas.microsoft.com/office/drawing/2014/main" xmlns="" val="4230666220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xmlns="" val="2271791599"/>
                    </a:ext>
                  </a:extLst>
                </a:gridCol>
                <a:gridCol w="1296640">
                  <a:extLst>
                    <a:ext uri="{9D8B030D-6E8A-4147-A177-3AD203B41FA5}">
                      <a16:colId xmlns:a16="http://schemas.microsoft.com/office/drawing/2014/main" xmlns="" val="3142064095"/>
                    </a:ext>
                  </a:extLst>
                </a:gridCol>
              </a:tblGrid>
              <a:tr h="359619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s-SV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EGRESOS 2018</a:t>
                      </a: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633607299"/>
                  </a:ext>
                </a:extLst>
              </a:tr>
              <a:tr h="360040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75% FODES</a:t>
                      </a: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19839500"/>
                  </a:ext>
                </a:extLst>
              </a:tr>
              <a:tr h="430362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RUBRO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PRESUPUESTADO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EJECUTADO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(%)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3780109061"/>
                  </a:ext>
                </a:extLst>
              </a:tr>
              <a:tr h="435521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REMUNERACIONES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    6,066.19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5,931.92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98%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832826514"/>
                  </a:ext>
                </a:extLst>
              </a:tr>
              <a:tr h="435521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ADQUICICIONES DE BIENES Y SERVICIOS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  29,769.95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29,769.95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100%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3977891663"/>
                  </a:ext>
                </a:extLst>
              </a:tr>
              <a:tr h="435521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GASTOS FINANCIEROS Y OTROS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  99,289.94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98,549.22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99%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2164470561"/>
                  </a:ext>
                </a:extLst>
              </a:tr>
              <a:tr h="435521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INVERSION EN ACTIVOS FIJOS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1,673,038.41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1,166,450.92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4025674241"/>
                  </a:ext>
                </a:extLst>
              </a:tr>
              <a:tr h="435521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AMORTIZACION DE LA DEUDA 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   148,380.81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147,446.81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99%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2983329873"/>
                  </a:ext>
                </a:extLst>
              </a:tr>
              <a:tr h="435521">
                <a:tc>
                  <a:txBody>
                    <a:bodyPr/>
                    <a:lstStyle/>
                    <a:p>
                      <a:pPr algn="l" fontAlgn="b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      1,956,545.30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$             1,448,148.82 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74%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81714807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xmlns="" id="{E623D522-201B-437F-9554-CF08D41E4D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758" y="135328"/>
            <a:ext cx="7728484" cy="6587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392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84" name="Rectangle 9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altLang="en-US" sz="3200" b="1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sp>
        <p:nvSpPr>
          <p:cNvPr id="89186" name="AutoShape 98"/>
          <p:cNvSpPr>
            <a:spLocks noChangeArrowheads="1"/>
          </p:cNvSpPr>
          <p:nvPr/>
        </p:nvSpPr>
        <p:spPr bwMode="auto">
          <a:xfrm>
            <a:off x="971550" y="1700411"/>
            <a:ext cx="7488238" cy="1152525"/>
          </a:xfrm>
          <a:prstGeom prst="horizontalScroll">
            <a:avLst>
              <a:gd name="adj" fmla="val 12500"/>
            </a:avLst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3000" b="1" dirty="0">
                <a:solidFill>
                  <a:srgbClr val="0066FF"/>
                </a:solidFill>
              </a:rPr>
              <a:t>RENDIMIENTO ECONOMICO 2018</a:t>
            </a:r>
          </a:p>
        </p:txBody>
      </p:sp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xmlns="" id="{C33E4723-FA31-457F-84FC-F6EEBB60B4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5771108"/>
              </p:ext>
            </p:extLst>
          </p:nvPr>
        </p:nvGraphicFramePr>
        <p:xfrm>
          <a:off x="107504" y="2857302"/>
          <a:ext cx="8917631" cy="3024336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1189083">
                  <a:extLst>
                    <a:ext uri="{9D8B030D-6E8A-4147-A177-3AD203B41FA5}">
                      <a16:colId xmlns:a16="http://schemas.microsoft.com/office/drawing/2014/main" xmlns="" val="3693986462"/>
                    </a:ext>
                  </a:extLst>
                </a:gridCol>
                <a:gridCol w="1433401">
                  <a:extLst>
                    <a:ext uri="{9D8B030D-6E8A-4147-A177-3AD203B41FA5}">
                      <a16:colId xmlns:a16="http://schemas.microsoft.com/office/drawing/2014/main" xmlns="" val="2065699942"/>
                    </a:ext>
                  </a:extLst>
                </a:gridCol>
                <a:gridCol w="1608760">
                  <a:extLst>
                    <a:ext uri="{9D8B030D-6E8A-4147-A177-3AD203B41FA5}">
                      <a16:colId xmlns:a16="http://schemas.microsoft.com/office/drawing/2014/main" xmlns="" val="613408385"/>
                    </a:ext>
                  </a:extLst>
                </a:gridCol>
                <a:gridCol w="1608760">
                  <a:extLst>
                    <a:ext uri="{9D8B030D-6E8A-4147-A177-3AD203B41FA5}">
                      <a16:colId xmlns:a16="http://schemas.microsoft.com/office/drawing/2014/main" xmlns="" val="1052354320"/>
                    </a:ext>
                  </a:extLst>
                </a:gridCol>
                <a:gridCol w="1608760">
                  <a:extLst>
                    <a:ext uri="{9D8B030D-6E8A-4147-A177-3AD203B41FA5}">
                      <a16:colId xmlns:a16="http://schemas.microsoft.com/office/drawing/2014/main" xmlns="" val="2951769503"/>
                    </a:ext>
                  </a:extLst>
                </a:gridCol>
                <a:gridCol w="1468867">
                  <a:extLst>
                    <a:ext uri="{9D8B030D-6E8A-4147-A177-3AD203B41FA5}">
                      <a16:colId xmlns:a16="http://schemas.microsoft.com/office/drawing/2014/main" xmlns="" val="4054947047"/>
                    </a:ext>
                  </a:extLst>
                </a:gridCol>
              </a:tblGrid>
              <a:tr h="896117"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 FUENTES DE RECURSO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200" b="1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SALDO INICIAL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200" b="1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INGRESO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200" b="1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DISPONIBILIDAD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200" b="1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EGRESO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200" b="1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SUPERAVIT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81165893"/>
                  </a:ext>
                </a:extLst>
              </a:tr>
              <a:tr h="764179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FONDOS PROPIOS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$16,641.67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$184,295.20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$200,936.87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$196,885.90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sng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$4,050.97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233765208"/>
                  </a:ext>
                </a:extLst>
              </a:tr>
              <a:tr h="453820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25% FODES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$73,871.04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$435,125.88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$508,996.92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$481,315.37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sng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$27,681.55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650556663"/>
                  </a:ext>
                </a:extLst>
              </a:tr>
              <a:tr h="455110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75% FODES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$651,167.77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$1,305,377.53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$1,956,545.30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none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$1,448,148.82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0" i="0" u="sng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$508,396.48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810917943"/>
                  </a:ext>
                </a:extLst>
              </a:tr>
              <a:tr h="455110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b="1" i="0" u="sng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TOTAL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1" i="0" u="sng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$741,680.48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1" i="0" u="sng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$1,924,798.61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1" i="0" u="sng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$2,666,479.09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1" i="0" u="sng" strike="noStrike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$2,126,350.09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1" i="0" u="sng" strike="noStrike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$540,129.00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778219867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area-economico-financie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4650"/>
            <a:ext cx="8964613" cy="651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620688"/>
            <a:ext cx="8137028" cy="720750"/>
          </a:xfrm>
        </p:spPr>
        <p:txBody>
          <a:bodyPr>
            <a:normAutofit fontScale="90000"/>
          </a:bodyPr>
          <a:lstStyle/>
          <a:p>
            <a:pPr algn="ctr"/>
            <a:r>
              <a:rPr lang="es-ES" altLang="en-US" b="1" dirty="0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9388" y="2708919"/>
            <a:ext cx="7056908" cy="2807643"/>
          </a:xfrm>
        </p:spPr>
        <p:txBody>
          <a:bodyPr/>
          <a:lstStyle/>
          <a:p>
            <a:r>
              <a:rPr lang="es-ES" altLang="en-US" sz="4000" b="1" dirty="0">
                <a:solidFill>
                  <a:schemeClr val="tx1"/>
                </a:solidFill>
                <a:latin typeface="Times New Roman" panose="02020603050405020304" pitchFamily="18" charset="0"/>
              </a:rPr>
              <a:t>INFORME FINANCIERO</a:t>
            </a:r>
          </a:p>
          <a:p>
            <a:r>
              <a:rPr lang="es-ES" altLang="en-US" sz="4000" b="1" dirty="0">
                <a:solidFill>
                  <a:schemeClr val="tx1"/>
                </a:solidFill>
                <a:latin typeface="Times New Roman" panose="02020603050405020304" pitchFamily="18" charset="0"/>
              </a:rPr>
              <a:t> ENERO – JUNIO 2019</a:t>
            </a:r>
          </a:p>
          <a:p>
            <a:endParaRPr lang="es-ES" altLang="en-US" sz="3400" b="1" dirty="0">
              <a:solidFill>
                <a:srgbClr val="FFFF00"/>
              </a:solidFill>
              <a:latin typeface="Times New Roman" panose="02020603050405020304" pitchFamily="18" charset="0"/>
            </a:endParaRPr>
          </a:p>
          <a:p>
            <a:endParaRPr lang="es-ES" altLang="en-US" sz="2700" b="1" dirty="0">
              <a:solidFill>
                <a:srgbClr val="05265B"/>
              </a:solidFill>
            </a:endParaRPr>
          </a:p>
          <a:p>
            <a:endParaRPr lang="es-ES" altLang="en-US" dirty="0">
              <a:solidFill>
                <a:srgbClr val="05265B"/>
              </a:solidFill>
            </a:endParaRPr>
          </a:p>
        </p:txBody>
      </p:sp>
      <p:sp>
        <p:nvSpPr>
          <p:cNvPr id="2053" name="AutoShape 5" descr="Resultado de imagen para financiera economicas"/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804" name="Picture 28" descr="C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830" y="4221163"/>
            <a:ext cx="1775874" cy="18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77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altLang="en-US" sz="3200" b="1" dirty="0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sp>
        <p:nvSpPr>
          <p:cNvPr id="7578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370013" y="1557338"/>
            <a:ext cx="6946900" cy="71913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s-ES" altLang="en-US" sz="1300" dirty="0"/>
          </a:p>
          <a:p>
            <a:pPr algn="ctr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s-ES" altLang="en-US" sz="3000" b="1" u="sng" dirty="0"/>
              <a:t>FONDOS PROPIOS</a:t>
            </a:r>
          </a:p>
        </p:txBody>
      </p:sp>
      <p:sp>
        <p:nvSpPr>
          <p:cNvPr id="75805" name="AutoShape 29"/>
          <p:cNvSpPr>
            <a:spLocks noChangeArrowheads="1"/>
          </p:cNvSpPr>
          <p:nvPr/>
        </p:nvSpPr>
        <p:spPr bwMode="auto">
          <a:xfrm>
            <a:off x="1331913" y="1341438"/>
            <a:ext cx="7351712" cy="1152525"/>
          </a:xfrm>
          <a:prstGeom prst="horizontalScroll">
            <a:avLst>
              <a:gd name="adj" fmla="val 12500"/>
            </a:avLst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4000" b="1"/>
              <a:t>FONDOS PROPIOS</a:t>
            </a:r>
          </a:p>
        </p:txBody>
      </p:sp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xmlns="" id="{C21EE343-1455-4FEC-A558-AF9B76C0AF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7029093"/>
              </p:ext>
            </p:extLst>
          </p:nvPr>
        </p:nvGraphicFramePr>
        <p:xfrm>
          <a:off x="1479897" y="2606676"/>
          <a:ext cx="7124551" cy="370264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52006">
                  <a:extLst>
                    <a:ext uri="{9D8B030D-6E8A-4147-A177-3AD203B41FA5}">
                      <a16:colId xmlns:a16="http://schemas.microsoft.com/office/drawing/2014/main" xmlns="" val="1085262759"/>
                    </a:ext>
                  </a:extLst>
                </a:gridCol>
                <a:gridCol w="2267761">
                  <a:extLst>
                    <a:ext uri="{9D8B030D-6E8A-4147-A177-3AD203B41FA5}">
                      <a16:colId xmlns:a16="http://schemas.microsoft.com/office/drawing/2014/main" xmlns="" val="1706858414"/>
                    </a:ext>
                  </a:extLst>
                </a:gridCol>
                <a:gridCol w="1870903">
                  <a:extLst>
                    <a:ext uri="{9D8B030D-6E8A-4147-A177-3AD203B41FA5}">
                      <a16:colId xmlns:a16="http://schemas.microsoft.com/office/drawing/2014/main" xmlns="" val="3754078859"/>
                    </a:ext>
                  </a:extLst>
                </a:gridCol>
                <a:gridCol w="1133881">
                  <a:extLst>
                    <a:ext uri="{9D8B030D-6E8A-4147-A177-3AD203B41FA5}">
                      <a16:colId xmlns:a16="http://schemas.microsoft.com/office/drawing/2014/main" xmlns="" val="2021369423"/>
                    </a:ext>
                  </a:extLst>
                </a:gridCol>
              </a:tblGrid>
              <a:tr h="618331">
                <a:tc gridSpan="4">
                  <a:txBody>
                    <a:bodyPr/>
                    <a:lstStyle/>
                    <a:p>
                      <a:pPr algn="ctr" rtl="0" fontAlgn="b"/>
                      <a:r>
                        <a:rPr lang="es-SV" sz="1800" u="none" strike="noStrike" dirty="0">
                          <a:effectLst/>
                        </a:rPr>
                        <a:t>INGRESOS DE ENERO A JUNIO DE 2019</a:t>
                      </a:r>
                      <a:endParaRPr lang="es-SV" sz="1800" b="1" i="0" u="none" strike="noStrike" dirty="0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260236025"/>
                  </a:ext>
                </a:extLst>
              </a:tr>
              <a:tr h="606439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>
                          <a:effectLst/>
                        </a:rPr>
                        <a:t>RUBRO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>
                          <a:effectLst/>
                        </a:rPr>
                        <a:t>PRESUPUESTADO 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 dirty="0">
                          <a:effectLst/>
                        </a:rPr>
                        <a:t>EJECUTADO</a:t>
                      </a:r>
                      <a:endParaRPr lang="es-SV" sz="1800" b="0" i="0" u="none" strike="noStrike" dirty="0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>
                          <a:effectLst/>
                        </a:rPr>
                        <a:t>(%)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473230727"/>
                  </a:ext>
                </a:extLst>
              </a:tr>
              <a:tr h="606439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u="none" strike="noStrike" dirty="0">
                          <a:effectLst/>
                        </a:rPr>
                        <a:t>IMPUESTOS </a:t>
                      </a:r>
                      <a:endParaRPr lang="es-SV" sz="1800" b="0" i="0" u="none" strike="noStrike" dirty="0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u="none" strike="noStrike">
                          <a:effectLst/>
                        </a:rPr>
                        <a:t>$15,408.01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u="none" strike="noStrike" dirty="0">
                          <a:effectLst/>
                        </a:rPr>
                        <a:t>$12,785.40</a:t>
                      </a:r>
                      <a:endParaRPr lang="es-SV" sz="1800" b="0" i="0" u="none" strike="noStrike" dirty="0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>
                          <a:effectLst/>
                        </a:rPr>
                        <a:t>83%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2067169231"/>
                  </a:ext>
                </a:extLst>
              </a:tr>
              <a:tr h="606439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u="none" strike="noStrike">
                          <a:effectLst/>
                        </a:rPr>
                        <a:t>TASAS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u="none" strike="noStrike">
                          <a:effectLst/>
                        </a:rPr>
                        <a:t>$204,812.97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u="none" strike="noStrike" dirty="0">
                          <a:effectLst/>
                        </a:rPr>
                        <a:t>$175,548.67</a:t>
                      </a:r>
                      <a:endParaRPr lang="es-SV" sz="1800" b="0" i="0" u="none" strike="noStrike" dirty="0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>
                          <a:effectLst/>
                        </a:rPr>
                        <a:t>86%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1031843535"/>
                  </a:ext>
                </a:extLst>
              </a:tr>
              <a:tr h="658557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u="none" strike="noStrike" dirty="0">
                          <a:effectLst/>
                        </a:rPr>
                        <a:t>INGRESOS FINANCIEROS</a:t>
                      </a:r>
                      <a:endParaRPr lang="es-SV" sz="1800" b="0" i="0" u="none" strike="noStrike" dirty="0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u="none" strike="noStrike">
                          <a:effectLst/>
                        </a:rPr>
                        <a:t>$10,787.65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u="none" strike="noStrike">
                          <a:effectLst/>
                        </a:rPr>
                        <a:t>$2,106.63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>
                          <a:effectLst/>
                        </a:rPr>
                        <a:t>20%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2315414989"/>
                  </a:ext>
                </a:extLst>
              </a:tr>
              <a:tr h="606439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u="none" strike="noStrike" dirty="0">
                          <a:effectLst/>
                        </a:rPr>
                        <a:t>TOTAL</a:t>
                      </a:r>
                      <a:endParaRPr lang="es-SV" sz="1800" b="0" i="0" u="none" strike="noStrike" dirty="0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u="none" strike="noStrike">
                          <a:effectLst/>
                        </a:rPr>
                        <a:t>$231,008.63</a:t>
                      </a:r>
                      <a:endParaRPr lang="es-SV" sz="1800" b="0" i="0" u="none" strike="noStrike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1800" u="none" strike="noStrike" dirty="0">
                          <a:effectLst/>
                        </a:rPr>
                        <a:t>$190,440.70</a:t>
                      </a:r>
                      <a:endParaRPr lang="es-SV" sz="1800" b="0" i="0" u="none" strike="noStrike" dirty="0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 dirty="0">
                          <a:effectLst/>
                        </a:rPr>
                        <a:t>82%</a:t>
                      </a:r>
                      <a:endParaRPr lang="es-SV" sz="1800" b="0" i="0" u="none" strike="noStrike" dirty="0">
                        <a:solidFill>
                          <a:srgbClr val="FFFFFF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xmlns="" val="3451213519"/>
                  </a:ext>
                </a:extLst>
              </a:tr>
            </a:tbl>
          </a:graphicData>
        </a:graphic>
      </p:graphicFrame>
      <p:pic>
        <p:nvPicPr>
          <p:cNvPr id="9" name="Picture 26" descr="fina">
            <a:extLst>
              <a:ext uri="{FF2B5EF4-FFF2-40B4-BE49-F238E27FC236}">
                <a16:creationId xmlns:a16="http://schemas.microsoft.com/office/drawing/2014/main" xmlns="" id="{AF1E5BE1-3007-42D5-9C73-FE9844420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3228"/>
            <a:ext cx="1433920" cy="141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5" name="Picture 3" descr="env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11760" y="5207271"/>
            <a:ext cx="792088" cy="67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8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altLang="en-US" sz="3200" b="1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graphicFrame>
        <p:nvGraphicFramePr>
          <p:cNvPr id="4" name="Tabla 3">
            <a:extLst>
              <a:ext uri="{FF2B5EF4-FFF2-40B4-BE49-F238E27FC236}">
                <a16:creationId xmlns:a16="http://schemas.microsoft.com/office/drawing/2014/main" xmlns="" id="{7FB58078-9B2B-40C1-8E65-DA5F7F2F48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9191377"/>
              </p:ext>
            </p:extLst>
          </p:nvPr>
        </p:nvGraphicFramePr>
        <p:xfrm>
          <a:off x="1370012" y="1750525"/>
          <a:ext cx="7090419" cy="3500966"/>
        </p:xfrm>
        <a:graphic>
          <a:graphicData uri="http://schemas.openxmlformats.org/drawingml/2006/table">
            <a:tbl>
              <a:tblPr firstRow="1" bandRow="1"/>
              <a:tblGrid>
                <a:gridCol w="2286770">
                  <a:extLst>
                    <a:ext uri="{9D8B030D-6E8A-4147-A177-3AD203B41FA5}">
                      <a16:colId xmlns:a16="http://schemas.microsoft.com/office/drawing/2014/main" xmlns="" val="1504975939"/>
                    </a:ext>
                  </a:extLst>
                </a:gridCol>
                <a:gridCol w="2211362">
                  <a:extLst>
                    <a:ext uri="{9D8B030D-6E8A-4147-A177-3AD203B41FA5}">
                      <a16:colId xmlns:a16="http://schemas.microsoft.com/office/drawing/2014/main" xmlns="" val="3100543420"/>
                    </a:ext>
                  </a:extLst>
                </a:gridCol>
                <a:gridCol w="1916775">
                  <a:extLst>
                    <a:ext uri="{9D8B030D-6E8A-4147-A177-3AD203B41FA5}">
                      <a16:colId xmlns:a16="http://schemas.microsoft.com/office/drawing/2014/main" xmlns="" val="3180072129"/>
                    </a:ext>
                  </a:extLst>
                </a:gridCol>
                <a:gridCol w="675512">
                  <a:extLst>
                    <a:ext uri="{9D8B030D-6E8A-4147-A177-3AD203B41FA5}">
                      <a16:colId xmlns:a16="http://schemas.microsoft.com/office/drawing/2014/main" xmlns="" val="1942829530"/>
                    </a:ext>
                  </a:extLst>
                </a:gridCol>
              </a:tblGrid>
              <a:tr h="377867">
                <a:tc gridSpan="4">
                  <a:txBody>
                    <a:bodyPr/>
                    <a:lstStyle/>
                    <a:p>
                      <a:pPr algn="ctr" rtl="0" fontAlgn="ctr"/>
                      <a:r>
                        <a:rPr lang="es-SV" sz="2400" b="1" i="0" u="none" strike="noStrike">
                          <a:solidFill>
                            <a:srgbClr val="FFFF00"/>
                          </a:solidFill>
                          <a:effectLst/>
                          <a:latin typeface="Calibri" panose="020F0502020204030204" pitchFamily="34" charset="0"/>
                        </a:rPr>
                        <a:t>FONDOS PROPIOS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AB9B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681951707"/>
                  </a:ext>
                </a:extLst>
              </a:tr>
              <a:tr h="755734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CONCEPTO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PRESUPUESTADO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EJECUTADO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848365404"/>
                  </a:ext>
                </a:extLst>
              </a:tr>
              <a:tr h="755734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Remuneraciones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$194,385.51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$73,457.54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38%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10429315"/>
                  </a:ext>
                </a:extLst>
              </a:tr>
              <a:tr h="1013276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Adqucicion de Bienes y Servicios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$95,615.65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$21,032.82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944128723"/>
                  </a:ext>
                </a:extLst>
              </a:tr>
              <a:tr h="598355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$290,001.16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$84,865.82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AB9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979415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35" name="Rectangle 1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s-ES" altLang="en-US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dirty="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/>
              <a:t>TRANSFERENCIA MENSUAL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/>
              <a:t>$ 39,093.63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3600" b="1" dirty="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/>
              <a:t>   INGRESO A JUNIO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u="sng" dirty="0"/>
              <a:t>$ 195,468.15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3600" b="1" dirty="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3600" b="1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3600" b="1" dirty="0"/>
          </a:p>
        </p:txBody>
      </p:sp>
      <p:sp>
        <p:nvSpPr>
          <p:cNvPr id="56325" name="AutoShape 5"/>
          <p:cNvSpPr>
            <a:spLocks noChangeArrowheads="1"/>
          </p:cNvSpPr>
          <p:nvPr/>
        </p:nvSpPr>
        <p:spPr bwMode="auto">
          <a:xfrm>
            <a:off x="1413204" y="0"/>
            <a:ext cx="6985000" cy="1439863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4000" b="1" dirty="0"/>
              <a:t>25% FODES</a:t>
            </a:r>
            <a:r>
              <a:rPr lang="es-ES" altLang="en-US" sz="4000" dirty="0"/>
              <a:t> </a:t>
            </a:r>
          </a:p>
        </p:txBody>
      </p:sp>
      <p:sp>
        <p:nvSpPr>
          <p:cNvPr id="56341" name="AutoShape 21" descr="Resultado de imagen para EJECUTIVOS GIF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56343" name="Picture 23" descr="Imagen-animada-Ejecutivos-01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" y="3530600"/>
            <a:ext cx="2808288" cy="249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SV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irc_mi" descr="IMAGEN-10916827-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373216"/>
            <a:ext cx="4609009" cy="1289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89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altLang="en-US" sz="3200" b="1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</a:p>
        </p:txBody>
      </p:sp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xmlns="" id="{B8160249-8327-4DA5-AD39-EAABD6D29C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3004856"/>
              </p:ext>
            </p:extLst>
          </p:nvPr>
        </p:nvGraphicFramePr>
        <p:xfrm>
          <a:off x="827087" y="1556792"/>
          <a:ext cx="7856537" cy="35935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01080">
                  <a:extLst>
                    <a:ext uri="{9D8B030D-6E8A-4147-A177-3AD203B41FA5}">
                      <a16:colId xmlns:a16="http://schemas.microsoft.com/office/drawing/2014/main" xmlns="" val="3420909324"/>
                    </a:ext>
                  </a:extLst>
                </a:gridCol>
                <a:gridCol w="2054005">
                  <a:extLst>
                    <a:ext uri="{9D8B030D-6E8A-4147-A177-3AD203B41FA5}">
                      <a16:colId xmlns:a16="http://schemas.microsoft.com/office/drawing/2014/main" xmlns="" val="1998387314"/>
                    </a:ext>
                  </a:extLst>
                </a:gridCol>
                <a:gridCol w="1687220">
                  <a:extLst>
                    <a:ext uri="{9D8B030D-6E8A-4147-A177-3AD203B41FA5}">
                      <a16:colId xmlns:a16="http://schemas.microsoft.com/office/drawing/2014/main" xmlns="" val="2934692732"/>
                    </a:ext>
                  </a:extLst>
                </a:gridCol>
                <a:gridCol w="814232">
                  <a:extLst>
                    <a:ext uri="{9D8B030D-6E8A-4147-A177-3AD203B41FA5}">
                      <a16:colId xmlns:a16="http://schemas.microsoft.com/office/drawing/2014/main" xmlns="" val="2444119158"/>
                    </a:ext>
                  </a:extLst>
                </a:gridCol>
              </a:tblGrid>
              <a:tr h="432048">
                <a:tc gridSpan="4"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>
                          <a:effectLst/>
                        </a:rPr>
                        <a:t>25%FODES</a:t>
                      </a:r>
                      <a:endParaRPr lang="es-SV" sz="1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958692883"/>
                  </a:ext>
                </a:extLst>
              </a:tr>
              <a:tr h="288032">
                <a:tc gridSpan="4"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 dirty="0">
                          <a:effectLst/>
                        </a:rPr>
                        <a:t>EGRESO DE ENERO A JUNIO DE 2019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59515621"/>
                  </a:ext>
                </a:extLst>
              </a:tr>
              <a:tr h="360040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>
                          <a:effectLst/>
                        </a:rPr>
                        <a:t>CONCEPTO</a:t>
                      </a:r>
                      <a:endParaRPr lang="es-SV" sz="1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700" u="none" strike="noStrike" dirty="0">
                          <a:effectLst/>
                        </a:rPr>
                        <a:t>PRESUPUESTADO</a:t>
                      </a:r>
                      <a:endParaRPr lang="es-SV" sz="17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>
                          <a:effectLst/>
                        </a:rPr>
                        <a:t>EJECUTADO</a:t>
                      </a:r>
                      <a:endParaRPr lang="es-SV" sz="1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800" u="none" strike="noStrike">
                          <a:effectLst/>
                        </a:rPr>
                        <a:t>%</a:t>
                      </a:r>
                      <a:endParaRPr lang="es-SV" sz="1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extLst>
                  <a:ext uri="{0D108BD9-81ED-4DB2-BD59-A6C34878D82A}">
                    <a16:rowId xmlns:a16="http://schemas.microsoft.com/office/drawing/2014/main" xmlns="" val="909417624"/>
                  </a:ext>
                </a:extLst>
              </a:tr>
              <a:tr h="553486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u="none" strike="noStrike" dirty="0">
                          <a:effectLst/>
                        </a:rPr>
                        <a:t>Remuneraciones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800" u="none" strike="noStrike" dirty="0">
                          <a:effectLst/>
                        </a:rPr>
                        <a:t>$337,884.07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800" u="none" strike="noStrike">
                          <a:effectLst/>
                        </a:rPr>
                        <a:t>$150,564.41</a:t>
                      </a:r>
                      <a:endParaRPr lang="es-SV" sz="1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800" u="none" strike="noStrike">
                          <a:effectLst/>
                        </a:rPr>
                        <a:t>45%</a:t>
                      </a:r>
                      <a:endParaRPr lang="es-SV" sz="1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extLst>
                  <a:ext uri="{0D108BD9-81ED-4DB2-BD59-A6C34878D82A}">
                    <a16:rowId xmlns:a16="http://schemas.microsoft.com/office/drawing/2014/main" xmlns="" val="2634550972"/>
                  </a:ext>
                </a:extLst>
              </a:tr>
              <a:tr h="648072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u="none" strike="noStrike" dirty="0">
                          <a:effectLst/>
                        </a:rPr>
                        <a:t>Adquisición de Bienes y Servicios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800" u="none" strike="noStrike" dirty="0">
                          <a:effectLst/>
                        </a:rPr>
                        <a:t>$186,784.97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800" u="none" strike="noStrike" dirty="0">
                          <a:effectLst/>
                        </a:rPr>
                        <a:t>$75,284.83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800" u="none" strike="noStrike" dirty="0">
                          <a:effectLst/>
                        </a:rPr>
                        <a:t>40%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extLst>
                  <a:ext uri="{0D108BD9-81ED-4DB2-BD59-A6C34878D82A}">
                    <a16:rowId xmlns:a16="http://schemas.microsoft.com/office/drawing/2014/main" xmlns="" val="2532080580"/>
                  </a:ext>
                </a:extLst>
              </a:tr>
              <a:tr h="648072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u="none" strike="noStrike" dirty="0">
                          <a:effectLst/>
                        </a:rPr>
                        <a:t>Inversiones en Activos Fijos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800" u="none" strike="noStrike" dirty="0">
                          <a:effectLst/>
                        </a:rPr>
                        <a:t>$9,550.70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800" u="none" strike="noStrike" dirty="0">
                          <a:effectLst/>
                        </a:rPr>
                        <a:t>$0.00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800" u="none" strike="noStrike">
                          <a:effectLst/>
                        </a:rPr>
                        <a:t>0%</a:t>
                      </a:r>
                      <a:endParaRPr lang="es-SV" sz="1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extLst>
                  <a:ext uri="{0D108BD9-81ED-4DB2-BD59-A6C34878D82A}">
                    <a16:rowId xmlns:a16="http://schemas.microsoft.com/office/drawing/2014/main" xmlns="" val="1272369279"/>
                  </a:ext>
                </a:extLst>
              </a:tr>
              <a:tr h="382618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u="none" strike="noStrike" dirty="0">
                          <a:effectLst/>
                        </a:rPr>
                        <a:t>Transferencias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800" u="none" strike="noStrike" dirty="0">
                          <a:effectLst/>
                        </a:rPr>
                        <a:t>$7,789.11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800" u="none" strike="noStrike" dirty="0">
                          <a:effectLst/>
                        </a:rPr>
                        <a:t>$3,020.00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800" u="none" strike="noStrike" dirty="0">
                          <a:effectLst/>
                        </a:rPr>
                        <a:t>39%</a:t>
                      </a:r>
                      <a:endParaRPr lang="es-SV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extLst>
                  <a:ext uri="{0D108BD9-81ED-4DB2-BD59-A6C34878D82A}">
                    <a16:rowId xmlns:a16="http://schemas.microsoft.com/office/drawing/2014/main" xmlns="" val="1069472094"/>
                  </a:ext>
                </a:extLst>
              </a:tr>
              <a:tr h="272515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800" b="1" u="none" strike="noStrike">
                          <a:effectLst/>
                        </a:rPr>
                        <a:t>TOTAL</a:t>
                      </a:r>
                      <a:endParaRPr lang="es-SV" sz="1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800" b="1" u="sng" strike="noStrike">
                          <a:effectLst/>
                        </a:rPr>
                        <a:t>$542,008.85</a:t>
                      </a:r>
                      <a:endParaRPr lang="es-SV" sz="1800" b="1" i="0" u="sng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800" b="1" u="sng" strike="noStrike">
                          <a:effectLst/>
                        </a:rPr>
                        <a:t>$228,869.24</a:t>
                      </a:r>
                      <a:endParaRPr lang="es-SV" sz="1800" b="1" i="0" u="sng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800" b="1" u="sng" strike="noStrike" dirty="0">
                          <a:effectLst/>
                        </a:rPr>
                        <a:t>42%</a:t>
                      </a:r>
                      <a:endParaRPr lang="es-SV" sz="18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13" marR="6813" marT="6813" marB="0" anchor="ctr"/>
                </a:tc>
                <a:extLst>
                  <a:ext uri="{0D108BD9-81ED-4DB2-BD59-A6C34878D82A}">
                    <a16:rowId xmlns:a16="http://schemas.microsoft.com/office/drawing/2014/main" xmlns="" val="2924970803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429" name="Picture 37" descr="maquina_de_diner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50" y="3213100"/>
            <a:ext cx="3254375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2915816" y="1773238"/>
            <a:ext cx="5977359" cy="4319587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s-ES" altLang="en-US" dirty="0"/>
          </a:p>
          <a:p>
            <a:pPr>
              <a:lnSpc>
                <a:spcPct val="90000"/>
              </a:lnSpc>
            </a:pPr>
            <a:endParaRPr lang="es-ES" altLang="en-US" dirty="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/>
              <a:t>TRANSFERENCIA MENSUAL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>
                <a:latin typeface="Arial" panose="020B0604020202020204" pitchFamily="34" charset="0"/>
              </a:rPr>
              <a:t>$ 117,280.88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endParaRPr lang="es-ES" altLang="en-US" sz="3600" b="1" dirty="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dirty="0"/>
              <a:t>   INGRESO A JUNIO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s-ES" altLang="en-US" sz="3600" b="1" u="sng" dirty="0">
                <a:latin typeface="Arial" panose="020B0604020202020204" pitchFamily="34" charset="0"/>
              </a:rPr>
              <a:t>$   586,404.40</a:t>
            </a:r>
          </a:p>
        </p:txBody>
      </p:sp>
      <p:sp>
        <p:nvSpPr>
          <p:cNvPr id="59399" name="AutoShape 7"/>
          <p:cNvSpPr>
            <a:spLocks noChangeArrowheads="1"/>
          </p:cNvSpPr>
          <p:nvPr/>
        </p:nvSpPr>
        <p:spPr bwMode="auto">
          <a:xfrm>
            <a:off x="1187624" y="331788"/>
            <a:ext cx="7200900" cy="1152525"/>
          </a:xfrm>
          <a:prstGeom prst="horizontalScroll">
            <a:avLst>
              <a:gd name="adj" fmla="val 12500"/>
            </a:avLst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s-ES" altLang="en-US" sz="4000" b="1">
                <a:solidFill>
                  <a:schemeClr val="bg1"/>
                </a:solidFill>
              </a:rPr>
              <a:t>75%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irc_mi" descr="SALARIO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774700"/>
            <a:ext cx="316865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la 2">
            <a:extLst>
              <a:ext uri="{FF2B5EF4-FFF2-40B4-BE49-F238E27FC236}">
                <a16:creationId xmlns:a16="http://schemas.microsoft.com/office/drawing/2014/main" xmlns="" id="{003C757C-D415-46AD-8A82-0796B7ADA1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3842784"/>
              </p:ext>
            </p:extLst>
          </p:nvPr>
        </p:nvGraphicFramePr>
        <p:xfrm>
          <a:off x="971600" y="1827213"/>
          <a:ext cx="7704137" cy="4474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9150">
                  <a:extLst>
                    <a:ext uri="{9D8B030D-6E8A-4147-A177-3AD203B41FA5}">
                      <a16:colId xmlns:a16="http://schemas.microsoft.com/office/drawing/2014/main" xmlns="" val="2668073913"/>
                    </a:ext>
                  </a:extLst>
                </a:gridCol>
                <a:gridCol w="2670767">
                  <a:extLst>
                    <a:ext uri="{9D8B030D-6E8A-4147-A177-3AD203B41FA5}">
                      <a16:colId xmlns:a16="http://schemas.microsoft.com/office/drawing/2014/main" xmlns="" val="3323257755"/>
                    </a:ext>
                  </a:extLst>
                </a:gridCol>
                <a:gridCol w="1968836">
                  <a:extLst>
                    <a:ext uri="{9D8B030D-6E8A-4147-A177-3AD203B41FA5}">
                      <a16:colId xmlns:a16="http://schemas.microsoft.com/office/drawing/2014/main" xmlns="" val="3255270817"/>
                    </a:ext>
                  </a:extLst>
                </a:gridCol>
                <a:gridCol w="1335384">
                  <a:extLst>
                    <a:ext uri="{9D8B030D-6E8A-4147-A177-3AD203B41FA5}">
                      <a16:colId xmlns:a16="http://schemas.microsoft.com/office/drawing/2014/main" xmlns="" val="720287729"/>
                    </a:ext>
                  </a:extLst>
                </a:gridCol>
              </a:tblGrid>
              <a:tr h="180399">
                <a:tc gridSpan="4">
                  <a:txBody>
                    <a:bodyPr/>
                    <a:lstStyle/>
                    <a:p>
                      <a:pPr algn="ctr" rtl="0" fontAlgn="ctr"/>
                      <a:r>
                        <a:rPr lang="es-SV" sz="1200" u="none" strike="noStrike" dirty="0">
                          <a:effectLst/>
                        </a:rPr>
                        <a:t>75% FODES</a:t>
                      </a:r>
                      <a:endParaRPr lang="es-SV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37351400"/>
                  </a:ext>
                </a:extLst>
              </a:tr>
              <a:tr h="180399">
                <a:tc gridSpan="4">
                  <a:txBody>
                    <a:bodyPr/>
                    <a:lstStyle/>
                    <a:p>
                      <a:pPr algn="ctr" rtl="0" fontAlgn="ctr"/>
                      <a:r>
                        <a:rPr lang="es-SV" sz="1200" u="none" strike="noStrike" dirty="0">
                          <a:effectLst/>
                        </a:rPr>
                        <a:t>EGRESO DE ENERO A JUNIO DE 2019</a:t>
                      </a:r>
                      <a:endParaRPr lang="es-SV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960134516"/>
                  </a:ext>
                </a:extLst>
              </a:tr>
              <a:tr h="180399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200" u="none" strike="noStrike" dirty="0">
                          <a:effectLst/>
                        </a:rPr>
                        <a:t>CONCEPTO</a:t>
                      </a:r>
                      <a:endParaRPr lang="es-SV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200" u="none" strike="noStrike" dirty="0">
                          <a:effectLst/>
                        </a:rPr>
                        <a:t>PRESUPUESTADO</a:t>
                      </a:r>
                      <a:endParaRPr lang="es-SV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200" u="none" strike="noStrike">
                          <a:effectLst/>
                        </a:rPr>
                        <a:t>EJECUTADO</a:t>
                      </a:r>
                      <a:endParaRPr lang="es-SV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200" u="none" strike="noStrike">
                          <a:effectLst/>
                        </a:rPr>
                        <a:t>%</a:t>
                      </a:r>
                      <a:endParaRPr lang="es-SV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766246310"/>
                  </a:ext>
                </a:extLst>
              </a:tr>
              <a:tr h="180399">
                <a:tc>
                  <a:txBody>
                    <a:bodyPr/>
                    <a:lstStyle/>
                    <a:p>
                      <a:pPr algn="l" rtl="0" fontAlgn="ctr"/>
                      <a:r>
                        <a:rPr lang="es-SV" sz="1200" u="none" strike="noStrike" dirty="0" err="1">
                          <a:effectLst/>
                        </a:rPr>
                        <a:t>Pre-inversion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$50,000.00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>
                          <a:effectLst/>
                        </a:rPr>
                        <a:t> $             406.80 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>
                          <a:effectLst/>
                        </a:rPr>
                        <a:t>1%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1205576022"/>
                  </a:ext>
                </a:extLst>
              </a:tr>
              <a:tr h="380181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Adquisición de Bienes y Servicios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$30,099.90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>
                          <a:effectLst/>
                        </a:rPr>
                        <a:t>$6,907.40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 dirty="0">
                          <a:effectLst/>
                        </a:rPr>
                        <a:t>23%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2664853304"/>
                  </a:ext>
                </a:extLst>
              </a:tr>
              <a:tr h="254945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Inversión en Activos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$75,000.00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>
                          <a:effectLst/>
                        </a:rPr>
                        <a:t> $               -   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>
                          <a:effectLst/>
                        </a:rPr>
                        <a:t>0%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93879002"/>
                  </a:ext>
                </a:extLst>
              </a:tr>
              <a:tr h="180399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Viales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$795,667.19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>
                          <a:effectLst/>
                        </a:rPr>
                        <a:t>$333,907.51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>
                          <a:effectLst/>
                        </a:rPr>
                        <a:t>42%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2685781735"/>
                  </a:ext>
                </a:extLst>
              </a:tr>
              <a:tr h="380181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De Saneamiento Ambiental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$103,951.80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>
                          <a:effectLst/>
                        </a:rPr>
                        <a:t>$8,640.00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>
                          <a:effectLst/>
                        </a:rPr>
                        <a:t>8%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1722284346"/>
                  </a:ext>
                </a:extLst>
              </a:tr>
              <a:tr h="356326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De Educación y Recreación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$196,566.88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>
                          <a:effectLst/>
                        </a:rPr>
                        <a:t>$108,011.21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 dirty="0">
                          <a:effectLst/>
                        </a:rPr>
                        <a:t>55%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2164767288"/>
                  </a:ext>
                </a:extLst>
              </a:tr>
              <a:tr h="254945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De Vivienda y Oficinas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$50,000.00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>
                          <a:effectLst/>
                        </a:rPr>
                        <a:t>$0.00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 dirty="0">
                          <a:effectLst/>
                        </a:rPr>
                        <a:t>0%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2618516322"/>
                  </a:ext>
                </a:extLst>
              </a:tr>
              <a:tr h="380181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Eléctricas y Comunicaciones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$190,000.00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>
                          <a:effectLst/>
                        </a:rPr>
                        <a:t> $               -   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 dirty="0">
                          <a:effectLst/>
                        </a:rPr>
                        <a:t>0%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1544079235"/>
                  </a:ext>
                </a:extLst>
              </a:tr>
              <a:tr h="380181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De Producción de Bienes Y Servicios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$41,048.20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$1,668.20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 dirty="0">
                          <a:effectLst/>
                        </a:rPr>
                        <a:t>4%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1733536588"/>
                  </a:ext>
                </a:extLst>
              </a:tr>
              <a:tr h="180399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Supervisión 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$50,000.00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$25,500.00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 dirty="0">
                          <a:effectLst/>
                        </a:rPr>
                        <a:t>51%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1126275646"/>
                  </a:ext>
                </a:extLst>
              </a:tr>
              <a:tr h="380181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Pago de Intereses y Amortización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$267,999.70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$122,909.22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 dirty="0">
                          <a:effectLst/>
                        </a:rPr>
                        <a:t>46%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2345320821"/>
                  </a:ext>
                </a:extLst>
              </a:tr>
              <a:tr h="380181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u="none" strike="noStrike" dirty="0">
                          <a:effectLst/>
                        </a:rPr>
                        <a:t>De Infraestructura Diversas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>
                          <a:effectLst/>
                        </a:rPr>
                        <a:t>$20,118.31</a:t>
                      </a:r>
                      <a:endParaRPr lang="es-SV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u="none" strike="noStrike" dirty="0">
                          <a:effectLst/>
                        </a:rPr>
                        <a:t>$0.00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u="none" strike="noStrike" dirty="0">
                          <a:effectLst/>
                        </a:rPr>
                        <a:t>0%</a:t>
                      </a:r>
                      <a:endParaRPr lang="es-SV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1362755584"/>
                  </a:ext>
                </a:extLst>
              </a:tr>
              <a:tr h="180399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1200" b="1" u="none" strike="noStrike" dirty="0">
                          <a:effectLst/>
                        </a:rPr>
                        <a:t>TOTAL</a:t>
                      </a:r>
                      <a:endParaRPr lang="es-SV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1" u="sng" strike="noStrike">
                          <a:effectLst/>
                        </a:rPr>
                        <a:t>$1,870,451.98</a:t>
                      </a:r>
                      <a:endParaRPr lang="es-SV" sz="1200" b="1" i="0" u="sng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-SV" sz="1200" b="1" u="sng" strike="noStrike">
                          <a:effectLst/>
                        </a:rPr>
                        <a:t>$607,950.34</a:t>
                      </a:r>
                      <a:endParaRPr lang="es-SV" sz="1200" b="1" i="0" u="sng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b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s-SV" sz="1200" b="1" u="sng" strike="noStrike" dirty="0">
                          <a:effectLst/>
                        </a:rPr>
                        <a:t>33%</a:t>
                      </a:r>
                      <a:endParaRPr lang="es-SV" sz="12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649" marR="4649" marT="4649" marB="0" anchor="ctr"/>
                </a:tc>
                <a:extLst>
                  <a:ext uri="{0D108BD9-81ED-4DB2-BD59-A6C34878D82A}">
                    <a16:rowId xmlns:a16="http://schemas.microsoft.com/office/drawing/2014/main" xmlns="" val="349909484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lobo: flecha hacia abajo 3">
            <a:extLst>
              <a:ext uri="{FF2B5EF4-FFF2-40B4-BE49-F238E27FC236}">
                <a16:creationId xmlns:a16="http://schemas.microsoft.com/office/drawing/2014/main" xmlns="" id="{DF5E392E-2450-4D5F-BDB2-6797D28B7A14}"/>
              </a:ext>
            </a:extLst>
          </p:cNvPr>
          <p:cNvSpPr/>
          <p:nvPr/>
        </p:nvSpPr>
        <p:spPr>
          <a:xfrm>
            <a:off x="611560" y="703249"/>
            <a:ext cx="7632848" cy="2016224"/>
          </a:xfrm>
          <a:prstGeom prst="downArrowCallout">
            <a:avLst/>
          </a:prstGeom>
          <a:solidFill>
            <a:srgbClr val="0070C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SV" sz="5400" b="1" dirty="0"/>
              <a:t>FISDL</a:t>
            </a:r>
          </a:p>
          <a:p>
            <a:pPr algn="ctr"/>
            <a:r>
              <a:rPr lang="es-SV" sz="3200" b="1" dirty="0"/>
              <a:t>INGRESO</a:t>
            </a:r>
          </a:p>
        </p:txBody>
      </p:sp>
      <p:graphicFrame>
        <p:nvGraphicFramePr>
          <p:cNvPr id="7" name="Tabla 6">
            <a:extLst>
              <a:ext uri="{FF2B5EF4-FFF2-40B4-BE49-F238E27FC236}">
                <a16:creationId xmlns:a16="http://schemas.microsoft.com/office/drawing/2014/main" xmlns="" id="{5C5B72A4-5892-4223-B414-1EA133F09A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930152"/>
              </p:ext>
            </p:extLst>
          </p:nvPr>
        </p:nvGraphicFramePr>
        <p:xfrm>
          <a:off x="467544" y="3068960"/>
          <a:ext cx="8136904" cy="2336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0265">
                  <a:extLst>
                    <a:ext uri="{9D8B030D-6E8A-4147-A177-3AD203B41FA5}">
                      <a16:colId xmlns:a16="http://schemas.microsoft.com/office/drawing/2014/main" xmlns="" val="3087265502"/>
                    </a:ext>
                  </a:extLst>
                </a:gridCol>
                <a:gridCol w="2484103">
                  <a:extLst>
                    <a:ext uri="{9D8B030D-6E8A-4147-A177-3AD203B41FA5}">
                      <a16:colId xmlns:a16="http://schemas.microsoft.com/office/drawing/2014/main" xmlns="" val="12911378"/>
                    </a:ext>
                  </a:extLst>
                </a:gridCol>
                <a:gridCol w="2269942">
                  <a:extLst>
                    <a:ext uri="{9D8B030D-6E8A-4147-A177-3AD203B41FA5}">
                      <a16:colId xmlns:a16="http://schemas.microsoft.com/office/drawing/2014/main" xmlns="" val="1028654064"/>
                    </a:ext>
                  </a:extLst>
                </a:gridCol>
                <a:gridCol w="1172594">
                  <a:extLst>
                    <a:ext uri="{9D8B030D-6E8A-4147-A177-3AD203B41FA5}">
                      <a16:colId xmlns:a16="http://schemas.microsoft.com/office/drawing/2014/main" xmlns="" val="3667613543"/>
                    </a:ext>
                  </a:extLst>
                </a:gridCol>
              </a:tblGrid>
              <a:tr h="775603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RUBRO</a:t>
                      </a:r>
                    </a:p>
                  </a:txBody>
                  <a:tcPr marL="9525" marR="9525" marT="9525" marB="0" anchor="ctr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4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PRESUPUESTADO</a:t>
                      </a:r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</a:t>
                      </a:r>
                    </a:p>
                  </a:txBody>
                  <a:tcPr marL="9525" marR="9525" marT="9525" marB="0" anchor="ctr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EJECUTADO</a:t>
                      </a:r>
                    </a:p>
                  </a:txBody>
                  <a:tcPr marL="9525" marR="9525" marT="9525" marB="0" anchor="ctr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000" b="1" i="0" u="none" strike="noStrike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(%)</a:t>
                      </a:r>
                    </a:p>
                  </a:txBody>
                  <a:tcPr marL="9525" marR="9525" marT="9525" marB="0" anchor="ctr"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630495304"/>
                  </a:ext>
                </a:extLst>
              </a:tr>
              <a:tr h="784900">
                <a:tc>
                  <a:txBody>
                    <a:bodyPr/>
                    <a:lstStyle/>
                    <a:p>
                      <a:pPr algn="l" fontAlgn="b"/>
                      <a:r>
                        <a:rPr lang="es-SV" sz="20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TRANSFERENCIAS DE CAPITAL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0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668,300.00 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000" b="0" i="0" u="none" strike="noStrike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 $             29,800.00 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000" b="0" i="0" u="none" strike="noStrike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4%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528076805"/>
                  </a:ext>
                </a:extLst>
              </a:tr>
              <a:tr h="775603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000" b="1" i="0" u="none" strike="noStrike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TOTAL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$668,300.00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$29,800.00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endParaRPr lang="es-SV" sz="2000" b="1" i="0" u="none" strike="noStrike" dirty="0">
                        <a:solidFill>
                          <a:schemeClr val="bg1"/>
                        </a:solidFill>
                        <a:effectLst/>
                        <a:latin typeface="Verdana" panose="020B0604030504040204" pitchFamily="34" charset="0"/>
                      </a:endParaRPr>
                    </a:p>
                    <a:p>
                      <a:pPr algn="r" rtl="0" fontAlgn="ctr"/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4%</a:t>
                      </a:r>
                    </a:p>
                  </a:txBody>
                  <a:tcPr marL="9525" marR="9525" marT="9525" marB="0" anchor="ctr"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4723533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410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BFD6CD65-2900-44F3-A42E-FA466BF43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s-ES" altLang="en-US" b="1" dirty="0">
                <a:solidFill>
                  <a:schemeClr val="tx1"/>
                </a:solidFill>
                <a:latin typeface="Arial Black" panose="020B0A04020102020204" pitchFamily="34" charset="0"/>
              </a:rPr>
              <a:t>ALCALDIA MUNICIPAL DE CORINTO</a:t>
            </a:r>
            <a:endParaRPr lang="es-SV" dirty="0"/>
          </a:p>
        </p:txBody>
      </p:sp>
      <p:sp>
        <p:nvSpPr>
          <p:cNvPr id="4" name="Globo: flecha hacia abajo 3">
            <a:extLst>
              <a:ext uri="{FF2B5EF4-FFF2-40B4-BE49-F238E27FC236}">
                <a16:creationId xmlns:a16="http://schemas.microsoft.com/office/drawing/2014/main" xmlns="" id="{61701C3A-8A96-4B84-83F1-D6780F6E5084}"/>
              </a:ext>
            </a:extLst>
          </p:cNvPr>
          <p:cNvSpPr/>
          <p:nvPr/>
        </p:nvSpPr>
        <p:spPr>
          <a:xfrm>
            <a:off x="1115616" y="1700808"/>
            <a:ext cx="7632848" cy="2016224"/>
          </a:xfrm>
          <a:prstGeom prst="downArrowCallout">
            <a:avLst/>
          </a:prstGeom>
          <a:solidFill>
            <a:srgbClr val="0070C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SV" sz="5400" b="1" dirty="0"/>
              <a:t>FISDL</a:t>
            </a:r>
          </a:p>
          <a:p>
            <a:pPr algn="ctr"/>
            <a:r>
              <a:rPr lang="es-SV" sz="3200" b="1" dirty="0"/>
              <a:t>EGRESO</a:t>
            </a:r>
          </a:p>
        </p:txBody>
      </p:sp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xmlns="" id="{2DB69699-336C-49F2-8B03-4ACAEEA138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2746834"/>
              </p:ext>
            </p:extLst>
          </p:nvPr>
        </p:nvGraphicFramePr>
        <p:xfrm>
          <a:off x="683568" y="3757190"/>
          <a:ext cx="8136904" cy="24751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0265">
                  <a:extLst>
                    <a:ext uri="{9D8B030D-6E8A-4147-A177-3AD203B41FA5}">
                      <a16:colId xmlns:a16="http://schemas.microsoft.com/office/drawing/2014/main" xmlns="" val="3087265502"/>
                    </a:ext>
                  </a:extLst>
                </a:gridCol>
                <a:gridCol w="2484103">
                  <a:extLst>
                    <a:ext uri="{9D8B030D-6E8A-4147-A177-3AD203B41FA5}">
                      <a16:colId xmlns:a16="http://schemas.microsoft.com/office/drawing/2014/main" xmlns="" val="12911378"/>
                    </a:ext>
                  </a:extLst>
                </a:gridCol>
                <a:gridCol w="2269942">
                  <a:extLst>
                    <a:ext uri="{9D8B030D-6E8A-4147-A177-3AD203B41FA5}">
                      <a16:colId xmlns:a16="http://schemas.microsoft.com/office/drawing/2014/main" xmlns="" val="1028654064"/>
                    </a:ext>
                  </a:extLst>
                </a:gridCol>
                <a:gridCol w="1172594">
                  <a:extLst>
                    <a:ext uri="{9D8B030D-6E8A-4147-A177-3AD203B41FA5}">
                      <a16:colId xmlns:a16="http://schemas.microsoft.com/office/drawing/2014/main" xmlns="" val="3667613543"/>
                    </a:ext>
                  </a:extLst>
                </a:gridCol>
              </a:tblGrid>
              <a:tr h="775603"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RUBRO</a:t>
                      </a:r>
                    </a:p>
                  </a:txBody>
                  <a:tcPr marL="9525" marR="9525" marT="9525" marB="0" anchor="ctr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14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PRESUPUESTADO</a:t>
                      </a:r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</a:t>
                      </a:r>
                    </a:p>
                  </a:txBody>
                  <a:tcPr marL="9525" marR="9525" marT="9525" marB="0" anchor="ctr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000" b="1" i="0" u="none" strike="noStrike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EJECUTADO</a:t>
                      </a:r>
                    </a:p>
                  </a:txBody>
                  <a:tcPr marL="9525" marR="9525" marT="9525" marB="0" anchor="ctr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s-SV" sz="2000" b="1" i="0" u="none" strike="noStrike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(%)</a:t>
                      </a:r>
                    </a:p>
                  </a:txBody>
                  <a:tcPr marL="9525" marR="9525" marT="9525" marB="0" anchor="ctr"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630495304"/>
                  </a:ext>
                </a:extLst>
              </a:tr>
              <a:tr h="784900">
                <a:tc>
                  <a:txBody>
                    <a:bodyPr/>
                    <a:lstStyle/>
                    <a:p>
                      <a:pPr algn="l" fontAlgn="b"/>
                      <a:r>
                        <a:rPr lang="es-SV" sz="20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OBRAS DE INFRAESTRUCTURA DIVERSAS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0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 $                668,300.00 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0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 $              3,300.00 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0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0.01%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528076805"/>
                  </a:ext>
                </a:extLst>
              </a:tr>
              <a:tr h="775603">
                <a:tc>
                  <a:txBody>
                    <a:bodyPr/>
                    <a:lstStyle/>
                    <a:p>
                      <a:pPr algn="l" rtl="0" fontAlgn="b"/>
                      <a:r>
                        <a:rPr lang="es-SV" sz="2000" b="1" i="0" u="none" strike="noStrike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TOTAL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$668,300.00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$ 3,300.00</a:t>
                      </a:r>
                    </a:p>
                  </a:txBody>
                  <a:tcPr marL="9525" marR="9525" marT="9525" marB="0" anchor="b"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endParaRPr lang="es-SV" sz="2000" b="1" i="0" u="none" strike="noStrike" dirty="0">
                        <a:solidFill>
                          <a:schemeClr val="bg1"/>
                        </a:solidFill>
                        <a:effectLst/>
                        <a:latin typeface="Verdana" panose="020B0604030504040204" pitchFamily="34" charset="0"/>
                      </a:endParaRPr>
                    </a:p>
                    <a:p>
                      <a:pPr algn="r" rtl="0" fontAlgn="ctr"/>
                      <a:r>
                        <a:rPr lang="es-SV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0.01%</a:t>
                      </a:r>
                    </a:p>
                  </a:txBody>
                  <a:tcPr marL="9525" marR="9525" marT="9525" marB="0" anchor="ctr"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4723533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553585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="" xmlns:a16="http://schemas.microsoft.com/office/drawing/2014/main" id="{0D70FC1E-FC0B-40BD-90BE-B47D0C7255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2991"/>
          <a:stretch/>
        </p:blipFill>
        <p:spPr>
          <a:xfrm>
            <a:off x="-83127" y="-311726"/>
            <a:ext cx="9310254" cy="7169727"/>
          </a:xfrm>
          <a:prstGeom prst="rect">
            <a:avLst/>
          </a:prstGeom>
        </p:spPr>
      </p:pic>
      <p:sp>
        <p:nvSpPr>
          <p:cNvPr id="3" name="Subtítulo 2">
            <a:extLst>
              <a:ext uri="{FF2B5EF4-FFF2-40B4-BE49-F238E27FC236}">
                <a16:creationId xmlns="" xmlns:a16="http://schemas.microsoft.com/office/drawing/2014/main" id="{5E598371-C7E2-426A-A663-15872562AA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9592" y="5373216"/>
            <a:ext cx="6858000" cy="914400"/>
          </a:xfrm>
        </p:spPr>
        <p:txBody>
          <a:bodyPr>
            <a:normAutofit fontScale="92500"/>
          </a:bodyPr>
          <a:lstStyle/>
          <a:p>
            <a:endParaRPr lang="es-SV" sz="2800" dirty="0">
              <a:solidFill>
                <a:schemeClr val="tx1"/>
              </a:solidFill>
            </a:endParaRPr>
          </a:p>
          <a:p>
            <a:r>
              <a:rPr lang="es-SV" sz="2800" dirty="0">
                <a:solidFill>
                  <a:schemeClr val="bg1"/>
                </a:solidFill>
              </a:rPr>
              <a:t>Municipio de Corinto, Dep. de Morazán </a:t>
            </a:r>
          </a:p>
        </p:txBody>
      </p:sp>
      <p:sp>
        <p:nvSpPr>
          <p:cNvPr id="4" name="3 Rectángulo"/>
          <p:cNvSpPr/>
          <p:nvPr/>
        </p:nvSpPr>
        <p:spPr>
          <a:xfrm>
            <a:off x="370885" y="1495472"/>
            <a:ext cx="693741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Informe de actividades de la unidad ambiental </a:t>
            </a:r>
            <a:endParaRPr lang="es-SV" sz="36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s-SV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municipal </a:t>
            </a:r>
            <a:r>
              <a:rPr lang="es-SV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2018 - 2019</a:t>
            </a:r>
            <a:endParaRPr lang="es-SV" sz="3600" dirty="0">
              <a:solidFill>
                <a:schemeClr val="bg1"/>
              </a:solidFill>
            </a:endParaRPr>
          </a:p>
        </p:txBody>
      </p:sp>
      <p:pic>
        <p:nvPicPr>
          <p:cNvPr id="6" name="Picture 2" descr="C:\Users\A M CORINTO\Desktop\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85" y="67671"/>
            <a:ext cx="5623322" cy="1036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17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045E9772-3120-4C56-9AFE-05E5364CF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SV" dirty="0"/>
              <a:t>Recolección de inservibles en zona rural y urbana </a:t>
            </a:r>
          </a:p>
        </p:txBody>
      </p:sp>
      <p:pic>
        <p:nvPicPr>
          <p:cNvPr id="6" name="Marcador de contenido 5">
            <a:extLst>
              <a:ext uri="{FF2B5EF4-FFF2-40B4-BE49-F238E27FC236}">
                <a16:creationId xmlns="" xmlns:a16="http://schemas.microsoft.com/office/drawing/2014/main" id="{D985DD48-CF5C-46C1-BA00-1F0E02758C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548680"/>
            <a:ext cx="3392632" cy="4351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Imagen 6">
            <a:extLst>
              <a:ext uri="{FF2B5EF4-FFF2-40B4-BE49-F238E27FC236}">
                <a16:creationId xmlns="" xmlns:a16="http://schemas.microsoft.com/office/drawing/2014/main" id="{832F77BE-5611-4602-B7AE-794F7C43A6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6187" y="692696"/>
            <a:ext cx="3392632" cy="43529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689395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C6453587-5489-4F2E-B9C6-B250E8C66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SV" dirty="0"/>
              <a:t>Limpieza de rio Corinto, zonas urbanas y cementerio.</a:t>
            </a:r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A7ADD46E-3A72-4B75-A7CC-0E90707DF8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620688"/>
            <a:ext cx="3761510" cy="37615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3DEBD49B-0FA8-4626-952F-411AF0AEF2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620688"/>
            <a:ext cx="3761510" cy="37615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41134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5194B748-B02F-4282-A5F3-C91C2A7DF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SV"/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1C706F46-58D5-4EF4-B3E4-C15BB09189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643" y="1199322"/>
            <a:ext cx="4459357" cy="44593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B1B22F34-A667-46BD-8265-1715AE136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5255" y="3514006"/>
            <a:ext cx="3276597" cy="32765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961E8963-F611-485A-8C15-C22A4ED534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5257" y="67398"/>
            <a:ext cx="3276596" cy="32765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629176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092BFDCD-89C4-4C60-85D9-A09FB1EA1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677768"/>
          </a:xfrm>
        </p:spPr>
        <p:txBody>
          <a:bodyPr>
            <a:normAutofit/>
          </a:bodyPr>
          <a:lstStyle/>
          <a:p>
            <a:r>
              <a:rPr lang="es-SV" sz="2400" dirty="0"/>
              <a:t>Limpieza en carretera de Sociedad - Corinto</a:t>
            </a:r>
          </a:p>
        </p:txBody>
      </p:sp>
      <p:pic>
        <p:nvPicPr>
          <p:cNvPr id="7" name="Marcador de contenido 6">
            <a:extLst>
              <a:ext uri="{FF2B5EF4-FFF2-40B4-BE49-F238E27FC236}">
                <a16:creationId xmlns="" xmlns:a16="http://schemas.microsoft.com/office/drawing/2014/main" id="{84E93299-6BEB-4C61-957A-7B908ACFCA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0236" y="476672"/>
            <a:ext cx="4351338" cy="4351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78DA255F-4AC6-4A46-9986-2F9CF781D7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32656"/>
            <a:ext cx="4351338" cy="4351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469392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D62509D1-DD7E-4356-969B-EC77A7928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SV" dirty="0"/>
              <a:t>Creación de grupo gestor para la elaboración de diagnostico ambiental municipal</a:t>
            </a:r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7693B84D-2205-4EF6-915A-188BD5001C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3080" y="404664"/>
            <a:ext cx="4351338" cy="396044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1ED7BA5C-82AD-4AB0-89B4-1C846AA41D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1" y="404665"/>
            <a:ext cx="4104456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547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6C07954E-24CA-4C82-B30B-CCC4F382B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SV" dirty="0"/>
              <a:t>Talleres para elaborar diagnostico ambiental</a:t>
            </a:r>
          </a:p>
        </p:txBody>
      </p:sp>
      <p:pic>
        <p:nvPicPr>
          <p:cNvPr id="6" name="Marcador de contenido 5">
            <a:extLst>
              <a:ext uri="{FF2B5EF4-FFF2-40B4-BE49-F238E27FC236}">
                <a16:creationId xmlns="" xmlns:a16="http://schemas.microsoft.com/office/drawing/2014/main" id="{1DC62F3C-D159-469A-BE73-06DC551ECE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2" y="332656"/>
            <a:ext cx="4185084" cy="4435475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="" xmlns:a16="http://schemas.microsoft.com/office/drawing/2014/main" id="{92AF2436-F027-4BD6-872F-3358D2FC3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32656"/>
            <a:ext cx="4352921" cy="443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793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F2962594-84C0-4846-A8F3-BF5E2325D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SV" dirty="0"/>
              <a:t>Gestión de Plantas a Grupo CEL</a:t>
            </a:r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15B50ABB-440E-47F6-B915-EB8504C79C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404664"/>
            <a:ext cx="2843355" cy="5054854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E946A191-29DB-4E9C-B860-F9D3F26DC96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3146" y="260648"/>
            <a:ext cx="2979310" cy="5340928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="" xmlns:a16="http://schemas.microsoft.com/office/drawing/2014/main" id="{B7313D74-FCE5-4FE4-A8FD-C105E39364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265" r="20517"/>
          <a:stretch/>
        </p:blipFill>
        <p:spPr>
          <a:xfrm>
            <a:off x="6061654" y="546722"/>
            <a:ext cx="2883565" cy="5054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3846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3069B311-F56C-4238-B8E3-0DA9DD674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457" y="4683993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es-SV" dirty="0"/>
              <a:t>Gestión  de plantas a Grupo Cel</a:t>
            </a:r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8D0EA3DA-6793-4760-8F58-7F786CD573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018" y="332656"/>
            <a:ext cx="4351338" cy="4351338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9827CDE7-E09F-487D-97EC-0A0CB1ED83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32656"/>
            <a:ext cx="4351337" cy="435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9859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1E25F209-C9BA-4061-99AA-9CE87F2EB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797152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es-SV" dirty="0"/>
              <a:t>Entrega de plantas a juntas de agua y </a:t>
            </a:r>
            <a:r>
              <a:rPr lang="es-SV" dirty="0" smtClean="0"/>
              <a:t>ADESCOS</a:t>
            </a:r>
            <a:endParaRPr lang="es-SV" dirty="0"/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527E0EE6-EBA4-4312-A168-645FB82DF5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1340768"/>
            <a:ext cx="4287363" cy="3215522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58494FA4-28D8-48B4-8921-CA678A550D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2907"/>
          <a:stretch/>
        </p:blipFill>
        <p:spPr>
          <a:xfrm>
            <a:off x="5083176" y="1268760"/>
            <a:ext cx="3305248" cy="3215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89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7D72B2B9-F287-4F96-AD4F-BC0EF08AE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SV" dirty="0"/>
              <a:t>Creación de vivero municipal</a:t>
            </a:r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68EDBC9D-505E-45F9-949F-7F1349C220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940" y="332656"/>
            <a:ext cx="4351338" cy="4351338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="" xmlns:a16="http://schemas.microsoft.com/office/drawing/2014/main" id="{43564171-0147-425F-8487-205388ACFF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1159" y="332656"/>
            <a:ext cx="43513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568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="" xmlns:a16="http://schemas.microsoft.com/office/drawing/2014/main" id="{D34A650A-0C14-47A6-A6B3-1290A7179B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7898" y="-65708"/>
            <a:ext cx="2028204" cy="36056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5022B256-06A0-4494-B717-DED8FC3CA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SV" dirty="0"/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77034F08-BAAE-4A5D-A320-6E253B433C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" y="1"/>
            <a:ext cx="3428999" cy="3428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7F285FBA-1606-41AD-861A-60764C0FD5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1" y="1"/>
            <a:ext cx="3428999" cy="3428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84F64853-BE2D-427E-B916-7F64A5288C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596314"/>
            <a:ext cx="3429000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Imagen 2">
            <a:extLst>
              <a:ext uri="{FF2B5EF4-FFF2-40B4-BE49-F238E27FC236}">
                <a16:creationId xmlns="" xmlns:a16="http://schemas.microsoft.com/office/drawing/2014/main" id="{A0F86D85-AED0-4837-90D6-D019D0A843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9547" y="3503546"/>
            <a:ext cx="3354454" cy="3354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18C5A9E2-33F2-4AD5-823C-7E46048EB42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1195" r="6273"/>
          <a:stretch/>
        </p:blipFill>
        <p:spPr>
          <a:xfrm>
            <a:off x="3557898" y="3596314"/>
            <a:ext cx="2028204" cy="32434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6613878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4C28E3A2-ACC6-4DC4-BB4C-8FE0B09AC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SV" dirty="0"/>
              <a:t>Fumigación de áreas urbanas, centros escolares y caseríos del municipio.</a:t>
            </a:r>
          </a:p>
        </p:txBody>
      </p:sp>
      <p:pic>
        <p:nvPicPr>
          <p:cNvPr id="7" name="Marcador de contenido 6">
            <a:extLst>
              <a:ext uri="{FF2B5EF4-FFF2-40B4-BE49-F238E27FC236}">
                <a16:creationId xmlns="" xmlns:a16="http://schemas.microsoft.com/office/drawing/2014/main" id="{771E7B31-FF1E-4978-9B79-2C938243EE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231" y="548680"/>
            <a:ext cx="4351338" cy="3802658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="" xmlns:a16="http://schemas.microsoft.com/office/drawing/2014/main" id="{DD2A4C98-7890-4170-8EA6-4BF4CB124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008" y="620688"/>
            <a:ext cx="4351338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3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C2D63335-3D13-4D99-BE08-1041FED05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4998" y="342977"/>
            <a:ext cx="6683765" cy="1280890"/>
          </a:xfrm>
        </p:spPr>
        <p:txBody>
          <a:bodyPr>
            <a:normAutofit/>
          </a:bodyPr>
          <a:lstStyle/>
          <a:p>
            <a:r>
              <a:rPr lang="es-SV" dirty="0"/>
              <a:t>Celebración del día de medio ambiente.</a:t>
            </a:r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A3A58062-4904-403D-829D-937563B1E1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2310467"/>
            <a:ext cx="3217793" cy="32177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4CEE751F-5E83-4179-BBEF-D88459186B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4785" y="2185570"/>
            <a:ext cx="2134429" cy="37945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3A48C269-D3C0-4C06-BA35-BBC6414788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8" y="2204864"/>
            <a:ext cx="3429000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99533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E402A567-ADF2-45EC-BD59-DDF516954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SV"/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6B52D95B-196A-4921-A792-7824DA3413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3886200" cy="3886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349BDB03-11BE-4426-B91E-365B07679C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6017" y="-34787"/>
            <a:ext cx="5227983" cy="39209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02BF9A47-09F8-43DB-B5FB-8C2E9AC90C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0205" y="3886200"/>
            <a:ext cx="4591624" cy="29718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337401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8BD7A393-B5F2-42C4-BEEA-09109CB67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751097"/>
            <a:ext cx="8183880" cy="1051560"/>
          </a:xfrm>
        </p:spPr>
        <p:txBody>
          <a:bodyPr/>
          <a:lstStyle/>
          <a:p>
            <a:r>
              <a:rPr lang="es-SV" dirty="0"/>
              <a:t>Charlas en Centros Escolares </a:t>
            </a:r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F42202D3-71C2-4CFB-A43B-6A060620B4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873" y="404664"/>
            <a:ext cx="4351338" cy="4351338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C5947C8E-31DA-4028-B7F7-5180FB5D59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404664"/>
            <a:ext cx="43513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45393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7F7DABC2-89AC-4E7D-A03A-E5A9114F3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SV"/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CFCBF858-D183-4BC4-9DCE-E646C4BB07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391" y="595205"/>
            <a:ext cx="4380638" cy="35045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Imagen 4">
            <a:extLst>
              <a:ext uri="{FF2B5EF4-FFF2-40B4-BE49-F238E27FC236}">
                <a16:creationId xmlns="" xmlns:a16="http://schemas.microsoft.com/office/drawing/2014/main" id="{E5771F47-065A-4EB8-AF4C-E67E537428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1196752"/>
            <a:ext cx="4555435" cy="36443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05797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736953DF-072E-48A7-A834-70ADD2D79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SV" dirty="0"/>
              <a:t>Seguimientos de actividades en relleno sanitario</a:t>
            </a:r>
          </a:p>
        </p:txBody>
      </p:sp>
      <p:pic>
        <p:nvPicPr>
          <p:cNvPr id="4" name="Marcador de contenido 3">
            <a:extLst>
              <a:ext uri="{FF2B5EF4-FFF2-40B4-BE49-F238E27FC236}">
                <a16:creationId xmlns="" xmlns:a16="http://schemas.microsoft.com/office/drawing/2014/main" id="{0EA848E2-69C7-440B-B8CB-25A2EF9C44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908720"/>
            <a:ext cx="2964857" cy="36849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Imagen 5">
            <a:extLst>
              <a:ext uri="{FF2B5EF4-FFF2-40B4-BE49-F238E27FC236}">
                <a16:creationId xmlns="" xmlns:a16="http://schemas.microsoft.com/office/drawing/2014/main" id="{E9818686-E002-4F95-8C97-1E17D5F2E5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7137" y="1174901"/>
            <a:ext cx="2180396" cy="38762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Imagen 2">
            <a:extLst>
              <a:ext uri="{FF2B5EF4-FFF2-40B4-BE49-F238E27FC236}">
                <a16:creationId xmlns="" xmlns:a16="http://schemas.microsoft.com/office/drawing/2014/main" id="{17641264-1C41-4FC6-9698-EEF293BE50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8046" y="836712"/>
            <a:ext cx="3656944" cy="29255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2541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="" xmlns:a16="http://schemas.microsoft.com/office/drawing/2014/main" id="{664DBA0B-2651-40E3-A189-F8CA18C19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SV" dirty="0"/>
              <a:t>Seguimiento a zonas reforestadas</a:t>
            </a:r>
          </a:p>
        </p:txBody>
      </p:sp>
      <p:pic>
        <p:nvPicPr>
          <p:cNvPr id="5" name="Marcador de contenido 4">
            <a:extLst>
              <a:ext uri="{FF2B5EF4-FFF2-40B4-BE49-F238E27FC236}">
                <a16:creationId xmlns="" xmlns:a16="http://schemas.microsoft.com/office/drawing/2014/main" id="{DB4F00F2-428D-4BF8-B1D0-A83BFD9B18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9872" y="757739"/>
            <a:ext cx="5328592" cy="41878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Imagen 3">
            <a:extLst>
              <a:ext uri="{FF2B5EF4-FFF2-40B4-BE49-F238E27FC236}">
                <a16:creationId xmlns="" xmlns:a16="http://schemas.microsoft.com/office/drawing/2014/main" id="{03BF7444-D56B-45A8-B5A0-15468D5D51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5" y="620688"/>
            <a:ext cx="3942273" cy="43288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7960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s-SV" sz="3200" dirty="0" smtClean="0"/>
              <a:t>Anexos </a:t>
            </a:r>
          </a:p>
        </p:txBody>
      </p:sp>
      <p:pic>
        <p:nvPicPr>
          <p:cNvPr id="1026" name="Picture 2" descr="F:\Cabildo Abierto 2019\20190725_0955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9"/>
            <a:ext cx="3328368" cy="1872207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Cabildo Abierto 2019\20190725_0931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340769"/>
            <a:ext cx="3224360" cy="181370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Cabildo Abierto 2019\20190725_09353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258" y="3318007"/>
            <a:ext cx="4644516" cy="26125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17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SV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SV" dirty="0"/>
          </a:p>
        </p:txBody>
      </p:sp>
      <p:pic>
        <p:nvPicPr>
          <p:cNvPr id="2050" name="Picture 2" descr="F:\Cabildo Abierto 2019\20190725_0933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20688"/>
            <a:ext cx="4584576" cy="268672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Cabildo Abierto 2019\20190725_0931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315" y="3523922"/>
            <a:ext cx="4417402" cy="248479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80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2" name="Picture 2" descr="objetivo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017963"/>
            <a:ext cx="4552950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64" name="Rectangle 4"/>
          <p:cNvSpPr>
            <a:spLocks noGrp="1" noChangeArrowheads="1"/>
          </p:cNvSpPr>
          <p:nvPr>
            <p:ph idx="1"/>
          </p:nvPr>
        </p:nvSpPr>
        <p:spPr>
          <a:xfrm>
            <a:off x="460375" y="1052514"/>
            <a:ext cx="7954276" cy="3384598"/>
          </a:xfrm>
        </p:spPr>
        <p:txBody>
          <a:bodyPr>
            <a:normAutofit/>
          </a:bodyPr>
          <a:lstStyle/>
          <a:p>
            <a:pPr algn="ctr">
              <a:buFont typeface="Wingdings" panose="05000000000000000000" pitchFamily="2" charset="2"/>
              <a:buNone/>
            </a:pPr>
            <a:endParaRPr lang="es-ES" altLang="en-US" sz="4800" b="1" dirty="0">
              <a:latin typeface="Arial Narrow" panose="020B0606020202030204" pitchFamily="34" charset="0"/>
            </a:endParaRPr>
          </a:p>
          <a:p>
            <a:pPr algn="ctr">
              <a:buFont typeface="Wingdings" panose="05000000000000000000" pitchFamily="2" charset="2"/>
              <a:buNone/>
            </a:pPr>
            <a:r>
              <a:rPr lang="es-ES" altLang="en-US" sz="6000" b="1" dirty="0">
                <a:latin typeface="Arial Narrow" panose="020B0606020202030204" pitchFamily="34" charset="0"/>
              </a:rPr>
              <a:t>DIOS LES BENDIGA</a:t>
            </a:r>
            <a:r>
              <a:rPr lang="es-ES" altLang="en-US" sz="4800" b="1" dirty="0">
                <a:latin typeface="Arial Narrow" panose="020B0606020202030204" pitchFamily="34" charset="0"/>
              </a:rPr>
              <a:t> </a:t>
            </a:r>
          </a:p>
          <a:p>
            <a:pPr algn="ctr">
              <a:buFont typeface="Wingdings" panose="05000000000000000000" pitchFamily="2" charset="2"/>
              <a:buNone/>
            </a:pPr>
            <a:r>
              <a:rPr lang="es-ES" altLang="en-US" sz="4800" b="1" dirty="0">
                <a:latin typeface="Arial Narrow" panose="020B0606020202030204" pitchFamily="34" charset="0"/>
              </a:rPr>
              <a:t>GRACIAS POS SU ATENCION</a:t>
            </a:r>
            <a:endParaRPr lang="es-ES" altLang="en-US" b="1" dirty="0">
              <a:latin typeface="Arial Narrow" panose="020B0606020202030204" pitchFamily="34" charset="0"/>
            </a:endParaRPr>
          </a:p>
        </p:txBody>
      </p:sp>
      <p:sp>
        <p:nvSpPr>
          <p:cNvPr id="92165" name="AutoShape 5" descr="Resultado de imagen para pensamientos financieros"/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66" name="AutoShape 6" descr="Resultado de imagen para pensamientos financieros"/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67" name="AutoShape 7" descr="Resultado de imagen para pensamientos financieros"/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68" name="AutoShape 8" descr="Resultado de imagen para CALIDAD DE PERSONA"/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69" name="AutoShape 9" descr="ANd9GcREL_qphgSSyXY_3lOXRuw70qZIR0BSsH7liJGfp-oAJ9L9A6A"/>
          <p:cNvSpPr>
            <a:spLocks noChangeAspect="1" noChangeArrowheads="1"/>
          </p:cNvSpPr>
          <p:nvPr/>
        </p:nvSpPr>
        <p:spPr bwMode="auto">
          <a:xfrm>
            <a:off x="155575" y="46038"/>
            <a:ext cx="2076450" cy="220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70" name="AutoShape 10" descr="ANd9GcSq5qeFTO2SwE7aik_pqtQDu-w1vEWZ0KHSDuoArMfsLjqFo4U2DQ"/>
          <p:cNvSpPr>
            <a:spLocks noChangeAspect="1" noChangeArrowheads="1"/>
          </p:cNvSpPr>
          <p:nvPr/>
        </p:nvSpPr>
        <p:spPr bwMode="auto">
          <a:xfrm>
            <a:off x="155575" y="46038"/>
            <a:ext cx="4552950" cy="271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92171" name="Picture 11" descr="web accesib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76801">
            <a:off x="6615113" y="4475163"/>
            <a:ext cx="1665287" cy="174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659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cto">
  <a:themeElements>
    <a:clrScheme name="Aspecto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cto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ct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2988</TotalTime>
  <Words>1665</Words>
  <Application>Microsoft Office PowerPoint</Application>
  <PresentationFormat>Presentación en pantalla (4:3)</PresentationFormat>
  <Paragraphs>449</Paragraphs>
  <Slides>110</Slides>
  <Notes>4</Notes>
  <HiddenSlides>1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110</vt:i4>
      </vt:variant>
    </vt:vector>
  </HeadingPairs>
  <TitlesOfParts>
    <vt:vector size="111" baseType="lpstr">
      <vt:lpstr>Aspecto</vt:lpstr>
      <vt:lpstr> Rendición de Cuentas de julio de 2018 a julio 2019   </vt:lpstr>
      <vt:lpstr>PROYECTOS EJECUTADOS </vt:lpstr>
      <vt:lpstr>COMPRA DE COMBUSTIBLE Y PAGO DE MOTORISTA DE LA AMBULACIA DE LA UNIDAD DESALUD, AÑO 2018 Monto: $5,200 </vt:lpstr>
      <vt:lpstr>MANTENIMIENTO AL ALUMBRADO PUBLICO, AÑO 2018 Monto: $65,849.75</vt:lpstr>
      <vt:lpstr>PROYECTO: “CASA DE LA JUVENTUD DE LA CIUDAD DE CORINTO, AÑO 2018”.  Monto: $25,000.00</vt:lpstr>
      <vt:lpstr>PROYECTO: “ACTIVIDADES DE MANTENIMIENTO AL RELLENO SANITARIO, AÑO 2018” Monto: $19.711.00</vt:lpstr>
      <vt:lpstr>PROYECTO: “LIMPIEZA EN EL RIO CORINTO Y LIMPIEZA DEL CASCO URBANO DEL MUNICIPIO DE CORINTO, AÑO 2018” Monto: $8,018.00</vt:lpstr>
      <vt:lpstr> PCROYETO: “SEÑALIZACION DE PUESTOS PARA VENDEDORES AMBULANTES Y ORDENAMIENTO VEICULAR EN LA ZONA URBANA DE LA CIUDAD DE CORINTO (ESTACIONAMIENTOS, TERMINALES DE BUSES Y MOTOTAXIS)“ Monto: $7,500.00  </vt:lpstr>
      <vt:lpstr>PROYECTO: “PERFIL PARA CELEBRACION DE LAS ACTIVIDADES CIVICAS DEL MUNICIPIO DE CORINTO,AÑO 2018” Monto:$12,818.00</vt:lpstr>
      <vt:lpstr>PROYECTO: “TORNEOS NAVIDEÑOS 2018-2019” Monto:$22,549.00</vt:lpstr>
      <vt:lpstr>PROYECTO: “APORTE DE MATERIALES DE ENRENAMIENTO Y TRANSPORTE DEL EQUIPO FEDERADO DEL MUNICIPIO DE CORINTO, CORINTO FC, AÑO 2018” Monto:$2,400.00</vt:lpstr>
      <vt:lpstr>PROYECTO: “CELEBRACION DEL DECIMO SEGUNDO FESTIVAL CAMPESINO EN COORDINACION CON LA PARROQUIA DE CORINTO, AÑO 2018” Monto:$3,427.00</vt:lpstr>
      <vt:lpstr>Proyecto: “Limpieza y fumigación de Cementerios Municipales, año 2018” Monto:$1,500.00</vt:lpstr>
      <vt:lpstr> Proyecto: “Decoración Navideña en el Parque Central de Corinto, año 2018” Monto:$2,000.00 </vt:lpstr>
      <vt:lpstr>Proyecto: "Celebración del día de la Madre, año 2019” Monto:$3,650.00</vt:lpstr>
      <vt:lpstr>Proyecto: "Quinto Torneo de Futbol Sala de la Casa de La Juventud” Monto:$2,421.50</vt:lpstr>
      <vt:lpstr>Proyecto:  “Celebración de las Fiestas Patronales del 27 al 29 de Junio, año 2019”  Monto:$7,000.00</vt:lpstr>
      <vt:lpstr> “Construcción de Puente entre Caserío la Ermita y quebrada seca, Cantón Laguna” Monto:$263,827.82</vt:lpstr>
      <vt:lpstr>Mejoramiento en tramo de Calle a Caserío Piedra Parada, Cantón Hondable. Monto: $136,313.80</vt:lpstr>
      <vt:lpstr> Concreteado de Calle en Barrio Las Delicias Monto: $41,643.31</vt:lpstr>
      <vt:lpstr>Construcción de Muro y gradas en Cancha de Futbol de Cantón Laguna. Monto:$60,292.84  </vt:lpstr>
      <vt:lpstr>Mantenimiento de Calles Rurales en Cantones y Caseríos del Municipio de Corinto, Departamento de Morazán, año 2018-2019 Monto: $370,591.84</vt:lpstr>
      <vt:lpstr>Sexto Torneo de Futbol Sala de La Casa de la Juventud. Monto: $2,421.50</vt:lpstr>
      <vt:lpstr>Monto total en Proyectos Ejecutados  $691,122.02 </vt:lpstr>
      <vt:lpstr>Proyectos en Ejecución </vt:lpstr>
      <vt:lpstr>  Contrapartida Municipal para el proyecto: “Introducción de agua Potable en Cantón Hondable” Monto:$85,000.00</vt:lpstr>
      <vt:lpstr>Proyecto: “Casa de la Juventud de la Ciudad de Corinto, año 2019” Monto:$25,000.00</vt:lpstr>
      <vt:lpstr>Compra de Combustible y pago de Motorista de la Ambulancia de la Unidad de Salud, año 2019</vt:lpstr>
      <vt:lpstr>Mantenimiento al Alumbrado Publico, año 2019 </vt:lpstr>
      <vt:lpstr>Proyecto: “Programa Municipal de becas en carreras técnicas para los estudiantes de bachillerato con excelencia académica y de escasos recursos económicos del Municipio de Corinto” Monto:$4,721.00</vt:lpstr>
      <vt:lpstr>Proyecto: “Actividades de Mantenimiento al Relleno Sanitario, año 2019” Monto:$14,245.00</vt:lpstr>
      <vt:lpstr>Proyecto: “Vivero Municipal, Municipio de Corinto, año 2019” Monto: $5,956.85</vt:lpstr>
      <vt:lpstr>Proyecto: “Limpieza de Cementerios, Limpieza de Rio Corinto y Casco urbano, años 2019-2020” Monto:$5,653.00</vt:lpstr>
      <vt:lpstr>  Proyecto: Programa Emprendimiento solidario en la intervención de inserción productiva de Migrantes retornados a el Salvador  (Convenio entre Alcaldía Municipal y el FISDL) Monto: $68.300.00  </vt:lpstr>
      <vt:lpstr>Programa de alimentos para salud y nutrición en niños y adultos (Fundación iniciativa por la paz en coordinación con la Alcaldía Municipal)</vt:lpstr>
      <vt:lpstr>Proyecto: ˝Aporte económico para los gastos de Fumigación en el Casco urbano, Centros Escolares y Caseríos del Municipio de Corinto” Monto: $6,225.00</vt:lpstr>
      <vt:lpstr>Proyecto: ˝Reparaciones en Estadio Municipal Gilberto Antonio Sorto Castroˮ. Monto: $15,806.08</vt:lpstr>
      <vt:lpstr>  Proyecto: ˝Perfil de aporte al Corinto FC, Año  2019-2020ˮ. Monto: $5,950.00</vt:lpstr>
      <vt:lpstr>Programa: ˝Estrategia de erradicación de la pobreza Familias Sostenible en el Municipio de Corinto (Convenio entre la Alcaldía y el FISDL).  Monto: $47,200.00</vt:lpstr>
      <vt:lpstr>Programa: "Implementación del Enfoque de mejoramiento de vida en las Comunidades de Origen de la Diospera Salvadoreñaˮ ( Convenio entre la Alcaldía y el FISDL).  Monto: $1,500.00</vt:lpstr>
      <vt:lpstr>Proyecto: ˝Reparación de Badenes existentes en la Zona Urbana de la Ciudad de Corinto ˮ Monto: $11,132.00</vt:lpstr>
      <vt:lpstr>Proyectos por ejecutar </vt:lpstr>
      <vt:lpstr>Mejoramientos de tramos de calle a Caserío babilonia abajo, Cantón Corralito Monto: $53,507.13 </vt:lpstr>
      <vt:lpstr> Concretado de Calles en el Barrio el Calvario Monto: $156,356.95</vt:lpstr>
      <vt:lpstr>Compra de Camión Recolector </vt:lpstr>
      <vt:lpstr> Proyectos para proceso de Formulación  </vt:lpstr>
      <vt:lpstr>Legalización de terreno para la construcción de Casa Comunal en Caserío La Capilla, Cantón Hondable.</vt:lpstr>
      <vt:lpstr> Legalización de terreno para Construcción de Casa Comunal en Caserío la Paterna, Cantón Hondable.</vt:lpstr>
      <vt:lpstr> Proyecto: “Perfil para Celebración  de las Actividades Cívicas en el Municipio de  Corinto 2019” </vt:lpstr>
      <vt:lpstr> Proyecto: “Torneos Navideños 2019-2020” </vt:lpstr>
      <vt:lpstr>Proyecto: “Celebración del Decimo Tercer Festival Campesino en coordinación con la Parroquia de Corinto, 2019”</vt:lpstr>
      <vt:lpstr> Proyecto: “Mantenimiento de Calles Rurales en Cantones y Caseríos del Municipio de Corinto, Departamento de Morazán, Años 2019-2020” </vt:lpstr>
      <vt:lpstr> Proyecto: “Celebración de las Fiestas del 2 al 8 de Enero, año 2020” </vt:lpstr>
      <vt:lpstr> Proyecto: Mejoramiento de Calle a Cantón Varilla Negra</vt:lpstr>
      <vt:lpstr>Proyecto: Mejoramiento de Cancha en Cantón Varilla Negra</vt:lpstr>
      <vt:lpstr>Concreteado de tramos de Calle y Construcción de Baden sobre Rio, entre Barrio Las Delicias y Barrio La Alianza</vt:lpstr>
      <vt:lpstr> Construcción de Celda en Relleno Sanitario</vt:lpstr>
      <vt:lpstr>Construcción de Mercado Municipal</vt:lpstr>
      <vt:lpstr>Electrificación en los Caseríos: Copalio, Piedras Negras, Los Sibirianes, Cerro de Nube, La Rinconada, Los Méndez y Los Alvarado y La Ceiba</vt:lpstr>
      <vt:lpstr>Acometidas domiciliares de energía eléctrica en Cantones y Caseríos del Municipio de Corinto. </vt:lpstr>
      <vt:lpstr>Instalación de Basureros en la Zona Urbana de La Ciudad de Corinto.</vt:lpstr>
      <vt:lpstr>Decoración Navideña en el Parque Central de Corinto, Año 2019.</vt:lpstr>
      <vt:lpstr>Introducción de Agua Potable en Cantón Varilla Negra.</vt:lpstr>
      <vt:lpstr>Proyectos en gestión de financiamiento </vt:lpstr>
      <vt:lpstr>Apertura de tramos de calle en los Caseríos, Quebrada Honda, San Felipe, La Tortuga a los Arguetas, Cantón Hondable, de la Ceiba a la Paterna y de llano Verde a los Benítez.</vt:lpstr>
      <vt:lpstr>Introducción de agua potable en Cantón San Felipe </vt:lpstr>
      <vt:lpstr>Construcción de Bodega en Alcaldía Municipal </vt:lpstr>
      <vt:lpstr>Presentación de PowerPoint</vt:lpstr>
      <vt:lpstr>ALCALDIA MUNICIPAL DE CORINTO</vt:lpstr>
      <vt:lpstr>ALCALDIA MUNICIPAL DE CORINTO</vt:lpstr>
      <vt:lpstr>ALCALDIA MUNICIPAL DE CORINTO</vt:lpstr>
      <vt:lpstr>ALCALDIA MUNICIPAL DE CORINTO</vt:lpstr>
      <vt:lpstr>ALCALDIA MUNICIPAL DE CORINTO</vt:lpstr>
      <vt:lpstr>ALCALDIA MUNICIPAL DE CORINTO</vt:lpstr>
      <vt:lpstr>ALCALDIA MUNICIPAL DE CORINTO</vt:lpstr>
      <vt:lpstr>Presentación de PowerPoint</vt:lpstr>
      <vt:lpstr>Presentación de PowerPoint</vt:lpstr>
      <vt:lpstr>Presentación de PowerPoint</vt:lpstr>
      <vt:lpstr>ALCALDIA MUNICIPAL DE CORINTO</vt:lpstr>
      <vt:lpstr>ALCALDIA MUNICIPAL DE CORINTO</vt:lpstr>
      <vt:lpstr>ALCALDIA MUNICIPAL DE CORINTO</vt:lpstr>
      <vt:lpstr>ALCALDIA MUNICIPAL DE CORINTO</vt:lpstr>
      <vt:lpstr>Presentación de PowerPoint</vt:lpstr>
      <vt:lpstr>ALCALDIA MUNICIPAL DE CORINTO</vt:lpstr>
      <vt:lpstr>Presentación de PowerPoint</vt:lpstr>
      <vt:lpstr>Presentación de PowerPoint</vt:lpstr>
      <vt:lpstr>Presentación de PowerPoint</vt:lpstr>
      <vt:lpstr>ALCALDIA MUNICIPAL DE CORINTO</vt:lpstr>
      <vt:lpstr>Presentación de PowerPoint</vt:lpstr>
      <vt:lpstr>Recolección de inservibles en zona rural y urbana </vt:lpstr>
      <vt:lpstr>Limpieza de rio Corinto, zonas urbanas y cementerio.</vt:lpstr>
      <vt:lpstr>Presentación de PowerPoint</vt:lpstr>
      <vt:lpstr>Limpieza en carretera de Sociedad - Corinto</vt:lpstr>
      <vt:lpstr>Creación de grupo gestor para la elaboración de diagnostico ambiental municipal</vt:lpstr>
      <vt:lpstr>Talleres para elaborar diagnostico ambiental</vt:lpstr>
      <vt:lpstr>Gestión de Plantas a Grupo CEL</vt:lpstr>
      <vt:lpstr>Gestión  de plantas a Grupo Cel</vt:lpstr>
      <vt:lpstr>Entrega de plantas a juntas de agua y ADESCOS</vt:lpstr>
      <vt:lpstr>Creación de vivero municipal</vt:lpstr>
      <vt:lpstr>Presentación de PowerPoint</vt:lpstr>
      <vt:lpstr>Fumigación de áreas urbanas, centros escolares y caseríos del municipio.</vt:lpstr>
      <vt:lpstr>Celebración del día de medio ambiente.</vt:lpstr>
      <vt:lpstr>Presentación de PowerPoint</vt:lpstr>
      <vt:lpstr>Charlas en Centros Escolares </vt:lpstr>
      <vt:lpstr>Presentación de PowerPoint</vt:lpstr>
      <vt:lpstr>Seguimientos de actividades en relleno sanitario</vt:lpstr>
      <vt:lpstr>Seguimiento a zonas reforestadas</vt:lpstr>
      <vt:lpstr>Presentación de PowerPoint</vt:lpstr>
      <vt:lpstr>Presentación de PowerPoint</vt:lpstr>
      <vt:lpstr>Presentación de PowerPoint</vt:lpstr>
    </vt:vector>
  </TitlesOfParts>
  <Company>CORINTO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ALCALDIA MUNICIPAL DE CORINTO</dc:title>
  <dc:creator>PC-04</dc:creator>
  <cp:lastModifiedBy>A M CORINTO</cp:lastModifiedBy>
  <cp:revision>121</cp:revision>
  <cp:lastPrinted>2017-07-17T16:02:20Z</cp:lastPrinted>
  <dcterms:created xsi:type="dcterms:W3CDTF">2016-06-14T16:17:57Z</dcterms:created>
  <dcterms:modified xsi:type="dcterms:W3CDTF">2020-03-11T16:32:45Z</dcterms:modified>
</cp:coreProperties>
</file>