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7" r:id="rId3"/>
    <p:sldId id="258" r:id="rId4"/>
    <p:sldId id="259" r:id="rId5"/>
    <p:sldId id="279" r:id="rId6"/>
    <p:sldId id="280" r:id="rId7"/>
    <p:sldId id="260" r:id="rId8"/>
    <p:sldId id="261" r:id="rId9"/>
    <p:sldId id="262" r:id="rId10"/>
    <p:sldId id="277" r:id="rId11"/>
    <p:sldId id="263" r:id="rId12"/>
    <p:sldId id="272" r:id="rId13"/>
    <p:sldId id="273" r:id="rId14"/>
    <p:sldId id="274" r:id="rId15"/>
    <p:sldId id="264" r:id="rId16"/>
    <p:sldId id="265" r:id="rId17"/>
    <p:sldId id="275" r:id="rId18"/>
    <p:sldId id="276" r:id="rId19"/>
    <p:sldId id="266" r:id="rId20"/>
    <p:sldId id="267" r:id="rId21"/>
    <p:sldId id="268" r:id="rId22"/>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1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9/5/2022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152092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9/5/2022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37687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9/5/2022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20522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9/5/2022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42358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DEC257E-55BD-46D6-B1D1-917D8BA0217B}" type="datetimeFigureOut">
              <a:rPr lang="es-SV" smtClean="0"/>
              <a:t>9/5/2022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4128362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EDEC257E-55BD-46D6-B1D1-917D8BA0217B}" type="datetimeFigureOut">
              <a:rPr lang="es-SV" smtClean="0"/>
              <a:t>9/5/2022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98150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EDEC257E-55BD-46D6-B1D1-917D8BA0217B}" type="datetimeFigureOut">
              <a:rPr lang="es-SV" smtClean="0"/>
              <a:t>9/5/2022</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55092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EDEC257E-55BD-46D6-B1D1-917D8BA0217B}" type="datetimeFigureOut">
              <a:rPr lang="es-SV" smtClean="0"/>
              <a:t>9/5/2022</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1212866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DEC257E-55BD-46D6-B1D1-917D8BA0217B}" type="datetimeFigureOut">
              <a:rPr lang="es-SV" smtClean="0"/>
              <a:t>9/5/2022</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366734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9/5/2022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4082388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9/5/2022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887947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C257E-55BD-46D6-B1D1-917D8BA0217B}" type="datetimeFigureOut">
              <a:rPr lang="es-SV" smtClean="0"/>
              <a:t>9/5/2022</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16587-D48D-43F7-B638-32196530D2F0}" type="slidenum">
              <a:rPr lang="es-SV" smtClean="0"/>
              <a:t>‹#›</a:t>
            </a:fld>
            <a:endParaRPr lang="es-SV"/>
          </a:p>
        </p:txBody>
      </p:sp>
    </p:spTree>
    <p:extLst>
      <p:ext uri="{BB962C8B-B14F-4D97-AF65-F5344CB8AC3E}">
        <p14:creationId xmlns:p14="http://schemas.microsoft.com/office/powerpoint/2010/main" val="3420029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6"/>
          <p:cNvSpPr txBox="1">
            <a:spLocks noChangeArrowheads="1"/>
          </p:cNvSpPr>
          <p:nvPr/>
        </p:nvSpPr>
        <p:spPr bwMode="auto">
          <a:xfrm>
            <a:off x="1752600" y="188640"/>
            <a:ext cx="97815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a:defRPr/>
            </a:pPr>
            <a:r>
              <a:rPr lang="es-MX" b="1" dirty="0">
                <a:latin typeface="Tahoma" pitchFamily="34" charset="0"/>
              </a:rPr>
              <a:t>MINEC</a:t>
            </a:r>
            <a:endParaRPr lang="es-ES" b="1" dirty="0">
              <a:latin typeface="Tahoma" pitchFamily="34" charset="0"/>
            </a:endParaRPr>
          </a:p>
        </p:txBody>
      </p:sp>
      <p:sp>
        <p:nvSpPr>
          <p:cNvPr id="5125" name="Line 7"/>
          <p:cNvSpPr>
            <a:spLocks noChangeShapeType="1"/>
          </p:cNvSpPr>
          <p:nvPr/>
        </p:nvSpPr>
        <p:spPr bwMode="auto">
          <a:xfrm>
            <a:off x="2241676" y="548680"/>
            <a:ext cx="0" cy="545106"/>
          </a:xfrm>
          <a:prstGeom prst="line">
            <a:avLst/>
          </a:prstGeom>
          <a:noFill/>
          <a:ln w="31750">
            <a:solidFill>
              <a:schemeClr val="tx1"/>
            </a:solidFill>
            <a:prstDash val="dash"/>
            <a:round/>
            <a:headEnd/>
            <a:tailEnd/>
          </a:ln>
        </p:spPr>
        <p:txBody>
          <a:bodyPr/>
          <a:lstStyle/>
          <a:p>
            <a:endParaRPr lang="es-ES"/>
          </a:p>
        </p:txBody>
      </p:sp>
      <p:sp>
        <p:nvSpPr>
          <p:cNvPr id="2052" name="Text Box 8"/>
          <p:cNvSpPr txBox="1">
            <a:spLocks noChangeArrowheads="1"/>
          </p:cNvSpPr>
          <p:nvPr/>
        </p:nvSpPr>
        <p:spPr bwMode="auto">
          <a:xfrm>
            <a:off x="5241519" y="836712"/>
            <a:ext cx="1855788" cy="338554"/>
          </a:xfrm>
          <a:prstGeom prst="rect">
            <a:avLst/>
          </a:prstGeom>
          <a:solidFill>
            <a:srgbClr val="002060"/>
          </a:solidFill>
          <a:ln>
            <a:solidFill>
              <a:schemeClr val="tx1"/>
            </a:solidFill>
            <a:headEnd/>
            <a:tailEnd/>
          </a:ln>
        </p:spPr>
        <p:style>
          <a:lnRef idx="2">
            <a:schemeClr val="accent6">
              <a:shade val="50000"/>
            </a:schemeClr>
          </a:lnRef>
          <a:fillRef idx="1">
            <a:schemeClr val="accent6"/>
          </a:fillRef>
          <a:effectRef idx="0">
            <a:schemeClr val="accent6"/>
          </a:effectRef>
          <a:fontRef idx="minor">
            <a:schemeClr val="lt1"/>
          </a:fontRef>
        </p:style>
        <p:txBody>
          <a:bodyPr>
            <a:spAutoFit/>
          </a:bodyPr>
          <a:lstStyle/>
          <a:p>
            <a:pPr algn="ctr">
              <a:spcBef>
                <a:spcPct val="50000"/>
              </a:spcBef>
              <a:defRPr/>
            </a:pPr>
            <a:r>
              <a:rPr lang="es-MX" sz="1400" dirty="0">
                <a:latin typeface="Tahoma" pitchFamily="34" charset="0"/>
              </a:rPr>
              <a:t>DIRECTORIO</a:t>
            </a:r>
            <a:r>
              <a:rPr lang="es-MX" sz="1600" dirty="0">
                <a:latin typeface="Tahoma" pitchFamily="34" charset="0"/>
              </a:rPr>
              <a:t> </a:t>
            </a:r>
            <a:endParaRPr lang="es-ES" sz="1600" dirty="0">
              <a:latin typeface="Tahoma" pitchFamily="34" charset="0"/>
            </a:endParaRPr>
          </a:p>
        </p:txBody>
      </p:sp>
      <p:sp>
        <p:nvSpPr>
          <p:cNvPr id="2" name="Text Box 9">
            <a:hlinkClick r:id="" action="ppaction://noaction"/>
          </p:cNvPr>
          <p:cNvSpPr txBox="1">
            <a:spLocks noChangeArrowheads="1"/>
          </p:cNvSpPr>
          <p:nvPr/>
        </p:nvSpPr>
        <p:spPr bwMode="auto">
          <a:xfrm>
            <a:off x="5447929" y="2175248"/>
            <a:ext cx="1533525" cy="461665"/>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a:spAutoFit/>
          </a:bodyPr>
          <a:lstStyle/>
          <a:p>
            <a:pPr algn="ctr">
              <a:spcBef>
                <a:spcPct val="50000"/>
              </a:spcBef>
              <a:defRPr/>
            </a:pPr>
            <a:r>
              <a:rPr lang="es-MX" sz="1200" dirty="0">
                <a:latin typeface="Tahoma" pitchFamily="34" charset="0"/>
              </a:rPr>
              <a:t>DIRECCION EJECUTIVA </a:t>
            </a:r>
            <a:endParaRPr lang="es-ES" sz="1200" dirty="0">
              <a:latin typeface="Tahoma" pitchFamily="34" charset="0"/>
            </a:endParaRPr>
          </a:p>
        </p:txBody>
      </p:sp>
      <p:sp>
        <p:nvSpPr>
          <p:cNvPr id="2054" name="Text Box 10">
            <a:hlinkClick r:id="" action="ppaction://noaction"/>
          </p:cNvPr>
          <p:cNvSpPr txBox="1">
            <a:spLocks noChangeArrowheads="1"/>
          </p:cNvSpPr>
          <p:nvPr/>
        </p:nvSpPr>
        <p:spPr bwMode="auto">
          <a:xfrm>
            <a:off x="6764333" y="4365105"/>
            <a:ext cx="1388368" cy="577081"/>
          </a:xfrm>
          <a:prstGeom prst="rect">
            <a:avLst/>
          </a:prstGeom>
          <a:solidFill>
            <a:srgbClr val="002060"/>
          </a:solidFill>
          <a:ln>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ADMINISTRATIVA    </a:t>
            </a:r>
          </a:p>
          <a:p>
            <a:pPr algn="ctr">
              <a:spcBef>
                <a:spcPct val="50000"/>
              </a:spcBef>
              <a:defRPr/>
            </a:pPr>
            <a:endParaRPr lang="es-ES" sz="900" dirty="0">
              <a:latin typeface="Tahoma" pitchFamily="34" charset="0"/>
            </a:endParaRPr>
          </a:p>
        </p:txBody>
      </p:sp>
      <p:sp>
        <p:nvSpPr>
          <p:cNvPr id="5130" name="Line 12"/>
          <p:cNvSpPr>
            <a:spLocks noChangeShapeType="1"/>
          </p:cNvSpPr>
          <p:nvPr/>
        </p:nvSpPr>
        <p:spPr bwMode="auto">
          <a:xfrm>
            <a:off x="6142112" y="1196753"/>
            <a:ext cx="0" cy="966791"/>
          </a:xfrm>
          <a:prstGeom prst="line">
            <a:avLst/>
          </a:prstGeom>
          <a:noFill/>
          <a:ln w="9525">
            <a:solidFill>
              <a:schemeClr val="tx1"/>
            </a:solidFill>
            <a:round/>
            <a:headEnd/>
            <a:tailEnd/>
          </a:ln>
        </p:spPr>
        <p:txBody>
          <a:bodyPr/>
          <a:lstStyle/>
          <a:p>
            <a:endParaRPr lang="es-ES"/>
          </a:p>
        </p:txBody>
      </p:sp>
      <p:sp>
        <p:nvSpPr>
          <p:cNvPr id="5131" name="Line 13"/>
          <p:cNvSpPr>
            <a:spLocks noChangeShapeType="1"/>
          </p:cNvSpPr>
          <p:nvPr/>
        </p:nvSpPr>
        <p:spPr bwMode="auto">
          <a:xfrm>
            <a:off x="2819400" y="4149080"/>
            <a:ext cx="7086600" cy="0"/>
          </a:xfrm>
          <a:prstGeom prst="line">
            <a:avLst/>
          </a:prstGeom>
          <a:noFill/>
          <a:ln w="25400">
            <a:solidFill>
              <a:schemeClr val="tx1"/>
            </a:solidFill>
            <a:round/>
            <a:headEnd/>
            <a:tailEnd/>
          </a:ln>
        </p:spPr>
        <p:txBody>
          <a:bodyPr/>
          <a:lstStyle/>
          <a:p>
            <a:endParaRPr lang="es-ES"/>
          </a:p>
        </p:txBody>
      </p:sp>
      <p:sp>
        <p:nvSpPr>
          <p:cNvPr id="5132" name="Line 14"/>
          <p:cNvSpPr>
            <a:spLocks noChangeShapeType="1"/>
          </p:cNvSpPr>
          <p:nvPr/>
        </p:nvSpPr>
        <p:spPr bwMode="auto">
          <a:xfrm>
            <a:off x="7392144" y="4149080"/>
            <a:ext cx="0" cy="228600"/>
          </a:xfrm>
          <a:prstGeom prst="line">
            <a:avLst/>
          </a:prstGeom>
          <a:noFill/>
          <a:ln w="9525">
            <a:solidFill>
              <a:schemeClr val="tx1"/>
            </a:solidFill>
            <a:round/>
            <a:headEnd/>
            <a:tailEnd/>
          </a:ln>
        </p:spPr>
        <p:txBody>
          <a:bodyPr/>
          <a:lstStyle/>
          <a:p>
            <a:endParaRPr lang="es-ES"/>
          </a:p>
        </p:txBody>
      </p:sp>
      <p:sp>
        <p:nvSpPr>
          <p:cNvPr id="5133" name="Line 15"/>
          <p:cNvSpPr>
            <a:spLocks noChangeShapeType="1"/>
          </p:cNvSpPr>
          <p:nvPr/>
        </p:nvSpPr>
        <p:spPr bwMode="auto">
          <a:xfrm>
            <a:off x="9906000" y="4149080"/>
            <a:ext cx="0" cy="228600"/>
          </a:xfrm>
          <a:prstGeom prst="line">
            <a:avLst/>
          </a:prstGeom>
          <a:noFill/>
          <a:ln w="9525">
            <a:solidFill>
              <a:schemeClr val="tx1"/>
            </a:solidFill>
            <a:round/>
            <a:headEnd/>
            <a:tailEnd/>
          </a:ln>
        </p:spPr>
        <p:txBody>
          <a:bodyPr/>
          <a:lstStyle/>
          <a:p>
            <a:endParaRPr lang="es-ES"/>
          </a:p>
        </p:txBody>
      </p:sp>
      <p:sp>
        <p:nvSpPr>
          <p:cNvPr id="5134" name="Line 16"/>
          <p:cNvSpPr>
            <a:spLocks noChangeShapeType="1"/>
          </p:cNvSpPr>
          <p:nvPr/>
        </p:nvSpPr>
        <p:spPr bwMode="auto">
          <a:xfrm flipH="1">
            <a:off x="6148232" y="2636913"/>
            <a:ext cx="0" cy="1498671"/>
          </a:xfrm>
          <a:prstGeom prst="line">
            <a:avLst/>
          </a:prstGeom>
          <a:noFill/>
          <a:ln w="9525">
            <a:solidFill>
              <a:schemeClr val="tx1"/>
            </a:solidFill>
            <a:round/>
            <a:headEnd/>
            <a:tailEnd/>
          </a:ln>
        </p:spPr>
        <p:txBody>
          <a:bodyPr/>
          <a:lstStyle/>
          <a:p>
            <a:endParaRPr lang="es-ES"/>
          </a:p>
        </p:txBody>
      </p:sp>
      <p:sp>
        <p:nvSpPr>
          <p:cNvPr id="5135" name="Line 17"/>
          <p:cNvSpPr>
            <a:spLocks noChangeShapeType="1"/>
          </p:cNvSpPr>
          <p:nvPr/>
        </p:nvSpPr>
        <p:spPr bwMode="auto">
          <a:xfrm>
            <a:off x="2289175" y="1052736"/>
            <a:ext cx="2971800" cy="0"/>
          </a:xfrm>
          <a:prstGeom prst="line">
            <a:avLst/>
          </a:prstGeom>
          <a:noFill/>
          <a:ln w="31750">
            <a:solidFill>
              <a:schemeClr val="tx1"/>
            </a:solidFill>
            <a:prstDash val="dash"/>
            <a:round/>
            <a:headEnd/>
            <a:tailEnd/>
          </a:ln>
        </p:spPr>
        <p:txBody>
          <a:bodyPr/>
          <a:lstStyle/>
          <a:p>
            <a:endParaRPr lang="es-ES"/>
          </a:p>
        </p:txBody>
      </p:sp>
      <p:sp>
        <p:nvSpPr>
          <p:cNvPr id="5136" name="Text Box 20"/>
          <p:cNvSpPr txBox="1">
            <a:spLocks noChangeArrowheads="1"/>
          </p:cNvSpPr>
          <p:nvPr/>
        </p:nvSpPr>
        <p:spPr bwMode="auto">
          <a:xfrm>
            <a:off x="3590708" y="41465"/>
            <a:ext cx="5540298"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s-MX" sz="1600" b="1" dirty="0">
                <a:latin typeface="Tahoma" pitchFamily="34" charset="0"/>
              </a:rPr>
              <a:t>Estructura Organizacional del</a:t>
            </a:r>
          </a:p>
          <a:p>
            <a:pPr algn="ctr"/>
            <a:r>
              <a:rPr lang="es-MX" sz="1600" b="1" dirty="0">
                <a:latin typeface="Tahoma" pitchFamily="34" charset="0"/>
              </a:rPr>
              <a:t>Consejo Salvadoreño de la Agroindustria Azucarera </a:t>
            </a:r>
          </a:p>
        </p:txBody>
      </p:sp>
      <p:sp>
        <p:nvSpPr>
          <p:cNvPr id="3" name="Text Box 28">
            <a:hlinkClick r:id="" action="ppaction://noaction"/>
          </p:cNvPr>
          <p:cNvSpPr txBox="1">
            <a:spLocks noChangeArrowheads="1"/>
          </p:cNvSpPr>
          <p:nvPr/>
        </p:nvSpPr>
        <p:spPr bwMode="auto">
          <a:xfrm>
            <a:off x="4185097" y="1648832"/>
            <a:ext cx="1124526" cy="553998"/>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1000" dirty="0">
                <a:latin typeface="Tahoma" pitchFamily="34" charset="0"/>
              </a:rPr>
              <a:t>UNIDAD </a:t>
            </a:r>
          </a:p>
          <a:p>
            <a:pPr algn="ctr">
              <a:defRPr/>
            </a:pPr>
            <a:r>
              <a:rPr lang="es-MX" sz="1000" dirty="0">
                <a:latin typeface="Tahoma" pitchFamily="34" charset="0"/>
              </a:rPr>
              <a:t>AMBIENTAL </a:t>
            </a:r>
          </a:p>
          <a:p>
            <a:pPr algn="ctr">
              <a:defRPr/>
            </a:pPr>
            <a:r>
              <a:rPr lang="es-MX" sz="1000" dirty="0">
                <a:latin typeface="Tahoma" pitchFamily="34" charset="0"/>
              </a:rPr>
              <a:t>INSTITUCIONAL</a:t>
            </a:r>
            <a:endParaRPr lang="es-ES" sz="1000" dirty="0">
              <a:latin typeface="Tahoma" pitchFamily="34" charset="0"/>
            </a:endParaRPr>
          </a:p>
        </p:txBody>
      </p:sp>
      <p:sp>
        <p:nvSpPr>
          <p:cNvPr id="5139" name="Line 32"/>
          <p:cNvSpPr>
            <a:spLocks noChangeShapeType="1"/>
          </p:cNvSpPr>
          <p:nvPr/>
        </p:nvSpPr>
        <p:spPr bwMode="auto">
          <a:xfrm>
            <a:off x="5113748" y="4149080"/>
            <a:ext cx="0" cy="228600"/>
          </a:xfrm>
          <a:prstGeom prst="line">
            <a:avLst/>
          </a:prstGeom>
          <a:noFill/>
          <a:ln w="9525">
            <a:solidFill>
              <a:schemeClr val="tx1"/>
            </a:solidFill>
            <a:round/>
            <a:headEnd/>
            <a:tailEnd/>
          </a:ln>
        </p:spPr>
        <p:txBody>
          <a:bodyPr/>
          <a:lstStyle/>
          <a:p>
            <a:endParaRPr lang="es-ES"/>
          </a:p>
        </p:txBody>
      </p:sp>
      <p:sp>
        <p:nvSpPr>
          <p:cNvPr id="5140" name="Line 33"/>
          <p:cNvSpPr>
            <a:spLocks noChangeShapeType="1"/>
          </p:cNvSpPr>
          <p:nvPr/>
        </p:nvSpPr>
        <p:spPr bwMode="auto">
          <a:xfrm>
            <a:off x="2819400" y="4149080"/>
            <a:ext cx="0" cy="228600"/>
          </a:xfrm>
          <a:prstGeom prst="line">
            <a:avLst/>
          </a:prstGeom>
          <a:noFill/>
          <a:ln w="9525">
            <a:solidFill>
              <a:schemeClr val="tx1"/>
            </a:solidFill>
            <a:round/>
            <a:headEnd/>
            <a:tailEnd/>
          </a:ln>
        </p:spPr>
        <p:txBody>
          <a:bodyPr/>
          <a:lstStyle/>
          <a:p>
            <a:endParaRPr lang="es-ES"/>
          </a:p>
        </p:txBody>
      </p:sp>
      <p:sp>
        <p:nvSpPr>
          <p:cNvPr id="5141" name="Line 37"/>
          <p:cNvSpPr>
            <a:spLocks noChangeShapeType="1"/>
          </p:cNvSpPr>
          <p:nvPr/>
        </p:nvSpPr>
        <p:spPr bwMode="auto">
          <a:xfrm>
            <a:off x="6144747" y="1268760"/>
            <a:ext cx="2831638" cy="0"/>
          </a:xfrm>
          <a:prstGeom prst="line">
            <a:avLst/>
          </a:prstGeom>
          <a:noFill/>
          <a:ln w="31750">
            <a:solidFill>
              <a:schemeClr val="tx1"/>
            </a:solidFill>
            <a:prstDash val="dash"/>
            <a:round/>
            <a:headEnd/>
            <a:tailEnd/>
          </a:ln>
        </p:spPr>
        <p:txBody>
          <a:bodyPr/>
          <a:lstStyle/>
          <a:p>
            <a:endParaRPr lang="es-ES"/>
          </a:p>
        </p:txBody>
      </p:sp>
      <p:sp>
        <p:nvSpPr>
          <p:cNvPr id="4" name="Text Box 38"/>
          <p:cNvSpPr txBox="1">
            <a:spLocks noChangeArrowheads="1"/>
          </p:cNvSpPr>
          <p:nvPr/>
        </p:nvSpPr>
        <p:spPr bwMode="auto">
          <a:xfrm>
            <a:off x="8958456" y="1088664"/>
            <a:ext cx="880369" cy="415498"/>
          </a:xfrm>
          <a:prstGeom prst="rect">
            <a:avLst/>
          </a:prstGeom>
          <a:solidFill>
            <a:srgbClr val="002060"/>
          </a:solidFill>
          <a:ln>
            <a:solidFill>
              <a:schemeClr val="accent1">
                <a:lumMod val="50000"/>
              </a:schemeClr>
            </a:solidFill>
            <a:headEnd/>
            <a:tailEnd/>
          </a:ln>
        </p:spPr>
        <p:style>
          <a:lnRef idx="1">
            <a:schemeClr val="accent6"/>
          </a:lnRef>
          <a:fillRef idx="3">
            <a:schemeClr val="accent6"/>
          </a:fillRef>
          <a:effectRef idx="2">
            <a:schemeClr val="accent6"/>
          </a:effectRef>
          <a:fontRef idx="minor">
            <a:schemeClr val="lt1"/>
          </a:fontRef>
        </p:style>
        <p:txBody>
          <a:bodyPr wrap="none">
            <a:spAutoFit/>
          </a:bodyPr>
          <a:lstStyle/>
          <a:p>
            <a:pPr algn="ctr">
              <a:defRPr/>
            </a:pPr>
            <a:r>
              <a:rPr lang="es-MX" sz="1050" dirty="0">
                <a:latin typeface="Tahoma" pitchFamily="34" charset="0"/>
              </a:rPr>
              <a:t>AUDITORIA</a:t>
            </a:r>
          </a:p>
          <a:p>
            <a:pPr algn="ctr">
              <a:defRPr/>
            </a:pPr>
            <a:r>
              <a:rPr lang="es-MX" sz="1050" dirty="0">
                <a:latin typeface="Tahoma" pitchFamily="34" charset="0"/>
              </a:rPr>
              <a:t>EXTERNA </a:t>
            </a:r>
            <a:endParaRPr lang="es-ES" sz="1000" dirty="0">
              <a:latin typeface="Tahoma" pitchFamily="34" charset="0"/>
            </a:endParaRPr>
          </a:p>
        </p:txBody>
      </p:sp>
      <p:cxnSp>
        <p:nvCxnSpPr>
          <p:cNvPr id="28" name="27 Conector recto"/>
          <p:cNvCxnSpPr/>
          <p:nvPr/>
        </p:nvCxnSpPr>
        <p:spPr>
          <a:xfrm flipH="1">
            <a:off x="6447666" y="2636913"/>
            <a:ext cx="1" cy="1685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a:off x="6444239" y="2780929"/>
            <a:ext cx="663720" cy="3313"/>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 Box 8">
            <a:hlinkClick r:id="" action="ppaction://noaction"/>
          </p:cNvPr>
          <p:cNvSpPr txBox="1">
            <a:spLocks noChangeArrowheads="1"/>
          </p:cNvSpPr>
          <p:nvPr/>
        </p:nvSpPr>
        <p:spPr bwMode="auto">
          <a:xfrm>
            <a:off x="7119760" y="2564904"/>
            <a:ext cx="1368152" cy="415498"/>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1000" b="1" dirty="0">
                <a:latin typeface="Tahoma" pitchFamily="34" charset="0"/>
              </a:rPr>
              <a:t>Asistente Técnico Administrativo</a:t>
            </a:r>
            <a:endParaRPr lang="es-ES" sz="1050" b="1" dirty="0">
              <a:latin typeface="Tahoma" pitchFamily="34" charset="0"/>
            </a:endParaRPr>
          </a:p>
        </p:txBody>
      </p:sp>
      <p:cxnSp>
        <p:nvCxnSpPr>
          <p:cNvPr id="29" name="28 Conector recto"/>
          <p:cNvCxnSpPr/>
          <p:nvPr/>
        </p:nvCxnSpPr>
        <p:spPr>
          <a:xfrm flipH="1">
            <a:off x="1991544" y="5085184"/>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34 Conector recto"/>
          <p:cNvCxnSpPr/>
          <p:nvPr/>
        </p:nvCxnSpPr>
        <p:spPr>
          <a:xfrm>
            <a:off x="1991544" y="4857076"/>
            <a:ext cx="0" cy="123622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 Box 8">
            <a:hlinkClick r:id="" action="ppaction://noaction"/>
          </p:cNvPr>
          <p:cNvSpPr txBox="1">
            <a:spLocks noChangeArrowheads="1"/>
          </p:cNvSpPr>
          <p:nvPr/>
        </p:nvSpPr>
        <p:spPr bwMode="auto">
          <a:xfrm>
            <a:off x="2207568" y="5373216"/>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Encargada de Tesorería</a:t>
            </a:r>
            <a:endParaRPr lang="es-ES" sz="1000" b="1" dirty="0">
              <a:latin typeface="Tahoma" pitchFamily="34" charset="0"/>
            </a:endParaRPr>
          </a:p>
        </p:txBody>
      </p:sp>
      <p:sp>
        <p:nvSpPr>
          <p:cNvPr id="41" name="Text Box 8">
            <a:hlinkClick r:id="" action="ppaction://noaction"/>
          </p:cNvPr>
          <p:cNvSpPr txBox="1">
            <a:spLocks noChangeArrowheads="1"/>
          </p:cNvSpPr>
          <p:nvPr/>
        </p:nvSpPr>
        <p:spPr bwMode="auto">
          <a:xfrm>
            <a:off x="7032104" y="5013176"/>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Secretaria Recepcionista</a:t>
            </a:r>
            <a:endParaRPr lang="es-ES" sz="1000" b="1" dirty="0">
              <a:latin typeface="Tahoma" pitchFamily="34" charset="0"/>
            </a:endParaRPr>
          </a:p>
        </p:txBody>
      </p:sp>
      <p:cxnSp>
        <p:nvCxnSpPr>
          <p:cNvPr id="42" name="41 Conector recto"/>
          <p:cNvCxnSpPr/>
          <p:nvPr/>
        </p:nvCxnSpPr>
        <p:spPr>
          <a:xfrm flipH="1">
            <a:off x="6816081" y="4941169"/>
            <a:ext cx="1" cy="841611"/>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 Box 8">
            <a:hlinkClick r:id="" action="ppaction://noaction"/>
          </p:cNvPr>
          <p:cNvSpPr txBox="1">
            <a:spLocks noChangeArrowheads="1"/>
          </p:cNvSpPr>
          <p:nvPr/>
        </p:nvSpPr>
        <p:spPr bwMode="auto">
          <a:xfrm>
            <a:off x="7032104" y="5517232"/>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Ordenanza-Mensajero</a:t>
            </a:r>
            <a:endParaRPr lang="es-ES" sz="1000" b="1" dirty="0">
              <a:latin typeface="Tahoma" pitchFamily="34" charset="0"/>
            </a:endParaRPr>
          </a:p>
        </p:txBody>
      </p:sp>
      <p:sp>
        <p:nvSpPr>
          <p:cNvPr id="45" name="Text Box 8">
            <a:hlinkClick r:id="" action="ppaction://noaction"/>
          </p:cNvPr>
          <p:cNvSpPr txBox="1">
            <a:spLocks noChangeArrowheads="1"/>
          </p:cNvSpPr>
          <p:nvPr/>
        </p:nvSpPr>
        <p:spPr bwMode="auto">
          <a:xfrm>
            <a:off x="9264352" y="4941168"/>
            <a:ext cx="956320"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Encargado Contratos</a:t>
            </a:r>
            <a:endParaRPr lang="es-ES" sz="1000" b="1" dirty="0">
              <a:latin typeface="Tahoma" pitchFamily="34" charset="0"/>
            </a:endParaRPr>
          </a:p>
        </p:txBody>
      </p:sp>
      <p:sp>
        <p:nvSpPr>
          <p:cNvPr id="46" name="Text Box 8">
            <a:hlinkClick r:id="" action="ppaction://noaction"/>
          </p:cNvPr>
          <p:cNvSpPr txBox="1">
            <a:spLocks noChangeArrowheads="1"/>
          </p:cNvSpPr>
          <p:nvPr/>
        </p:nvSpPr>
        <p:spPr bwMode="auto">
          <a:xfrm>
            <a:off x="9264352" y="5373216"/>
            <a:ext cx="956320"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(2) Técnicos </a:t>
            </a:r>
            <a:r>
              <a:rPr lang="es-MX" sz="900" b="1" dirty="0" err="1">
                <a:latin typeface="Tahoma" pitchFamily="34" charset="0"/>
              </a:rPr>
              <a:t>Agroindust</a:t>
            </a:r>
            <a:r>
              <a:rPr lang="es-MX" sz="900" b="1" dirty="0">
                <a:latin typeface="Tahoma" pitchFamily="34" charset="0"/>
              </a:rPr>
              <a:t>.</a:t>
            </a:r>
            <a:endParaRPr lang="es-ES" sz="1000" b="1" dirty="0">
              <a:latin typeface="Tahoma" pitchFamily="34" charset="0"/>
            </a:endParaRPr>
          </a:p>
        </p:txBody>
      </p:sp>
      <p:cxnSp>
        <p:nvCxnSpPr>
          <p:cNvPr id="37" name="36 Conector recto"/>
          <p:cNvCxnSpPr/>
          <p:nvPr/>
        </p:nvCxnSpPr>
        <p:spPr>
          <a:xfrm>
            <a:off x="9028856" y="4869160"/>
            <a:ext cx="0" cy="864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50 Conector recto"/>
          <p:cNvCxnSpPr/>
          <p:nvPr/>
        </p:nvCxnSpPr>
        <p:spPr>
          <a:xfrm flipH="1">
            <a:off x="1991544" y="6093296"/>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6816080" y="5157192"/>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66 Conector recto"/>
          <p:cNvCxnSpPr>
            <a:cxnSpLocks/>
          </p:cNvCxnSpPr>
          <p:nvPr/>
        </p:nvCxnSpPr>
        <p:spPr>
          <a:xfrm flipH="1">
            <a:off x="6816081" y="5805264"/>
            <a:ext cx="2178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flipH="1">
            <a:off x="9047950" y="5085184"/>
            <a:ext cx="2164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76 Conector recto"/>
          <p:cNvCxnSpPr/>
          <p:nvPr/>
        </p:nvCxnSpPr>
        <p:spPr>
          <a:xfrm flipH="1">
            <a:off x="9047950" y="5733256"/>
            <a:ext cx="216403" cy="0"/>
          </a:xfrm>
          <a:prstGeom prst="line">
            <a:avLst/>
          </a:prstGeom>
        </p:spPr>
        <p:style>
          <a:lnRef idx="1">
            <a:schemeClr val="accent1"/>
          </a:lnRef>
          <a:fillRef idx="0">
            <a:schemeClr val="accent1"/>
          </a:fillRef>
          <a:effectRef idx="0">
            <a:schemeClr val="accent1"/>
          </a:effectRef>
          <a:fontRef idx="minor">
            <a:schemeClr val="tx1"/>
          </a:fontRef>
        </p:style>
      </p:cxnSp>
      <p:sp>
        <p:nvSpPr>
          <p:cNvPr id="80" name="Text Box 10">
            <a:hlinkClick r:id="" action="ppaction://noaction"/>
          </p:cNvPr>
          <p:cNvSpPr txBox="1">
            <a:spLocks noChangeArrowheads="1"/>
          </p:cNvSpPr>
          <p:nvPr/>
        </p:nvSpPr>
        <p:spPr bwMode="auto">
          <a:xfrm>
            <a:off x="3997660" y="3429001"/>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DE ACCESO A LA  INFORMACIÓN  PUBLICA (</a:t>
            </a:r>
            <a:r>
              <a:rPr lang="es-MX" sz="900" dirty="0" err="1">
                <a:latin typeface="Tahoma" pitchFamily="34" charset="0"/>
              </a:rPr>
              <a:t>UAIP</a:t>
            </a:r>
            <a:r>
              <a:rPr lang="es-MX" sz="900" dirty="0">
                <a:latin typeface="Tahoma" pitchFamily="34" charset="0"/>
              </a:rPr>
              <a:t>)</a:t>
            </a:r>
            <a:endParaRPr lang="es-ES" sz="900" dirty="0">
              <a:latin typeface="Tahoma" pitchFamily="34" charset="0"/>
            </a:endParaRPr>
          </a:p>
        </p:txBody>
      </p:sp>
      <p:sp>
        <p:nvSpPr>
          <p:cNvPr id="52" name="Text Box 8">
            <a:hlinkClick r:id="" action="ppaction://noaction"/>
          </p:cNvPr>
          <p:cNvSpPr txBox="1">
            <a:spLocks noChangeArrowheads="1"/>
          </p:cNvSpPr>
          <p:nvPr/>
        </p:nvSpPr>
        <p:spPr bwMode="auto">
          <a:xfrm>
            <a:off x="2207568" y="4941168"/>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Encargado de Presupuesto</a:t>
            </a:r>
            <a:endParaRPr lang="es-ES" sz="1000" b="1" dirty="0">
              <a:latin typeface="Tahoma" pitchFamily="34" charset="0"/>
            </a:endParaRPr>
          </a:p>
        </p:txBody>
      </p:sp>
      <p:cxnSp>
        <p:nvCxnSpPr>
          <p:cNvPr id="53" name="52 Conector recto"/>
          <p:cNvCxnSpPr/>
          <p:nvPr/>
        </p:nvCxnSpPr>
        <p:spPr>
          <a:xfrm flipH="1">
            <a:off x="1991544" y="5517232"/>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 Box 47">
            <a:hlinkClick r:id="" action="ppaction://noaction"/>
          </p:cNvPr>
          <p:cNvSpPr txBox="1">
            <a:spLocks noChangeArrowheads="1"/>
          </p:cNvSpPr>
          <p:nvPr/>
        </p:nvSpPr>
        <p:spPr bwMode="auto">
          <a:xfrm>
            <a:off x="4375540" y="4365105"/>
            <a:ext cx="1512639" cy="461665"/>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800" dirty="0">
                <a:latin typeface="Tahoma" pitchFamily="34" charset="0"/>
              </a:rPr>
              <a:t>UNIDAD DE ADQUISICIONES Y CONTRATACIONES INSTITUCIONAL (UACI)</a:t>
            </a:r>
            <a:endParaRPr lang="es-ES" sz="800" dirty="0">
              <a:latin typeface="Tahoma" pitchFamily="34" charset="0"/>
            </a:endParaRPr>
          </a:p>
        </p:txBody>
      </p:sp>
      <p:sp>
        <p:nvSpPr>
          <p:cNvPr id="55" name="Text Box 8">
            <a:hlinkClick r:id="" action="ppaction://noaction"/>
          </p:cNvPr>
          <p:cNvSpPr txBox="1">
            <a:spLocks noChangeArrowheads="1"/>
          </p:cNvSpPr>
          <p:nvPr/>
        </p:nvSpPr>
        <p:spPr bwMode="auto">
          <a:xfrm>
            <a:off x="2207568" y="5805264"/>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Contador Institucional</a:t>
            </a:r>
            <a:endParaRPr lang="es-ES" sz="1000" b="1" dirty="0">
              <a:latin typeface="Tahoma" pitchFamily="34" charset="0"/>
            </a:endParaRPr>
          </a:p>
        </p:txBody>
      </p:sp>
      <p:sp>
        <p:nvSpPr>
          <p:cNvPr id="56" name="Line 27"/>
          <p:cNvSpPr>
            <a:spLocks noChangeShapeType="1"/>
          </p:cNvSpPr>
          <p:nvPr/>
        </p:nvSpPr>
        <p:spPr bwMode="auto">
          <a:xfrm>
            <a:off x="4726294" y="3212976"/>
            <a:ext cx="1415819" cy="0"/>
          </a:xfrm>
          <a:prstGeom prst="line">
            <a:avLst/>
          </a:prstGeom>
          <a:noFill/>
          <a:ln w="31750">
            <a:solidFill>
              <a:schemeClr val="tx1"/>
            </a:solidFill>
            <a:round/>
            <a:headEnd/>
            <a:tailEnd/>
          </a:ln>
        </p:spPr>
        <p:txBody>
          <a:bodyPr/>
          <a:lstStyle/>
          <a:p>
            <a:endParaRPr lang="es-ES"/>
          </a:p>
        </p:txBody>
      </p:sp>
      <p:sp>
        <p:nvSpPr>
          <p:cNvPr id="47" name="Line 27"/>
          <p:cNvSpPr>
            <a:spLocks noChangeShapeType="1"/>
          </p:cNvSpPr>
          <p:nvPr/>
        </p:nvSpPr>
        <p:spPr bwMode="auto">
          <a:xfrm>
            <a:off x="6154280" y="3212976"/>
            <a:ext cx="1415819" cy="0"/>
          </a:xfrm>
          <a:prstGeom prst="line">
            <a:avLst/>
          </a:prstGeom>
          <a:noFill/>
          <a:ln w="31750">
            <a:solidFill>
              <a:schemeClr val="tx1"/>
            </a:solidFill>
            <a:round/>
            <a:headEnd/>
            <a:tailEnd/>
          </a:ln>
        </p:spPr>
        <p:txBody>
          <a:bodyPr/>
          <a:lstStyle/>
          <a:p>
            <a:endParaRPr lang="es-ES"/>
          </a:p>
        </p:txBody>
      </p:sp>
      <p:sp>
        <p:nvSpPr>
          <p:cNvPr id="48" name="Text Box 10">
            <a:hlinkClick r:id="" action="ppaction://noaction"/>
          </p:cNvPr>
          <p:cNvSpPr txBox="1">
            <a:spLocks noChangeArrowheads="1"/>
          </p:cNvSpPr>
          <p:nvPr/>
        </p:nvSpPr>
        <p:spPr bwMode="auto">
          <a:xfrm>
            <a:off x="6924092" y="3429001"/>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DE GESTION DOCUMENTAL Y ARCHIVO (UGDA)</a:t>
            </a:r>
            <a:endParaRPr lang="es-ES" sz="900" dirty="0">
              <a:latin typeface="Tahoma" pitchFamily="34" charset="0"/>
            </a:endParaRPr>
          </a:p>
        </p:txBody>
      </p:sp>
      <p:sp>
        <p:nvSpPr>
          <p:cNvPr id="50" name="Text Box 28">
            <a:hlinkClick r:id="" action="ppaction://noaction"/>
            <a:extLst>
              <a:ext uri="{FF2B5EF4-FFF2-40B4-BE49-F238E27FC236}">
                <a16:creationId xmlns:a16="http://schemas.microsoft.com/office/drawing/2014/main" xmlns="" id="{F22D0ADA-60D1-42A5-BD78-A0B8A1D452FA}"/>
              </a:ext>
            </a:extLst>
          </p:cNvPr>
          <p:cNvSpPr txBox="1">
            <a:spLocks noChangeArrowheads="1"/>
          </p:cNvSpPr>
          <p:nvPr/>
        </p:nvSpPr>
        <p:spPr bwMode="auto">
          <a:xfrm>
            <a:off x="7116278" y="1613966"/>
            <a:ext cx="106795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900" dirty="0" smtClean="0">
                <a:latin typeface="Tahoma" pitchFamily="34" charset="0"/>
              </a:rPr>
              <a:t>UNIDAD DE GÉNERO </a:t>
            </a:r>
            <a:endParaRPr lang="es-MX" sz="900" dirty="0">
              <a:latin typeface="Tahoma" pitchFamily="34" charset="0"/>
            </a:endParaRPr>
          </a:p>
          <a:p>
            <a:pPr algn="ctr">
              <a:defRPr/>
            </a:pPr>
            <a:r>
              <a:rPr lang="es-MX" sz="900" dirty="0">
                <a:latin typeface="Tahoma" pitchFamily="34" charset="0"/>
              </a:rPr>
              <a:t>INSTITUCIONAL</a:t>
            </a:r>
            <a:r>
              <a:rPr lang="es-MX" sz="800" dirty="0">
                <a:latin typeface="Tahoma" pitchFamily="34" charset="0"/>
              </a:rPr>
              <a:t> </a:t>
            </a:r>
            <a:endParaRPr lang="es-ES" sz="700" dirty="0">
              <a:latin typeface="Tahoma" pitchFamily="34" charset="0"/>
            </a:endParaRPr>
          </a:p>
        </p:txBody>
      </p:sp>
      <p:sp>
        <p:nvSpPr>
          <p:cNvPr id="57" name="Text Box 10">
            <a:hlinkClick r:id="" action="ppaction://noaction"/>
            <a:extLst>
              <a:ext uri="{FF2B5EF4-FFF2-40B4-BE49-F238E27FC236}">
                <a16:creationId xmlns:a16="http://schemas.microsoft.com/office/drawing/2014/main" xmlns="" id="{67738122-6129-4549-BD4D-F3E8524A9B44}"/>
              </a:ext>
            </a:extLst>
          </p:cNvPr>
          <p:cNvSpPr txBox="1">
            <a:spLocks noChangeArrowheads="1"/>
          </p:cNvSpPr>
          <p:nvPr/>
        </p:nvSpPr>
        <p:spPr bwMode="auto">
          <a:xfrm>
            <a:off x="1927560" y="4365105"/>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FINANCIERA INSTITUCIONAL        (UFI)</a:t>
            </a:r>
            <a:endParaRPr lang="es-ES" sz="900" dirty="0">
              <a:latin typeface="Tahoma" pitchFamily="34" charset="0"/>
            </a:endParaRPr>
          </a:p>
        </p:txBody>
      </p:sp>
      <p:sp>
        <p:nvSpPr>
          <p:cNvPr id="58" name="Text Box 10">
            <a:hlinkClick r:id="" action="ppaction://noaction"/>
            <a:extLst>
              <a:ext uri="{FF2B5EF4-FFF2-40B4-BE49-F238E27FC236}">
                <a16:creationId xmlns:a16="http://schemas.microsoft.com/office/drawing/2014/main" xmlns="" id="{CFC3625D-7D2A-49F3-9D2D-F351F138DAB3}"/>
              </a:ext>
            </a:extLst>
          </p:cNvPr>
          <p:cNvSpPr txBox="1">
            <a:spLocks noChangeArrowheads="1"/>
          </p:cNvSpPr>
          <p:nvPr/>
        </p:nvSpPr>
        <p:spPr bwMode="auto">
          <a:xfrm>
            <a:off x="8927544" y="4365105"/>
            <a:ext cx="1388369"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TECNICA LEGAL   (UTL)</a:t>
            </a:r>
            <a:endParaRPr lang="es-ES" sz="900" dirty="0">
              <a:latin typeface="Tahoma" pitchFamily="34" charset="0"/>
            </a:endParaRPr>
          </a:p>
        </p:txBody>
      </p:sp>
      <p:cxnSp>
        <p:nvCxnSpPr>
          <p:cNvPr id="7" name="Conector recto 6">
            <a:extLst>
              <a:ext uri="{FF2B5EF4-FFF2-40B4-BE49-F238E27FC236}">
                <a16:creationId xmlns:a16="http://schemas.microsoft.com/office/drawing/2014/main" xmlns="" id="{86D91890-3D13-467C-8473-C79D2EE0B77F}"/>
              </a:ext>
            </a:extLst>
          </p:cNvPr>
          <p:cNvCxnSpPr>
            <a:cxnSpLocks/>
          </p:cNvCxnSpPr>
          <p:nvPr/>
        </p:nvCxnSpPr>
        <p:spPr>
          <a:xfrm>
            <a:off x="4726293" y="3212976"/>
            <a:ext cx="0" cy="196730"/>
          </a:xfrm>
          <a:prstGeom prst="line">
            <a:avLst/>
          </a:prstGeom>
        </p:spPr>
        <p:style>
          <a:lnRef idx="1">
            <a:schemeClr val="dk1"/>
          </a:lnRef>
          <a:fillRef idx="0">
            <a:schemeClr val="dk1"/>
          </a:fillRef>
          <a:effectRef idx="0">
            <a:schemeClr val="dk1"/>
          </a:effectRef>
          <a:fontRef idx="minor">
            <a:schemeClr val="tx1"/>
          </a:fontRef>
        </p:style>
      </p:cxnSp>
      <p:cxnSp>
        <p:nvCxnSpPr>
          <p:cNvPr id="59" name="Conector recto 58">
            <a:extLst>
              <a:ext uri="{FF2B5EF4-FFF2-40B4-BE49-F238E27FC236}">
                <a16:creationId xmlns:a16="http://schemas.microsoft.com/office/drawing/2014/main" xmlns="" id="{63FEF7A3-D303-4347-A933-D3AD55ACE255}"/>
              </a:ext>
            </a:extLst>
          </p:cNvPr>
          <p:cNvCxnSpPr/>
          <p:nvPr/>
        </p:nvCxnSpPr>
        <p:spPr>
          <a:xfrm>
            <a:off x="7570098" y="3212976"/>
            <a:ext cx="0" cy="196730"/>
          </a:xfrm>
          <a:prstGeom prst="line">
            <a:avLst/>
          </a:prstGeom>
        </p:spPr>
        <p:style>
          <a:lnRef idx="1">
            <a:schemeClr val="dk1"/>
          </a:lnRef>
          <a:fillRef idx="0">
            <a:schemeClr val="dk1"/>
          </a:fillRef>
          <a:effectRef idx="0">
            <a:schemeClr val="dk1"/>
          </a:effectRef>
          <a:fontRef idx="minor">
            <a:schemeClr val="tx1"/>
          </a:fontRef>
        </p:style>
      </p:cxnSp>
      <p:sp>
        <p:nvSpPr>
          <p:cNvPr id="60" name="Line 27">
            <a:extLst>
              <a:ext uri="{FF2B5EF4-FFF2-40B4-BE49-F238E27FC236}">
                <a16:creationId xmlns:a16="http://schemas.microsoft.com/office/drawing/2014/main" xmlns="" id="{CDE51584-448C-4202-B772-5564A915FA78}"/>
              </a:ext>
            </a:extLst>
          </p:cNvPr>
          <p:cNvSpPr>
            <a:spLocks noChangeShapeType="1"/>
          </p:cNvSpPr>
          <p:nvPr/>
        </p:nvSpPr>
        <p:spPr bwMode="auto">
          <a:xfrm>
            <a:off x="6154279" y="1412776"/>
            <a:ext cx="1415819" cy="0"/>
          </a:xfrm>
          <a:prstGeom prst="line">
            <a:avLst/>
          </a:prstGeom>
          <a:noFill/>
          <a:ln w="31750">
            <a:solidFill>
              <a:schemeClr val="tx1"/>
            </a:solidFill>
            <a:round/>
            <a:headEnd/>
            <a:tailEnd/>
          </a:ln>
        </p:spPr>
        <p:txBody>
          <a:bodyPr/>
          <a:lstStyle/>
          <a:p>
            <a:endParaRPr lang="es-ES"/>
          </a:p>
        </p:txBody>
      </p:sp>
      <p:cxnSp>
        <p:nvCxnSpPr>
          <p:cNvPr id="61" name="Conector recto 60">
            <a:extLst>
              <a:ext uri="{FF2B5EF4-FFF2-40B4-BE49-F238E27FC236}">
                <a16:creationId xmlns:a16="http://schemas.microsoft.com/office/drawing/2014/main" xmlns="" id="{8D93A16D-E964-4F2B-A0F7-D77652B254DC}"/>
              </a:ext>
            </a:extLst>
          </p:cNvPr>
          <p:cNvCxnSpPr/>
          <p:nvPr/>
        </p:nvCxnSpPr>
        <p:spPr>
          <a:xfrm>
            <a:off x="7570097" y="1412776"/>
            <a:ext cx="0" cy="196730"/>
          </a:xfrm>
          <a:prstGeom prst="line">
            <a:avLst/>
          </a:prstGeom>
        </p:spPr>
        <p:style>
          <a:lnRef idx="1">
            <a:schemeClr val="dk1"/>
          </a:lnRef>
          <a:fillRef idx="0">
            <a:schemeClr val="dk1"/>
          </a:fillRef>
          <a:effectRef idx="0">
            <a:schemeClr val="dk1"/>
          </a:effectRef>
          <a:fontRef idx="minor">
            <a:schemeClr val="tx1"/>
          </a:fontRef>
        </p:style>
      </p:cxnSp>
      <p:sp>
        <p:nvSpPr>
          <p:cNvPr id="62" name="Line 27">
            <a:extLst>
              <a:ext uri="{FF2B5EF4-FFF2-40B4-BE49-F238E27FC236}">
                <a16:creationId xmlns:a16="http://schemas.microsoft.com/office/drawing/2014/main" xmlns="" id="{C2565C5B-6917-4B6C-898C-7EA2A96B02EF}"/>
              </a:ext>
            </a:extLst>
          </p:cNvPr>
          <p:cNvSpPr>
            <a:spLocks noChangeShapeType="1"/>
          </p:cNvSpPr>
          <p:nvPr/>
        </p:nvSpPr>
        <p:spPr bwMode="auto">
          <a:xfrm>
            <a:off x="3215681" y="1412776"/>
            <a:ext cx="2926432" cy="0"/>
          </a:xfrm>
          <a:prstGeom prst="line">
            <a:avLst/>
          </a:prstGeom>
          <a:noFill/>
          <a:ln w="31750">
            <a:solidFill>
              <a:schemeClr val="tx1"/>
            </a:solidFill>
            <a:round/>
            <a:headEnd/>
            <a:tailEnd/>
          </a:ln>
        </p:spPr>
        <p:txBody>
          <a:bodyPr/>
          <a:lstStyle/>
          <a:p>
            <a:endParaRPr lang="es-ES"/>
          </a:p>
        </p:txBody>
      </p:sp>
      <p:cxnSp>
        <p:nvCxnSpPr>
          <p:cNvPr id="63" name="Conector recto 62">
            <a:extLst>
              <a:ext uri="{FF2B5EF4-FFF2-40B4-BE49-F238E27FC236}">
                <a16:creationId xmlns:a16="http://schemas.microsoft.com/office/drawing/2014/main" xmlns="" id="{3ACC6FD3-5C53-4281-8F3E-A27CB00C7314}"/>
              </a:ext>
            </a:extLst>
          </p:cNvPr>
          <p:cNvCxnSpPr/>
          <p:nvPr/>
        </p:nvCxnSpPr>
        <p:spPr>
          <a:xfrm>
            <a:off x="4725157" y="1436639"/>
            <a:ext cx="0" cy="196730"/>
          </a:xfrm>
          <a:prstGeom prst="line">
            <a:avLst/>
          </a:prstGeom>
        </p:spPr>
        <p:style>
          <a:lnRef idx="1">
            <a:schemeClr val="dk1"/>
          </a:lnRef>
          <a:fillRef idx="0">
            <a:schemeClr val="dk1"/>
          </a:fillRef>
          <a:effectRef idx="0">
            <a:schemeClr val="dk1"/>
          </a:effectRef>
          <a:fontRef idx="minor">
            <a:schemeClr val="tx1"/>
          </a:fontRef>
        </p:style>
      </p:cxnSp>
      <p:sp>
        <p:nvSpPr>
          <p:cNvPr id="64" name="Text Box 28">
            <a:hlinkClick r:id="" action="ppaction://noaction"/>
          </p:cNvPr>
          <p:cNvSpPr txBox="1">
            <a:spLocks noChangeArrowheads="1"/>
          </p:cNvSpPr>
          <p:nvPr/>
        </p:nvSpPr>
        <p:spPr bwMode="auto">
          <a:xfrm>
            <a:off x="2757113" y="1648832"/>
            <a:ext cx="1080120" cy="430887"/>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1050" dirty="0">
                <a:latin typeface="Tahoma" pitchFamily="34" charset="0"/>
              </a:rPr>
              <a:t>AUDITORIA</a:t>
            </a:r>
          </a:p>
          <a:p>
            <a:pPr algn="ctr">
              <a:defRPr/>
            </a:pPr>
            <a:r>
              <a:rPr lang="es-MX" sz="1050" dirty="0">
                <a:latin typeface="Tahoma" pitchFamily="34" charset="0"/>
              </a:rPr>
              <a:t>INTERNA </a:t>
            </a:r>
            <a:endParaRPr lang="es-ES" sz="1000" dirty="0">
              <a:latin typeface="Tahoma" pitchFamily="34" charset="0"/>
            </a:endParaRPr>
          </a:p>
        </p:txBody>
      </p:sp>
      <p:cxnSp>
        <p:nvCxnSpPr>
          <p:cNvPr id="66" name="Conector recto 62">
            <a:extLst>
              <a:ext uri="{FF2B5EF4-FFF2-40B4-BE49-F238E27FC236}">
                <a16:creationId xmlns:a16="http://schemas.microsoft.com/office/drawing/2014/main" xmlns="" id="{3ACC6FD3-5C53-4281-8F3E-A27CB00C7314}"/>
              </a:ext>
            </a:extLst>
          </p:cNvPr>
          <p:cNvCxnSpPr/>
          <p:nvPr/>
        </p:nvCxnSpPr>
        <p:spPr>
          <a:xfrm>
            <a:off x="3224354" y="1452102"/>
            <a:ext cx="0" cy="19673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28283269"/>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ox(in)">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ox(in)">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ox(in)">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ox(in)">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ox(in)">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6"/>
                                        </p:tgtEl>
                                        <p:attrNameLst>
                                          <p:attrName>style.visibility</p:attrName>
                                        </p:attrNameLst>
                                      </p:cBhvr>
                                      <p:to>
                                        <p:strVal val="visible"/>
                                      </p:to>
                                    </p:set>
                                    <p:animEffect transition="in" filter="box(in)">
                                      <p:cBhvr>
                                        <p:cTn id="32" dur="500"/>
                                        <p:tgtEl>
                                          <p:spTgt spid="4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1"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box(in)">
                                      <p:cBhvr>
                                        <p:cTn id="37" dur="500"/>
                                        <p:tgtEl>
                                          <p:spTgt spid="3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1"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box(in)">
                                      <p:cBhvr>
                                        <p:cTn id="42" dur="500"/>
                                        <p:tgtEl>
                                          <p:spTgt spid="4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box(in)">
                                      <p:cBhvr>
                                        <p:cTn id="47" dur="500"/>
                                        <p:tgtEl>
                                          <p:spTgt spid="4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2" nodeType="click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box(in)">
                                      <p:cBhvr>
                                        <p:cTn id="52" dur="500"/>
                                        <p:tgtEl>
                                          <p:spTgt spid="4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1"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box(i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1" nodeType="clickEffect">
                                  <p:stCondLst>
                                    <p:cond delay="0"/>
                                  </p:stCondLst>
                                  <p:childTnLst>
                                    <p:set>
                                      <p:cBhvr>
                                        <p:cTn id="61" dur="1" fill="hold">
                                          <p:stCondLst>
                                            <p:cond delay="0"/>
                                          </p:stCondLst>
                                        </p:cTn>
                                        <p:tgtEl>
                                          <p:spTgt spid="46"/>
                                        </p:tgtEl>
                                        <p:attrNameLst>
                                          <p:attrName>style.visibility</p:attrName>
                                        </p:attrNameLst>
                                      </p:cBhvr>
                                      <p:to>
                                        <p:strVal val="visible"/>
                                      </p:to>
                                    </p:set>
                                    <p:animEffect transition="in" filter="box(in)">
                                      <p:cBhvr>
                                        <p:cTn id="62" dur="500"/>
                                        <p:tgtEl>
                                          <p:spTgt spid="4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52"/>
                                        </p:tgtEl>
                                        <p:attrNameLst>
                                          <p:attrName>style.visibility</p:attrName>
                                        </p:attrNameLst>
                                      </p:cBhvr>
                                      <p:to>
                                        <p:strVal val="visible"/>
                                      </p:to>
                                    </p:set>
                                    <p:animEffect transition="in" filter="box(in)">
                                      <p:cBhvr>
                                        <p:cTn id="67" dur="500"/>
                                        <p:tgtEl>
                                          <p:spTgt spid="52"/>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1" nodeType="clickEffect">
                                  <p:stCondLst>
                                    <p:cond delay="0"/>
                                  </p:stCondLst>
                                  <p:childTnLst>
                                    <p:set>
                                      <p:cBhvr>
                                        <p:cTn id="71" dur="1" fill="hold">
                                          <p:stCondLst>
                                            <p:cond delay="0"/>
                                          </p:stCondLst>
                                        </p:cTn>
                                        <p:tgtEl>
                                          <p:spTgt spid="52"/>
                                        </p:tgtEl>
                                        <p:attrNameLst>
                                          <p:attrName>style.visibility</p:attrName>
                                        </p:attrNameLst>
                                      </p:cBhvr>
                                      <p:to>
                                        <p:strVal val="visible"/>
                                      </p:to>
                                    </p:set>
                                    <p:animEffect transition="in" filter="box(in)">
                                      <p:cBhvr>
                                        <p:cTn id="72" dur="500"/>
                                        <p:tgtEl>
                                          <p:spTgt spid="52"/>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55"/>
                                        </p:tgtEl>
                                        <p:attrNameLst>
                                          <p:attrName>style.visibility</p:attrName>
                                        </p:attrNameLst>
                                      </p:cBhvr>
                                      <p:to>
                                        <p:strVal val="visible"/>
                                      </p:to>
                                    </p:set>
                                    <p:animEffect transition="in" filter="box(in)">
                                      <p:cBhvr>
                                        <p:cTn id="77" dur="500"/>
                                        <p:tgtEl>
                                          <p:spTgt spid="55"/>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1" nodeType="clickEffect">
                                  <p:stCondLst>
                                    <p:cond delay="0"/>
                                  </p:stCondLst>
                                  <p:childTnLst>
                                    <p:set>
                                      <p:cBhvr>
                                        <p:cTn id="81" dur="1" fill="hold">
                                          <p:stCondLst>
                                            <p:cond delay="0"/>
                                          </p:stCondLst>
                                        </p:cTn>
                                        <p:tgtEl>
                                          <p:spTgt spid="55"/>
                                        </p:tgtEl>
                                        <p:attrNameLst>
                                          <p:attrName>style.visibility</p:attrName>
                                        </p:attrNameLst>
                                      </p:cBhvr>
                                      <p:to>
                                        <p:strVal val="visible"/>
                                      </p:to>
                                    </p:set>
                                    <p:animEffect transition="in" filter="box(in)">
                                      <p:cBhvr>
                                        <p:cTn id="8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9" grpId="0" animBg="1"/>
      <p:bldP spid="39" grpId="1" animBg="1"/>
      <p:bldP spid="41" grpId="0" animBg="1"/>
      <p:bldP spid="41" grpId="1" animBg="1"/>
      <p:bldP spid="43" grpId="0" animBg="1"/>
      <p:bldP spid="43" grpId="1" animBg="1"/>
      <p:bldP spid="43" grpId="2" animBg="1"/>
      <p:bldP spid="45" grpId="0" animBg="1"/>
      <p:bldP spid="45" grpId="1" animBg="1"/>
      <p:bldP spid="46" grpId="0" animBg="1"/>
      <p:bldP spid="46" grpId="1" animBg="1"/>
      <p:bldP spid="52" grpId="0" animBg="1"/>
      <p:bldP spid="52" grpId="1" animBg="1"/>
      <p:bldP spid="55" grpId="0" animBg="1"/>
      <p:bldP spid="55"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8418"/>
            <a:ext cx="10515600" cy="1325563"/>
          </a:xfrm>
        </p:spPr>
        <p:txBody>
          <a:bodyPr/>
          <a:lstStyle/>
          <a:p>
            <a:pPr algn="ctr"/>
            <a:r>
              <a:rPr lang="es-SV" sz="4000" b="1" dirty="0"/>
              <a:t>Unidad</a:t>
            </a:r>
            <a:r>
              <a:rPr lang="es-SV" b="1" dirty="0"/>
              <a:t> de </a:t>
            </a:r>
            <a:r>
              <a:rPr lang="es-SV" b="1" dirty="0" smtClean="0"/>
              <a:t>Gestión Documental y Archivo </a:t>
            </a:r>
            <a:endParaRPr lang="es-SV" dirty="0"/>
          </a:p>
        </p:txBody>
      </p:sp>
      <p:sp>
        <p:nvSpPr>
          <p:cNvPr id="3" name="Marcador de contenido 2"/>
          <p:cNvSpPr>
            <a:spLocks noGrp="1"/>
          </p:cNvSpPr>
          <p:nvPr>
            <p:ph idx="1"/>
          </p:nvPr>
        </p:nvSpPr>
        <p:spPr>
          <a:xfrm>
            <a:off x="838200" y="1650812"/>
            <a:ext cx="10515600" cy="5032376"/>
          </a:xfrm>
        </p:spPr>
        <p:txBody>
          <a:bodyPr>
            <a:noAutofit/>
          </a:bodyPr>
          <a:lstStyle/>
          <a:p>
            <a:pPr marL="0" indent="0">
              <a:buNone/>
            </a:pPr>
            <a:r>
              <a:rPr lang="es-SV" sz="1600" dirty="0"/>
              <a:t>Mujeres 1</a:t>
            </a:r>
          </a:p>
          <a:p>
            <a:pPr marL="0" indent="0">
              <a:buNone/>
            </a:pPr>
            <a:r>
              <a:rPr lang="es-SV" sz="1600" dirty="0"/>
              <a:t>Competencia</a:t>
            </a:r>
            <a:r>
              <a:rPr lang="es-SV" sz="1600" dirty="0" smtClean="0"/>
              <a:t>:</a:t>
            </a:r>
          </a:p>
          <a:p>
            <a:pPr algn="just">
              <a:lnSpc>
                <a:spcPct val="100000"/>
              </a:lnSpc>
            </a:pPr>
            <a:r>
              <a:rPr lang="es-SV" sz="1600" dirty="0" smtClean="0"/>
              <a:t>Responsable de administrar </a:t>
            </a:r>
            <a:r>
              <a:rPr lang="es-SV" sz="1600" dirty="0"/>
              <a:t>el Sistema Institucional de Gestión Documental y Archivos, </a:t>
            </a:r>
            <a:r>
              <a:rPr lang="es-SV" sz="1600" dirty="0" smtClean="0"/>
              <a:t>de crear</a:t>
            </a:r>
            <a:r>
              <a:rPr lang="es-SV" sz="1600" dirty="0"/>
              <a:t>, implementar, cumplir y desarrollar las políticas, </a:t>
            </a:r>
            <a:r>
              <a:rPr lang="es-SV" sz="1600" dirty="0" smtClean="0"/>
              <a:t>lineamientos, manuales</a:t>
            </a:r>
            <a:r>
              <a:rPr lang="es-SV" sz="1600" dirty="0"/>
              <a:t>, normativa y prácticas de gestión documental y </a:t>
            </a:r>
            <a:r>
              <a:rPr lang="es-SV" sz="1600" dirty="0" smtClean="0"/>
              <a:t>archivos que </a:t>
            </a:r>
            <a:r>
              <a:rPr lang="es-SV" sz="1600" dirty="0"/>
              <a:t>serán sometidas a autorización de la máxima autoridad, para garantizar la organización, conservación y acceso a los documentos, a fin de evitar incurrir en las faltas muy graves a las que se refiere el Art. 76 letras "a" y "f" de la LAIP. </a:t>
            </a:r>
            <a:endParaRPr lang="es-SV" sz="1600" dirty="0" smtClean="0"/>
          </a:p>
          <a:p>
            <a:pPr algn="just">
              <a:lnSpc>
                <a:spcPct val="100000"/>
              </a:lnSpc>
            </a:pPr>
            <a:r>
              <a:rPr lang="es-SV" sz="1600" dirty="0" smtClean="0"/>
              <a:t>Dirigir</a:t>
            </a:r>
            <a:r>
              <a:rPr lang="es-SV" sz="1600" dirty="0"/>
              <a:t>, coordinar e implementar el trabajo del Sistema Institucional de Archivos- SIA el cual está compuesto por los archivos de Gestión, </a:t>
            </a:r>
            <a:r>
              <a:rPr lang="es-SV" sz="1600" dirty="0" smtClean="0"/>
              <a:t>Central e </a:t>
            </a:r>
            <a:r>
              <a:rPr lang="es-SV" sz="1600" dirty="0"/>
              <a:t>Intermedio de la institución, capacitando y haciendo cumplir, las políticas manuales y procedimientos de gestión documental y archivo que permitan a los archivos apoyar en la toma de decisiones y permitir </a:t>
            </a:r>
            <a:r>
              <a:rPr lang="es-SV" sz="1600" dirty="0" err="1"/>
              <a:t>eficientar</a:t>
            </a:r>
            <a:r>
              <a:rPr lang="es-SV" sz="1600" dirty="0"/>
              <a:t> el acceso a información a los ciudadanos que lo requieren. </a:t>
            </a:r>
            <a:endParaRPr lang="es-SV" sz="1600" dirty="0" smtClean="0"/>
          </a:p>
          <a:p>
            <a:pPr algn="just">
              <a:lnSpc>
                <a:spcPct val="100000"/>
              </a:lnSpc>
            </a:pPr>
            <a:r>
              <a:rPr lang="es-SV" sz="1600" dirty="0" smtClean="0"/>
              <a:t>Elaborar</a:t>
            </a:r>
            <a:r>
              <a:rPr lang="es-SV" sz="1600" dirty="0"/>
              <a:t>, actualizar e implementar en cooperación con otras unidades o comités, los instrumentos de organización documental, consulta, control, basados en la LAIP y en los lineamientos de Gestión Documental y Archivos, establecido por el IAIP, así como la normativa nacional e internacional vigente sobre la materia. </a:t>
            </a:r>
            <a:endParaRPr lang="es-SV" sz="1600" dirty="0" smtClean="0"/>
          </a:p>
          <a:p>
            <a:pPr algn="just">
              <a:lnSpc>
                <a:spcPct val="100000"/>
              </a:lnSpc>
            </a:pPr>
            <a:r>
              <a:rPr lang="es-SV" sz="1600" dirty="0" smtClean="0"/>
              <a:t>Elaborar </a:t>
            </a:r>
            <a:r>
              <a:rPr lang="es-SV" sz="1600" dirty="0"/>
              <a:t>un Plan de digitalización/automatización de documentos cuando la documentación física esté organizada y se garantice su conservación según lo establecido en los Lineamientos sobre las pautas de gestión documental electrónica y en los de conservación documental</a:t>
            </a:r>
            <a:r>
              <a:rPr lang="es-SV" sz="1600" dirty="0" smtClean="0"/>
              <a:t>.</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282276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6129" y="688320"/>
            <a:ext cx="10515600" cy="1325563"/>
          </a:xfrm>
        </p:spPr>
        <p:txBody>
          <a:bodyPr>
            <a:normAutofit/>
          </a:bodyPr>
          <a:lstStyle/>
          <a:p>
            <a:pPr algn="ctr"/>
            <a:r>
              <a:rPr lang="es-SV" sz="4000" b="1" dirty="0" smtClean="0"/>
              <a:t>Unidad Financiera Institucional </a:t>
            </a:r>
            <a:endParaRPr lang="es-SV" dirty="0"/>
          </a:p>
        </p:txBody>
      </p:sp>
      <p:sp>
        <p:nvSpPr>
          <p:cNvPr id="3" name="Marcador de contenido 2"/>
          <p:cNvSpPr>
            <a:spLocks noGrp="1"/>
          </p:cNvSpPr>
          <p:nvPr>
            <p:ph idx="1"/>
          </p:nvPr>
        </p:nvSpPr>
        <p:spPr>
          <a:xfrm>
            <a:off x="856129" y="1820674"/>
            <a:ext cx="10515600" cy="5037326"/>
          </a:xfrm>
        </p:spPr>
        <p:txBody>
          <a:bodyPr>
            <a:normAutofit fontScale="62500" lnSpcReduction="20000"/>
          </a:bodyPr>
          <a:lstStyle/>
          <a:p>
            <a:pPr marL="0" indent="0">
              <a:buNone/>
            </a:pPr>
            <a:r>
              <a:rPr lang="es-SV" dirty="0"/>
              <a:t>Mujeres 1</a:t>
            </a:r>
            <a:endParaRPr lang="es-SV" dirty="0" smtClean="0"/>
          </a:p>
          <a:p>
            <a:pPr marL="0" indent="0">
              <a:buNone/>
            </a:pPr>
            <a:r>
              <a:rPr lang="es-SV" dirty="0" smtClean="0"/>
              <a:t>Competencia:</a:t>
            </a:r>
          </a:p>
          <a:p>
            <a:pPr algn="just">
              <a:lnSpc>
                <a:spcPct val="120000"/>
              </a:lnSpc>
            </a:pPr>
            <a:r>
              <a:rPr lang="es-SV" dirty="0"/>
              <a:t>Responsable de dirigir, coordinar, gestionar y supervisar las actividades generales de CONSAA, de acuerdo a la Ley, políticas, reglamentos y disposiciones emanadas del Consejo Directivo, así como evaluar el Proceso Administrativo Financiero correspondiente a la institución, en forma integrada e interrelacionada, velando por el cumplimiento de la normativa definida por el Ministerio de </a:t>
            </a:r>
            <a:r>
              <a:rPr lang="es-SV" dirty="0" smtClean="0"/>
              <a:t>Hacienda</a:t>
            </a:r>
            <a:r>
              <a:rPr lang="es-SV" dirty="0"/>
              <a:t>.</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Dirigir la gestión financiera institucional, llevando a cabo la planificación, coordinación, integración y supervisión de las actividades de presupuesto, tesorería y de contabilidad gubernamental </a:t>
            </a:r>
            <a:endParaRPr lang="es-SV" dirty="0" smtClean="0"/>
          </a:p>
          <a:p>
            <a:pPr algn="just">
              <a:lnSpc>
                <a:spcPct val="120000"/>
              </a:lnSpc>
            </a:pPr>
            <a:r>
              <a:rPr lang="es-SV" dirty="0" smtClean="0"/>
              <a:t>Difundir </a:t>
            </a:r>
            <a:r>
              <a:rPr lang="es-SV" dirty="0"/>
              <a:t>y supervisar el cumplimiento de las políticas y disposiciones normativas referentes al SAFI, en las entidades y organismos que conforman la institución </a:t>
            </a:r>
            <a:endParaRPr lang="es-SV" dirty="0" smtClean="0"/>
          </a:p>
          <a:p>
            <a:pPr algn="just">
              <a:lnSpc>
                <a:spcPct val="120000"/>
              </a:lnSpc>
            </a:pPr>
            <a:r>
              <a:rPr lang="es-SV" dirty="0" smtClean="0"/>
              <a:t>Asesorar </a:t>
            </a:r>
            <a:r>
              <a:rPr lang="es-SV" dirty="0"/>
              <a:t>a las entidades en la aplicación de las normas y procedimientos que emita el Ministerio de </a:t>
            </a:r>
            <a:r>
              <a:rPr lang="es-SV" dirty="0" smtClean="0"/>
              <a:t>Hacienda</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85784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9073"/>
            <a:ext cx="10515600" cy="1325563"/>
          </a:xfrm>
        </p:spPr>
        <p:txBody>
          <a:bodyPr>
            <a:normAutofit/>
          </a:bodyPr>
          <a:lstStyle/>
          <a:p>
            <a:pPr algn="ctr"/>
            <a:r>
              <a:rPr lang="es-SV" b="1" dirty="0" smtClean="0"/>
              <a:t>Encargado de Presupuesto </a:t>
            </a:r>
            <a:r>
              <a:rPr lang="es-SV" dirty="0" smtClean="0"/>
              <a:t/>
            </a:r>
            <a:br>
              <a:rPr lang="es-SV" dirty="0" smtClean="0"/>
            </a:br>
            <a:r>
              <a:rPr lang="es-SV" sz="2000" dirty="0" smtClean="0"/>
              <a:t>(funciones realizadas por jefe UFI)</a:t>
            </a:r>
            <a:endParaRPr lang="es-SV" sz="2400" dirty="0"/>
          </a:p>
        </p:txBody>
      </p:sp>
      <p:sp>
        <p:nvSpPr>
          <p:cNvPr id="3" name="Marcador de contenido 2"/>
          <p:cNvSpPr>
            <a:spLocks noGrp="1"/>
          </p:cNvSpPr>
          <p:nvPr>
            <p:ph idx="1"/>
          </p:nvPr>
        </p:nvSpPr>
        <p:spPr>
          <a:xfrm>
            <a:off x="838200" y="1837299"/>
            <a:ext cx="10847294" cy="4684526"/>
          </a:xfrm>
        </p:spPr>
        <p:txBody>
          <a:bodyPr>
            <a:normAutofit fontScale="62500" lnSpcReduction="20000"/>
          </a:bodyPr>
          <a:lstStyle/>
          <a:p>
            <a:pPr marL="0" indent="0">
              <a:buNone/>
            </a:pPr>
            <a:r>
              <a:rPr lang="es-SV" dirty="0" smtClean="0"/>
              <a:t>Competencia:</a:t>
            </a:r>
          </a:p>
          <a:p>
            <a:pPr algn="just">
              <a:lnSpc>
                <a:spcPct val="120000"/>
              </a:lnSpc>
            </a:pPr>
            <a:r>
              <a:rPr lang="es-SV" dirty="0"/>
              <a:t>Formular, ejecutar y controlar el Presupuesto de la Institución en conjunto con las demás Unidades, de acuerdo con los lineamientos y políticas Institucionales, en cumplimiento de las normas internas y externas que lo regulan y afectan, asimismo realizar por medio del Jefe UFI, la gestión de los Recursos Financieros, las actividades relacionadas con el pago de los compromisos institucionales, así como mantener actualizados los auxiliares respectivos que se requieran durante el Proceso Administrativo Financiero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Elaborar el Proyecto de Presupuesto Institucional y el Plan Anual de Trabajo, tomando en cuenta legal y técnica establecida para el proceso de formulación presupuestaria y someterlo a validación del Jefe UFI. </a:t>
            </a:r>
            <a:endParaRPr lang="es-SV" dirty="0" smtClean="0"/>
          </a:p>
          <a:p>
            <a:pPr algn="just">
              <a:lnSpc>
                <a:spcPct val="120000"/>
              </a:lnSpc>
            </a:pPr>
            <a:r>
              <a:rPr lang="es-SV" dirty="0" smtClean="0"/>
              <a:t>Elaborar </a:t>
            </a:r>
            <a:r>
              <a:rPr lang="es-SV" dirty="0"/>
              <a:t>la Programación de la Ejecución Presupuestaria tomando en cuenta el plan de trabajo, programas de compras y someterla a validación del Jefe UFI. </a:t>
            </a:r>
            <a:endParaRPr lang="es-SV" dirty="0" smtClean="0"/>
          </a:p>
          <a:p>
            <a:pPr algn="just">
              <a:lnSpc>
                <a:spcPct val="120000"/>
              </a:lnSpc>
            </a:pPr>
            <a:r>
              <a:rPr lang="es-SV" dirty="0" smtClean="0"/>
              <a:t>Emitir </a:t>
            </a:r>
            <a:r>
              <a:rPr lang="es-SV" dirty="0"/>
              <a:t>la solicitud de la Unidad de Adquisiciones y Contrataciones Institucional, la certificación de disponibilidad presupuestaria, previo al inicio de los procesos de adquisiciones y contrataciones.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727351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99153"/>
            <a:ext cx="10515600" cy="1325563"/>
          </a:xfrm>
        </p:spPr>
        <p:txBody>
          <a:bodyPr>
            <a:normAutofit/>
          </a:bodyPr>
          <a:lstStyle/>
          <a:p>
            <a:pPr algn="ctr"/>
            <a:r>
              <a:rPr lang="es-SV" sz="4000" b="1" dirty="0" smtClean="0"/>
              <a:t>Encargada de Tesorería </a:t>
            </a:r>
            <a:endParaRPr lang="es-SV" sz="4000" b="1" dirty="0"/>
          </a:p>
        </p:txBody>
      </p:sp>
      <p:sp>
        <p:nvSpPr>
          <p:cNvPr id="3" name="Marcador de contenido 2"/>
          <p:cNvSpPr>
            <a:spLocks noGrp="1"/>
          </p:cNvSpPr>
          <p:nvPr>
            <p:ph idx="1"/>
          </p:nvPr>
        </p:nvSpPr>
        <p:spPr>
          <a:xfrm>
            <a:off x="838200" y="1627094"/>
            <a:ext cx="10739718" cy="4993622"/>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Recibir los ingresos de los diferentes fondos para optimizar su rendimiento de manera que la Institución pueda cumplir con los Compromisos de pago y desembolsos, mantener un adecuado registro de sus operaciones; así como conservar en buen estado los documentos y velar por la seguridad de los valores de la Institución, además de realizar por medio del Jefe UFI, la gestión de los Recursos Financieros, las actividades relacionadas con el pago de los compromisos institucionales, así como mantener actualizados los auxiliares respectivos que se requieran durante el Proceso Administrativo Financiero </a:t>
            </a:r>
            <a:endParaRPr lang="es-SV" dirty="0" smtClean="0"/>
          </a:p>
          <a:p>
            <a:pPr marL="0" indent="0" algn="just">
              <a:buNone/>
            </a:pPr>
            <a:r>
              <a:rPr lang="es-SV" dirty="0" smtClean="0"/>
              <a:t>Facultades</a:t>
            </a:r>
            <a:r>
              <a:rPr lang="es-SV" dirty="0"/>
              <a:t>:</a:t>
            </a:r>
          </a:p>
          <a:p>
            <a:pPr algn="just"/>
            <a:r>
              <a:rPr lang="es-SV" dirty="0"/>
              <a:t>Autorizar las ordenes de descuento emitidas por los empleados de la institución y remitirlas para su correspondiente registro en la Unidad de Recursos Humanos Institucional </a:t>
            </a:r>
            <a:endParaRPr lang="es-SV" dirty="0" smtClean="0"/>
          </a:p>
          <a:p>
            <a:pPr algn="just"/>
            <a:r>
              <a:rPr lang="es-SV" dirty="0" smtClean="0"/>
              <a:t>Verificar </a:t>
            </a:r>
            <a:r>
              <a:rPr lang="es-SV" dirty="0"/>
              <a:t>la existencia del compromiso presupuestario previo a iniciar todo tramite de pago </a:t>
            </a:r>
            <a:endParaRPr lang="es-SV" dirty="0" smtClean="0"/>
          </a:p>
          <a:p>
            <a:pPr algn="just"/>
            <a:r>
              <a:rPr lang="es-SV" dirty="0" smtClean="0"/>
              <a:t>Recibir </a:t>
            </a:r>
            <a:r>
              <a:rPr lang="es-SV" dirty="0"/>
              <a:t>las facturas correspondientes a las obligaciones adquiridas por la institución, las cuales deberán estar acompañadas de la documentación e información establecida en las disposiciones legales y técnicas vigentes y entregar el quedan a los proveedores y </a:t>
            </a:r>
            <a:r>
              <a:rPr lang="es-SV" dirty="0" err="1"/>
              <a:t>suministrantes</a:t>
            </a:r>
            <a:r>
              <a:rPr lang="es-SV" dirty="0"/>
              <a:t>. </a:t>
            </a:r>
            <a:endParaRPr lang="es-SV" dirty="0" smtClean="0"/>
          </a:p>
          <a:p>
            <a:pPr algn="just"/>
            <a:r>
              <a:rPr lang="es-SV" dirty="0" smtClean="0"/>
              <a:t>Validar </a:t>
            </a:r>
            <a:r>
              <a:rPr lang="es-SV" dirty="0"/>
              <a:t>en la planilla preliminar para el pago de remuneraciones, la información registrada por la Unidad de Recursos Humanos, relacionada con la aplicación de los descuentos de ley y otros, correspondientes a compromisos adquiridos por los empleados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31554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7152" y="642002"/>
            <a:ext cx="10515600" cy="1325563"/>
          </a:xfrm>
        </p:spPr>
        <p:txBody>
          <a:bodyPr>
            <a:normAutofit/>
          </a:bodyPr>
          <a:lstStyle/>
          <a:p>
            <a:pPr algn="ctr"/>
            <a:r>
              <a:rPr lang="es-SV" b="1" dirty="0" smtClean="0"/>
              <a:t>Contador Institucional </a:t>
            </a:r>
            <a:endParaRPr lang="es-SV" dirty="0"/>
          </a:p>
        </p:txBody>
      </p:sp>
      <p:sp>
        <p:nvSpPr>
          <p:cNvPr id="3" name="Marcador de contenido 2"/>
          <p:cNvSpPr>
            <a:spLocks noGrp="1"/>
          </p:cNvSpPr>
          <p:nvPr>
            <p:ph idx="1"/>
          </p:nvPr>
        </p:nvSpPr>
        <p:spPr>
          <a:xfrm>
            <a:off x="838199" y="1680228"/>
            <a:ext cx="10860741" cy="4900148"/>
          </a:xfrm>
        </p:spPr>
        <p:txBody>
          <a:bodyPr>
            <a:normAutofit fontScale="625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Generar Estados Financieros que contengan información confiable y veraz, para la toma de decisiones de acuerdo con la normativa establecida por el Sistema de Contabilidad Gubernamental y los demás entes fiscalizadores.</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Diseñar el sistema de contabilidad de acuerdo con los requerimientos internos y dentro del marco general que se establezca para el Subsistema de Contabilidad Gubernamental</a:t>
            </a:r>
            <a:r>
              <a:rPr lang="es-SV" dirty="0" smtClean="0"/>
              <a:t>.</a:t>
            </a:r>
          </a:p>
          <a:p>
            <a:pPr algn="just">
              <a:lnSpc>
                <a:spcPct val="120000"/>
              </a:lnSpc>
            </a:pPr>
            <a:r>
              <a:rPr lang="es-SV" dirty="0" smtClean="0"/>
              <a:t>Someter </a:t>
            </a:r>
            <a:r>
              <a:rPr lang="es-SV" dirty="0"/>
              <a:t>a la aprobación de la Dirección General de Contabilidad Gubernamental sus planes de cuentas y las modificaciones, antes de entrar en vigencia </a:t>
            </a:r>
            <a:endParaRPr lang="es-SV" dirty="0" smtClean="0"/>
          </a:p>
          <a:p>
            <a:pPr algn="just">
              <a:lnSpc>
                <a:spcPct val="120000"/>
              </a:lnSpc>
            </a:pPr>
            <a:r>
              <a:rPr lang="es-SV" dirty="0" smtClean="0"/>
              <a:t>Registrar </a:t>
            </a:r>
            <a:r>
              <a:rPr lang="es-SV" dirty="0"/>
              <a:t>diaria y cronológicamente, todas las transacciones que modifiquen la composición de los recursos y obligaciones de la institución o fondo; y en los casos que proceda, mantener registros contables destinados a centralizar y consolidar los movimientos contables de las entidades dependientes del Ramo.</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387185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932889"/>
            <a:ext cx="10515600" cy="1325563"/>
          </a:xfrm>
        </p:spPr>
        <p:txBody>
          <a:bodyPr>
            <a:normAutofit/>
          </a:bodyPr>
          <a:lstStyle/>
          <a:p>
            <a:pPr algn="ctr"/>
            <a:r>
              <a:rPr lang="es-SV" sz="4000" b="1" dirty="0" smtClean="0"/>
              <a:t>Unidad de Adquisiciones y Contrataciones Institucional </a:t>
            </a:r>
            <a:endParaRPr lang="es-SV" sz="4800" b="1" dirty="0"/>
          </a:p>
        </p:txBody>
      </p:sp>
      <p:sp>
        <p:nvSpPr>
          <p:cNvPr id="3" name="Marcador de contenido 2"/>
          <p:cNvSpPr>
            <a:spLocks noGrp="1"/>
          </p:cNvSpPr>
          <p:nvPr>
            <p:ph idx="1"/>
          </p:nvPr>
        </p:nvSpPr>
        <p:spPr>
          <a:xfrm>
            <a:off x="838200" y="2094566"/>
            <a:ext cx="11049000" cy="4351338"/>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Responsable de realizar todas las actividades relacionadas con la gestión de adquisiciones y contrataciones de obras, bienes y servicios del CONSAA</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Cumplir las políticas, lineamientos y disposiciones técnicas que sean establecidas por la UNAC, y ejecutar todos los procesos de adquisiciones y contrataciones </a:t>
            </a:r>
            <a:endParaRPr lang="es-SV" dirty="0" smtClean="0"/>
          </a:p>
          <a:p>
            <a:pPr algn="just">
              <a:lnSpc>
                <a:spcPct val="120000"/>
              </a:lnSpc>
            </a:pPr>
            <a:r>
              <a:rPr lang="es-SV" dirty="0" smtClean="0"/>
              <a:t>Ejecutar </a:t>
            </a:r>
            <a:r>
              <a:rPr lang="es-SV" dirty="0"/>
              <a:t>los procesos de adquisiciones y contrataciones, para lo cual llevará un expediente de todas sus actuaciones; del proceso de contratación, desde el requerimiento de la unidad solicitante hasta la liquidación de la obra, bien o servicio </a:t>
            </a:r>
            <a:endParaRPr lang="es-SV" dirty="0" smtClean="0"/>
          </a:p>
          <a:p>
            <a:pPr algn="just">
              <a:lnSpc>
                <a:spcPct val="120000"/>
              </a:lnSpc>
            </a:pPr>
            <a:r>
              <a:rPr lang="es-SV" dirty="0" smtClean="0"/>
              <a:t>Constituir </a:t>
            </a:r>
            <a:r>
              <a:rPr lang="es-SV" dirty="0"/>
              <a:t>el enlace entre la UNAC y las dependencias de la institución, en cuanto a las actividades técnicas, flujos y registros de información y otros aspectos que se deriven de la gestión de adquisiciones y contrataciones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674101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7859" y="819847"/>
            <a:ext cx="10515600" cy="1325563"/>
          </a:xfrm>
        </p:spPr>
        <p:txBody>
          <a:bodyPr>
            <a:normAutofit/>
          </a:bodyPr>
          <a:lstStyle/>
          <a:p>
            <a:pPr algn="ctr"/>
            <a:r>
              <a:rPr lang="es-SV" sz="4000" b="1" dirty="0" smtClean="0"/>
              <a:t>Unidad Administrativa</a:t>
            </a:r>
            <a:br>
              <a:rPr lang="es-SV" sz="4000" b="1" dirty="0" smtClean="0"/>
            </a:br>
            <a:r>
              <a:rPr lang="es-SV" sz="2000" dirty="0"/>
              <a:t>(funciones realizadas por jefe UFI)</a:t>
            </a:r>
            <a:r>
              <a:rPr lang="es-SV" sz="2000" b="1" dirty="0" smtClean="0"/>
              <a:t> </a:t>
            </a:r>
            <a:endParaRPr lang="es-SV" sz="4000" b="1" dirty="0"/>
          </a:p>
        </p:txBody>
      </p:sp>
      <p:sp>
        <p:nvSpPr>
          <p:cNvPr id="3" name="Marcador de contenido 2"/>
          <p:cNvSpPr>
            <a:spLocks noGrp="1"/>
          </p:cNvSpPr>
          <p:nvPr>
            <p:ph idx="1"/>
          </p:nvPr>
        </p:nvSpPr>
        <p:spPr>
          <a:xfrm>
            <a:off x="703730" y="2004076"/>
            <a:ext cx="10515600" cy="4786594"/>
          </a:xfrm>
        </p:spPr>
        <p:txBody>
          <a:bodyPr>
            <a:normAutofit fontScale="77500" lnSpcReduction="20000"/>
          </a:bodyPr>
          <a:lstStyle/>
          <a:p>
            <a:pPr marL="0" indent="0">
              <a:buNone/>
            </a:pPr>
            <a:r>
              <a:rPr lang="es-SV" dirty="0" smtClean="0"/>
              <a:t>Competencia:</a:t>
            </a:r>
          </a:p>
          <a:p>
            <a:pPr algn="just">
              <a:lnSpc>
                <a:spcPct val="120000"/>
              </a:lnSpc>
            </a:pPr>
            <a:r>
              <a:rPr lang="es-SV" dirty="0"/>
              <a:t>Responsable de dirigir, coordinar, gestionar y supervisar, las actividades administrativas de CONSAA, de acuerdo con políticas y disposiciones emanadas del Directorio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smtClean="0"/>
              <a:t>Planificar </a:t>
            </a:r>
            <a:r>
              <a:rPr lang="es-SV" dirty="0"/>
              <a:t>y realizar todas las acciones necesarias que permita la implantación de la Unidad bajo los objetivos establecidos en su creación </a:t>
            </a:r>
            <a:endParaRPr lang="es-SV" dirty="0" smtClean="0"/>
          </a:p>
          <a:p>
            <a:pPr algn="just">
              <a:lnSpc>
                <a:spcPct val="120000"/>
              </a:lnSpc>
            </a:pPr>
            <a:r>
              <a:rPr lang="es-SV" dirty="0" smtClean="0"/>
              <a:t>Coordinar </a:t>
            </a:r>
            <a:r>
              <a:rPr lang="es-SV" dirty="0"/>
              <a:t>y supervisar el proceso de reclutamiento, selección y contratación de los recursos humanos, a fin de que se realicen de acuerdo a las políticas establecidas. </a:t>
            </a:r>
            <a:endParaRPr lang="es-SV" dirty="0" smtClean="0"/>
          </a:p>
          <a:p>
            <a:pPr algn="just">
              <a:lnSpc>
                <a:spcPct val="120000"/>
              </a:lnSpc>
            </a:pPr>
            <a:r>
              <a:rPr lang="es-SV" dirty="0" smtClean="0"/>
              <a:t>Organizar </a:t>
            </a:r>
            <a:r>
              <a:rPr lang="es-SV" dirty="0"/>
              <a:t>y coordinar el funcionamiento de la Unidad a fin de crear los sistemas y procedimientos que permitan darle seguimiento a la implantación.</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474387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4412" y="728662"/>
            <a:ext cx="10515600" cy="1325563"/>
          </a:xfrm>
        </p:spPr>
        <p:txBody>
          <a:bodyPr>
            <a:normAutofit/>
          </a:bodyPr>
          <a:lstStyle/>
          <a:p>
            <a:pPr algn="ctr"/>
            <a:r>
              <a:rPr lang="es-SV" b="1" dirty="0" smtClean="0"/>
              <a:t>Secretaria Recepcionista </a:t>
            </a:r>
            <a:endParaRPr lang="es-SV" dirty="0"/>
          </a:p>
        </p:txBody>
      </p:sp>
      <p:sp>
        <p:nvSpPr>
          <p:cNvPr id="3" name="Marcador de contenido 2"/>
          <p:cNvSpPr>
            <a:spLocks noGrp="1"/>
          </p:cNvSpPr>
          <p:nvPr>
            <p:ph idx="1"/>
          </p:nvPr>
        </p:nvSpPr>
        <p:spPr>
          <a:xfrm>
            <a:off x="555810" y="1919754"/>
            <a:ext cx="10744201" cy="4351338"/>
          </a:xfrm>
        </p:spPr>
        <p:txBody>
          <a:bodyPr>
            <a:normAutofit fontScale="700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Atender las necesidades propias de la recepción de llamadas, atención al público, correspondencia y demás actividades de naturaleza </a:t>
            </a:r>
            <a:r>
              <a:rPr lang="es-SV" dirty="0" smtClean="0"/>
              <a:t>administrativa</a:t>
            </a:r>
          </a:p>
          <a:p>
            <a:pPr marL="0" indent="0" algn="just">
              <a:buNone/>
            </a:pPr>
            <a:endParaRPr lang="es-SV" dirty="0" smtClean="0"/>
          </a:p>
          <a:p>
            <a:pPr marL="0" indent="0" algn="just">
              <a:buNone/>
            </a:pPr>
            <a:r>
              <a:rPr lang="es-SV" dirty="0" smtClean="0"/>
              <a:t>Facultades</a:t>
            </a:r>
            <a:r>
              <a:rPr lang="es-SV" dirty="0"/>
              <a:t>:</a:t>
            </a:r>
          </a:p>
          <a:p>
            <a:pPr algn="just">
              <a:lnSpc>
                <a:spcPct val="120000"/>
              </a:lnSpc>
            </a:pPr>
            <a:r>
              <a:rPr lang="es-SV" dirty="0"/>
              <a:t>Recibir, programar y distribuir de manera oportuna correspondencia diaria generada y recibida por el Consejo </a:t>
            </a:r>
            <a:endParaRPr lang="es-SV" dirty="0" smtClean="0"/>
          </a:p>
          <a:p>
            <a:pPr algn="just">
              <a:lnSpc>
                <a:spcPct val="120000"/>
              </a:lnSpc>
            </a:pPr>
            <a:r>
              <a:rPr lang="es-SV" dirty="0" smtClean="0"/>
              <a:t>Atender </a:t>
            </a:r>
            <a:r>
              <a:rPr lang="es-SV" dirty="0"/>
              <a:t>las llamadas telefónicas recibidas y realizar llamadas telefónicas requeridas por las unidades del Consejo </a:t>
            </a:r>
            <a:endParaRPr lang="es-SV" dirty="0" smtClean="0"/>
          </a:p>
          <a:p>
            <a:pPr algn="just">
              <a:lnSpc>
                <a:spcPct val="120000"/>
              </a:lnSpc>
            </a:pPr>
            <a:r>
              <a:rPr lang="es-SV" dirty="0" smtClean="0"/>
              <a:t>Responsable </a:t>
            </a:r>
            <a:r>
              <a:rPr lang="es-SV" dirty="0"/>
              <a:t>de administrar y controlar el abastecimiento de despensa de alimentos y bebidas exclusiva para las reuniones de Directorio y Dirección Ejecutiva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6744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Ordenanza-Mensajero</a:t>
            </a:r>
            <a:r>
              <a:rPr lang="es-SV" dirty="0" smtClean="0"/>
              <a:t> </a:t>
            </a:r>
            <a:endParaRPr lang="es-SV" dirty="0"/>
          </a:p>
        </p:txBody>
      </p:sp>
      <p:sp>
        <p:nvSpPr>
          <p:cNvPr id="3" name="Marcador de contenido 2"/>
          <p:cNvSpPr>
            <a:spLocks noGrp="1"/>
          </p:cNvSpPr>
          <p:nvPr>
            <p:ph idx="1"/>
          </p:nvPr>
        </p:nvSpPr>
        <p:spPr>
          <a:xfrm>
            <a:off x="838200" y="1667435"/>
            <a:ext cx="10515600" cy="4894730"/>
          </a:xfrm>
        </p:spPr>
        <p:txBody>
          <a:bodyPr>
            <a:normAutofit fontScale="77500" lnSpcReduction="20000"/>
          </a:bodyPr>
          <a:lstStyle/>
          <a:p>
            <a:pPr marL="0" indent="0">
              <a:buNone/>
            </a:pPr>
            <a:r>
              <a:rPr lang="es-SV" dirty="0" smtClean="0"/>
              <a:t>Hombres 1</a:t>
            </a:r>
          </a:p>
          <a:p>
            <a:pPr marL="0" indent="0">
              <a:buNone/>
            </a:pPr>
            <a:r>
              <a:rPr lang="es-SV" dirty="0" smtClean="0"/>
              <a:t>Competencia:</a:t>
            </a:r>
          </a:p>
          <a:p>
            <a:pPr>
              <a:lnSpc>
                <a:spcPct val="120000"/>
              </a:lnSpc>
            </a:pPr>
            <a:r>
              <a:rPr lang="es-SV" dirty="0" smtClean="0"/>
              <a:t>Distribuir de manera oportuna y eficiente la correspondencia institucional generada diariamente</a:t>
            </a:r>
          </a:p>
          <a:p>
            <a:pPr marL="0" indent="0">
              <a:buNone/>
            </a:pPr>
            <a:endParaRPr lang="es-SV" dirty="0" smtClean="0"/>
          </a:p>
          <a:p>
            <a:pPr marL="0" indent="0">
              <a:buNone/>
            </a:pPr>
            <a:r>
              <a:rPr lang="es-SV" dirty="0" smtClean="0"/>
              <a:t>Facultades:</a:t>
            </a:r>
          </a:p>
          <a:p>
            <a:pPr algn="just">
              <a:lnSpc>
                <a:spcPct val="120000"/>
              </a:lnSpc>
            </a:pPr>
            <a:r>
              <a:rPr lang="es-SV" dirty="0" smtClean="0"/>
              <a:t>Realizar mensualmente en los bancos del sistema, el pago correspondiente a los servicios de agua, energía eléctrica y teléfonos. </a:t>
            </a:r>
          </a:p>
          <a:p>
            <a:pPr algn="just">
              <a:lnSpc>
                <a:spcPct val="120000"/>
              </a:lnSpc>
            </a:pPr>
            <a:r>
              <a:rPr lang="es-SV" dirty="0" smtClean="0"/>
              <a:t>Realizar los depósitos relativos a las planillas de salarios de los empleados del Consejo </a:t>
            </a:r>
          </a:p>
          <a:p>
            <a:pPr algn="just">
              <a:lnSpc>
                <a:spcPct val="120000"/>
              </a:lnSpc>
            </a:pPr>
            <a:r>
              <a:rPr lang="es-SV" dirty="0" smtClean="0"/>
              <a:t>Realizar trámites varios en instituciones públicas y privadas</a:t>
            </a:r>
          </a:p>
          <a:p>
            <a:pPr algn="just">
              <a:lnSpc>
                <a:spcPct val="120000"/>
              </a:lnSpc>
            </a:pPr>
            <a:r>
              <a:rPr lang="es-SV" dirty="0"/>
              <a:t>Apoyar cualquier acción que se le solicite por parte de la Administración</a:t>
            </a:r>
          </a:p>
          <a:p>
            <a:pPr algn="just">
              <a:lnSpc>
                <a:spcPct val="120000"/>
              </a:lnSpc>
            </a:pP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155625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79916"/>
            <a:ext cx="10515600" cy="1325563"/>
          </a:xfrm>
        </p:spPr>
        <p:txBody>
          <a:bodyPr>
            <a:normAutofit/>
          </a:bodyPr>
          <a:lstStyle/>
          <a:p>
            <a:pPr algn="ctr"/>
            <a:r>
              <a:rPr lang="es-SV" sz="4000" b="1" dirty="0" smtClean="0"/>
              <a:t>Unidad Técnica Legal </a:t>
            </a:r>
            <a:endParaRPr lang="es-SV" sz="4000" b="1" dirty="0"/>
          </a:p>
        </p:txBody>
      </p:sp>
      <p:sp>
        <p:nvSpPr>
          <p:cNvPr id="3" name="Marcador de contenido 2"/>
          <p:cNvSpPr>
            <a:spLocks noGrp="1"/>
          </p:cNvSpPr>
          <p:nvPr>
            <p:ph idx="1"/>
          </p:nvPr>
        </p:nvSpPr>
        <p:spPr>
          <a:xfrm>
            <a:off x="705970" y="1597118"/>
            <a:ext cx="11006418" cy="5112964"/>
          </a:xfrm>
        </p:spPr>
        <p:txBody>
          <a:bodyPr>
            <a:normAutofit fontScale="55000" lnSpcReduction="20000"/>
          </a:bodyPr>
          <a:lstStyle/>
          <a:p>
            <a:pPr marL="0" indent="0">
              <a:buNone/>
            </a:pPr>
            <a:r>
              <a:rPr lang="es-SV" sz="2900" dirty="0"/>
              <a:t>Mujeres 1</a:t>
            </a:r>
          </a:p>
          <a:p>
            <a:pPr marL="0" indent="0">
              <a:buNone/>
            </a:pPr>
            <a:r>
              <a:rPr lang="es-SV" sz="2900" dirty="0" smtClean="0"/>
              <a:t>Competencia:</a:t>
            </a:r>
          </a:p>
          <a:p>
            <a:pPr algn="just">
              <a:lnSpc>
                <a:spcPct val="120000"/>
              </a:lnSpc>
            </a:pPr>
            <a:r>
              <a:rPr lang="es-SV" sz="2900" dirty="0"/>
              <a:t>Responsable de dirigir, coordinar, gestionar y supervisar, las actividades relacionadas con las leyes y regulaciones del CONSAA, así como el registro, control y productos del Sistema de Registro de Productores y de Contratos de Compra venta de caña de azúcar. Asesorar al Directorio y a la Administración del CONSAA en la correcta aplicación de la Ley de la Producción, Industrialización y Comercialización de la Agroindustria Azucarera de El Salvador y demás leyes que rigen la administración de este Consejo. Asimismo, atender y resolver los casos sobre infracciones a la Ley de la Producción, Industrialización y Comercialización de la Agroindustria Azucarera de El Salvador; su ejecución, seguimiento y evaluación de resultados</a:t>
            </a:r>
            <a:r>
              <a:rPr lang="es-SV" sz="2900" dirty="0" smtClean="0"/>
              <a:t>.</a:t>
            </a:r>
          </a:p>
          <a:p>
            <a:pPr marL="0" indent="0">
              <a:buNone/>
            </a:pPr>
            <a:endParaRPr lang="es-SV" dirty="0" smtClean="0"/>
          </a:p>
          <a:p>
            <a:pPr marL="0" indent="0">
              <a:buNone/>
            </a:pPr>
            <a:r>
              <a:rPr lang="es-SV" sz="2900" dirty="0" smtClean="0"/>
              <a:t>Facultades</a:t>
            </a:r>
            <a:r>
              <a:rPr lang="es-SV" sz="2900" dirty="0"/>
              <a:t>:</a:t>
            </a:r>
          </a:p>
          <a:p>
            <a:pPr algn="just">
              <a:lnSpc>
                <a:spcPct val="120000"/>
              </a:lnSpc>
            </a:pPr>
            <a:r>
              <a:rPr lang="es-SV" sz="2900" dirty="0"/>
              <a:t>Dirigir, coordinar y supervisar todas las actividades y personal de la Unidad Técnica Legal en los técnicos, administrativos y legales </a:t>
            </a:r>
            <a:endParaRPr lang="es-SV" sz="2900" dirty="0" smtClean="0"/>
          </a:p>
          <a:p>
            <a:pPr algn="just">
              <a:lnSpc>
                <a:spcPct val="120000"/>
              </a:lnSpc>
            </a:pPr>
            <a:r>
              <a:rPr lang="es-SV" sz="2900" dirty="0" smtClean="0"/>
              <a:t>Asistir </a:t>
            </a:r>
            <a:r>
              <a:rPr lang="es-SV" sz="2900" dirty="0"/>
              <a:t>a las sesiones del Directorio del CONSAA como apoyo legal a los miembros del Directorio y al Director Ejecutivo, en la toma de decisiones </a:t>
            </a:r>
            <a:endParaRPr lang="es-SV" sz="2900" dirty="0" smtClean="0"/>
          </a:p>
          <a:p>
            <a:pPr algn="just"/>
            <a:r>
              <a:rPr lang="es-SV" sz="2900" dirty="0" smtClean="0"/>
              <a:t>Dirigir</a:t>
            </a:r>
            <a:r>
              <a:rPr lang="es-SV" sz="2900" dirty="0"/>
              <a:t>, coordinar y supervisar al personal técnico responsable de las actividades relacionadas con las Comisiones de Zafra en cada uno de los ingenios del país. </a:t>
            </a:r>
            <a:endParaRPr lang="es-SV" sz="2900" dirty="0" smtClean="0"/>
          </a:p>
          <a:p>
            <a:pPr algn="just">
              <a:lnSpc>
                <a:spcPct val="120000"/>
              </a:lnSpc>
            </a:pPr>
            <a:r>
              <a:rPr lang="es-SV" sz="2900" dirty="0" smtClean="0"/>
              <a:t>Atender </a:t>
            </a:r>
            <a:r>
              <a:rPr lang="es-SV" sz="2900" dirty="0"/>
              <a:t>y resolver los casos de la Agroindustria Azucarera que muestren infracciones a la Ley de la Producción, Industrialización y Comercialización de la Agroindustria Azucarera de El Salvador (LPICAAES).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7605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4446" y="952453"/>
            <a:ext cx="10515600" cy="831663"/>
          </a:xfrm>
        </p:spPr>
        <p:txBody>
          <a:bodyPr>
            <a:noAutofit/>
          </a:bodyPr>
          <a:lstStyle/>
          <a:p>
            <a:pPr algn="ctr"/>
            <a:r>
              <a:rPr lang="es-SV" sz="4000" b="1" dirty="0" smtClean="0"/>
              <a:t>          DIRECTORIO</a:t>
            </a:r>
            <a:endParaRPr lang="es-SV" sz="3600" dirty="0"/>
          </a:p>
        </p:txBody>
      </p:sp>
      <p:sp>
        <p:nvSpPr>
          <p:cNvPr id="3" name="Marcador de contenido 2"/>
          <p:cNvSpPr>
            <a:spLocks noGrp="1"/>
          </p:cNvSpPr>
          <p:nvPr>
            <p:ph idx="1"/>
          </p:nvPr>
        </p:nvSpPr>
        <p:spPr>
          <a:xfrm>
            <a:off x="815788" y="1586753"/>
            <a:ext cx="11017624" cy="5082987"/>
          </a:xfrm>
        </p:spPr>
        <p:txBody>
          <a:bodyPr>
            <a:noAutofit/>
          </a:bodyPr>
          <a:lstStyle/>
          <a:p>
            <a:pPr marL="0" indent="0">
              <a:buNone/>
            </a:pPr>
            <a:r>
              <a:rPr lang="es-SV" sz="1800" dirty="0" smtClean="0"/>
              <a:t> </a:t>
            </a:r>
            <a:r>
              <a:rPr lang="es-SV" sz="1800" smtClean="0"/>
              <a:t>Mujeres 2</a:t>
            </a:r>
            <a:r>
              <a:rPr lang="es-SV" sz="1800" dirty="0"/>
              <a:t/>
            </a:r>
            <a:br>
              <a:rPr lang="es-SV" sz="1800" dirty="0"/>
            </a:br>
            <a:r>
              <a:rPr lang="es-SV" sz="1800" dirty="0" smtClean="0"/>
              <a:t> Hombres 14</a:t>
            </a:r>
          </a:p>
          <a:p>
            <a:pPr marL="0" indent="0" algn="just">
              <a:buNone/>
            </a:pPr>
            <a:r>
              <a:rPr lang="es-SV" sz="1800" dirty="0" smtClean="0"/>
              <a:t>Competencia:</a:t>
            </a:r>
          </a:p>
          <a:p>
            <a:pPr algn="just">
              <a:lnSpc>
                <a:spcPct val="120000"/>
              </a:lnSpc>
            </a:pPr>
            <a:r>
              <a:rPr lang="es-SV" sz="1700" dirty="0" smtClean="0"/>
              <a:t>Es la máxima autoridad del CONSAA y los responsables del cumplimiento de la Ley de la Producción, Industrialización y Comercialización de la Agroindustria Azucarera de El Salvador. </a:t>
            </a:r>
          </a:p>
          <a:p>
            <a:pPr marL="0" indent="0">
              <a:buNone/>
            </a:pPr>
            <a:r>
              <a:rPr lang="es-SV" sz="1700" dirty="0" smtClean="0"/>
              <a:t>Facultades</a:t>
            </a:r>
            <a:r>
              <a:rPr lang="es-SV" sz="1700" dirty="0"/>
              <a:t>:</a:t>
            </a:r>
          </a:p>
          <a:p>
            <a:pPr algn="just">
              <a:lnSpc>
                <a:spcPct val="120000"/>
              </a:lnSpc>
            </a:pPr>
            <a:r>
              <a:rPr lang="es-SV" sz="1700" dirty="0"/>
              <a:t>Tiene la facultad de trabajar e incidir en todos los aspectos relacionados con la agroindustria azucarera nacional.: es decir, con las actividades de producción, manejo de inventarios y comercialización de azúcar y melaza a nivel nacional e internacional</a:t>
            </a:r>
            <a:r>
              <a:rPr lang="es-SV" sz="1700" dirty="0" smtClean="0"/>
              <a:t>.</a:t>
            </a:r>
          </a:p>
          <a:p>
            <a:pPr algn="just"/>
            <a:r>
              <a:rPr lang="es-SV" sz="1700" dirty="0" smtClean="0"/>
              <a:t>Velar </a:t>
            </a:r>
            <a:r>
              <a:rPr lang="es-SV" sz="1700" dirty="0"/>
              <a:t>por el cumplimiento de la presente Ley </a:t>
            </a:r>
            <a:r>
              <a:rPr lang="es-SV" sz="1700" dirty="0" smtClean="0"/>
              <a:t>y </a:t>
            </a:r>
            <a:r>
              <a:rPr lang="es-SV" sz="1700" dirty="0"/>
              <a:t>sus Reglamentos. </a:t>
            </a:r>
            <a:endParaRPr lang="es-SV" sz="1700" dirty="0" smtClean="0"/>
          </a:p>
          <a:p>
            <a:pPr algn="just">
              <a:lnSpc>
                <a:spcPct val="120000"/>
              </a:lnSpc>
            </a:pPr>
            <a:r>
              <a:rPr lang="es-SV" sz="1700" dirty="0" smtClean="0"/>
              <a:t>Establecer </a:t>
            </a:r>
            <a:r>
              <a:rPr lang="es-SV" sz="1700" dirty="0"/>
              <a:t>y mantener actualizado el sistema de pago de caña de azúcar y velar por que este sistema se aplique con justicia y transparencia para todos</a:t>
            </a:r>
            <a:r>
              <a:rPr lang="es-SV" sz="1700" dirty="0" smtClean="0"/>
              <a:t>.</a:t>
            </a:r>
          </a:p>
          <a:p>
            <a:pPr algn="just">
              <a:lnSpc>
                <a:spcPct val="120000"/>
              </a:lnSpc>
            </a:pPr>
            <a:r>
              <a:rPr lang="es-SV" sz="1700" dirty="0"/>
              <a:t>Ordenar y contratar empresas especializadas legalmente constituidas y autorizadas para realizar auditorias en todas las centrales azucareras o ingenios del país, así como distribuidoras, empacadoras y bodegas, con el objeto de verificar las operaciones de producción, autoconsumo industrial y comercialización de la caña de azúcar, el azúcar y la miel final</a:t>
            </a:r>
            <a:r>
              <a:rPr lang="es-SV" sz="1700" dirty="0" smtClean="0"/>
              <a:t>.</a:t>
            </a:r>
            <a:endParaRPr lang="es-SV" sz="1700" dirty="0"/>
          </a:p>
        </p:txBody>
      </p:sp>
      <p:pic>
        <p:nvPicPr>
          <p:cNvPr id="5" name="Imagen 4"/>
          <p:cNvPicPr>
            <a:picLocks noChangeAspect="1"/>
          </p:cNvPicPr>
          <p:nvPr/>
        </p:nvPicPr>
        <p:blipFill>
          <a:blip r:embed="rId2"/>
          <a:stretch>
            <a:fillRect/>
          </a:stretch>
        </p:blipFill>
        <p:spPr>
          <a:xfrm>
            <a:off x="0" y="111591"/>
            <a:ext cx="5067300" cy="1038225"/>
          </a:xfrm>
          <a:prstGeom prst="rect">
            <a:avLst/>
          </a:prstGeom>
        </p:spPr>
      </p:pic>
    </p:spTree>
    <p:extLst>
      <p:ext uri="{BB962C8B-B14F-4D97-AF65-F5344CB8AC3E}">
        <p14:creationId xmlns:p14="http://schemas.microsoft.com/office/powerpoint/2010/main" val="33801031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Encargado de Contratos </a:t>
            </a:r>
            <a:endParaRPr lang="es-SV" b="1" dirty="0"/>
          </a:p>
        </p:txBody>
      </p:sp>
      <p:sp>
        <p:nvSpPr>
          <p:cNvPr id="3" name="Marcador de contenido 2"/>
          <p:cNvSpPr>
            <a:spLocks noGrp="1"/>
          </p:cNvSpPr>
          <p:nvPr>
            <p:ph idx="1"/>
          </p:nvPr>
        </p:nvSpPr>
        <p:spPr>
          <a:xfrm>
            <a:off x="838200" y="1667435"/>
            <a:ext cx="10847294" cy="4791916"/>
          </a:xfrm>
        </p:spPr>
        <p:txBody>
          <a:bodyPr>
            <a:normAutofit fontScale="550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Registrar, Administrar </a:t>
            </a:r>
            <a:r>
              <a:rPr lang="es-SV" dirty="0" smtClean="0"/>
              <a:t>y Custodiar </a:t>
            </a:r>
            <a:r>
              <a:rPr lang="es-SV" dirty="0"/>
              <a:t>el SISTEMA DE REGISTRO DE CONTRATOS DE COMPRAVENTA DE CAÑA DE AZUCAR de manera oportuna, diligente y eficiente. Notificar resoluciones que fueren establecidas por el CONSAA, por probables infracciones a la Ley de la Producción, Industrialización y Comercialización de la Agroindustria Azucarera y demás Leyes que regulan el funcionamiento del Consejo. </a:t>
            </a:r>
            <a:endParaRPr lang="es-SV" dirty="0" smtClean="0"/>
          </a:p>
          <a:p>
            <a:pPr marL="0" indent="0">
              <a:buNone/>
            </a:pPr>
            <a:r>
              <a:rPr lang="es-SV" dirty="0"/>
              <a:t>Facultades:</a:t>
            </a:r>
          </a:p>
          <a:p>
            <a:pPr algn="just">
              <a:lnSpc>
                <a:spcPct val="120000"/>
              </a:lnSpc>
            </a:pPr>
            <a:r>
              <a:rPr lang="es-SV" dirty="0"/>
              <a:t>Recepción física de contratos de compra venta de caña de azúcar y su comprobante </a:t>
            </a:r>
            <a:endParaRPr lang="es-SV" dirty="0" smtClean="0"/>
          </a:p>
          <a:p>
            <a:pPr algn="just"/>
            <a:r>
              <a:rPr lang="es-SV" dirty="0" smtClean="0"/>
              <a:t>Anotar </a:t>
            </a:r>
            <a:r>
              <a:rPr lang="es-SV" dirty="0"/>
              <a:t>en libro correspondiente las entradas de contratos, especificando hora y fecha de presentación </a:t>
            </a:r>
            <a:endParaRPr lang="es-SV" dirty="0" smtClean="0"/>
          </a:p>
          <a:p>
            <a:pPr algn="just">
              <a:lnSpc>
                <a:spcPct val="120000"/>
              </a:lnSpc>
            </a:pPr>
            <a:r>
              <a:rPr lang="es-SV" dirty="0" smtClean="0"/>
              <a:t>Verificar </a:t>
            </a:r>
            <a:r>
              <a:rPr lang="es-SV" dirty="0"/>
              <a:t>la documentación de respaldo de cada contrato de compraventa y analizar las cláusulas conforme a lo establecido en el artículo 33 de la Ley de la Producción, Industrialización y Comercialización de la Agroindustria Azucarera. </a:t>
            </a:r>
            <a:endParaRPr lang="es-SV" dirty="0" smtClean="0"/>
          </a:p>
          <a:p>
            <a:pPr algn="just"/>
            <a:r>
              <a:rPr lang="es-SV" dirty="0" smtClean="0"/>
              <a:t>Digitar </a:t>
            </a:r>
            <a:r>
              <a:rPr lang="es-SV" dirty="0"/>
              <a:t>la información contenida en los contratos de entrega de caña en el sistema mecanizado </a:t>
            </a:r>
            <a:endParaRPr lang="es-SV" dirty="0" smtClean="0"/>
          </a:p>
          <a:p>
            <a:pPr algn="just">
              <a:lnSpc>
                <a:spcPct val="120000"/>
              </a:lnSpc>
            </a:pPr>
            <a:r>
              <a:rPr lang="es-SV" dirty="0" smtClean="0"/>
              <a:t>Registrar </a:t>
            </a:r>
            <a:r>
              <a:rPr lang="es-SV" dirty="0"/>
              <a:t>en el sistema mecanizado y en un libro </a:t>
            </a:r>
            <a:r>
              <a:rPr lang="es-SV" dirty="0" err="1"/>
              <a:t>aperturado</a:t>
            </a:r>
            <a:r>
              <a:rPr lang="es-SV" dirty="0"/>
              <a:t> para tales efectos, todos aquellos contratos que cumplan con los requisitos exigidos en la Ley</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444819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0" y="755089"/>
            <a:ext cx="10515600" cy="1325563"/>
          </a:xfrm>
        </p:spPr>
        <p:txBody>
          <a:bodyPr>
            <a:normAutofit/>
          </a:bodyPr>
          <a:lstStyle/>
          <a:p>
            <a:pPr algn="ctr"/>
            <a:r>
              <a:rPr lang="es-SV" sz="4000" b="1" dirty="0" smtClean="0"/>
              <a:t>Técnicos Agroindustriales </a:t>
            </a:r>
            <a:endParaRPr lang="es-SV" b="1" dirty="0"/>
          </a:p>
        </p:txBody>
      </p:sp>
      <p:sp>
        <p:nvSpPr>
          <p:cNvPr id="3" name="Marcador de contenido 2"/>
          <p:cNvSpPr>
            <a:spLocks noGrp="1"/>
          </p:cNvSpPr>
          <p:nvPr>
            <p:ph idx="1"/>
          </p:nvPr>
        </p:nvSpPr>
        <p:spPr>
          <a:xfrm>
            <a:off x="663387" y="1793314"/>
            <a:ext cx="11008659" cy="5064686"/>
          </a:xfrm>
        </p:spPr>
        <p:txBody>
          <a:bodyPr>
            <a:noAutofit/>
          </a:bodyPr>
          <a:lstStyle/>
          <a:p>
            <a:pPr marL="0" indent="0">
              <a:buNone/>
            </a:pPr>
            <a:r>
              <a:rPr lang="es-SV" sz="1600" dirty="0"/>
              <a:t>Hombres 2</a:t>
            </a:r>
          </a:p>
          <a:p>
            <a:pPr marL="0" indent="0">
              <a:buNone/>
            </a:pPr>
            <a:r>
              <a:rPr lang="es-SV" sz="1600" dirty="0" smtClean="0"/>
              <a:t>Competencia:</a:t>
            </a:r>
          </a:p>
          <a:p>
            <a:pPr algn="just">
              <a:lnSpc>
                <a:spcPct val="120000"/>
              </a:lnSpc>
            </a:pPr>
            <a:r>
              <a:rPr lang="es-SV" sz="1600" dirty="0"/>
              <a:t>Representar y desarrollar en los ingenios del país, todas las funciones que le corresponden al CONSAA en las Comisiones de Zafra, de acuerdo a lo dispuesto en el artículo 35 de la Ley de la Producción, Industrialización y Comercialización de la Agroindustria Azucarera y demás Leyes que regulan el funcionamiento del Consejo; así como el desarrollo de funciones técnicas que requieren de los conocimientos y experiencia en la agroindustria azucarera</a:t>
            </a:r>
            <a:r>
              <a:rPr lang="es-SV" sz="1600" dirty="0" smtClean="0"/>
              <a:t>.</a:t>
            </a:r>
          </a:p>
          <a:p>
            <a:pPr marL="0" indent="0" algn="just">
              <a:buNone/>
            </a:pPr>
            <a:endParaRPr lang="es-SV" sz="1600" dirty="0" smtClean="0"/>
          </a:p>
          <a:p>
            <a:pPr marL="0" indent="0" algn="just">
              <a:buNone/>
            </a:pPr>
            <a:r>
              <a:rPr lang="es-SV" sz="1600" dirty="0" smtClean="0"/>
              <a:t>Facultades:</a:t>
            </a:r>
          </a:p>
          <a:p>
            <a:pPr algn="just">
              <a:lnSpc>
                <a:spcPct val="120000"/>
              </a:lnSpc>
            </a:pPr>
            <a:r>
              <a:rPr lang="es-SV" sz="1600" dirty="0"/>
              <a:t>Ejercer la representación como Designado del CONSAA en las Comisiones de Zafra de los diferentes Ingenios del país. </a:t>
            </a:r>
            <a:endParaRPr lang="es-SV" sz="1600" dirty="0" smtClean="0"/>
          </a:p>
          <a:p>
            <a:pPr algn="just"/>
            <a:r>
              <a:rPr lang="es-SV" sz="1600" dirty="0" smtClean="0"/>
              <a:t>Convocar </a:t>
            </a:r>
            <a:r>
              <a:rPr lang="es-SV" sz="1600" dirty="0"/>
              <a:t>por cualquier medio escrito las reuniones de las Comisiones de Zafra en cada uno de los ingenios del país </a:t>
            </a:r>
            <a:endParaRPr lang="es-SV" sz="1600" dirty="0" smtClean="0"/>
          </a:p>
          <a:p>
            <a:pPr algn="just"/>
            <a:r>
              <a:rPr lang="es-SV" sz="1600" dirty="0" smtClean="0"/>
              <a:t>Coordinar </a:t>
            </a:r>
            <a:r>
              <a:rPr lang="es-SV" sz="1600" dirty="0"/>
              <a:t>las reuniones de las Comisiones de Zafra de cada uno de los ingenios del país. </a:t>
            </a:r>
            <a:endParaRPr lang="es-SV" sz="1600" dirty="0" smtClean="0"/>
          </a:p>
          <a:p>
            <a:pPr algn="just">
              <a:lnSpc>
                <a:spcPct val="120000"/>
              </a:lnSpc>
            </a:pPr>
            <a:r>
              <a:rPr lang="es-SV" sz="1600" dirty="0" smtClean="0"/>
              <a:t>Levantar </a:t>
            </a:r>
            <a:r>
              <a:rPr lang="es-SV" sz="1600" dirty="0"/>
              <a:t>actas en cada una de las sesiones de trabajo con las Comisiones de Zafra y asentarlas en un libro que para tales efectos está en su poder y bajo su custodia. </a:t>
            </a:r>
            <a:endParaRPr lang="es-SV" sz="1600" dirty="0" smtClean="0"/>
          </a:p>
          <a:p>
            <a:pPr algn="just"/>
            <a:r>
              <a:rPr lang="es-SV" sz="1600" dirty="0" smtClean="0"/>
              <a:t>Informar </a:t>
            </a:r>
            <a:r>
              <a:rPr lang="es-SV" sz="1600" dirty="0"/>
              <a:t>semanalmente a la Dirección Ejecutiva de los acuerdos tomados en las Comisiones de Zafra</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841327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1" y="1012265"/>
            <a:ext cx="10515600" cy="872004"/>
          </a:xfrm>
        </p:spPr>
        <p:txBody>
          <a:bodyPr>
            <a:noAutofit/>
          </a:bodyPr>
          <a:lstStyle/>
          <a:p>
            <a:pPr algn="ctr"/>
            <a:r>
              <a:rPr lang="es-SV" sz="3600" b="1" dirty="0" smtClean="0"/>
              <a:t>             </a:t>
            </a:r>
            <a:r>
              <a:rPr lang="es-SV" sz="4000" b="1" dirty="0" smtClean="0"/>
              <a:t>Auditoria Externa </a:t>
            </a:r>
            <a:r>
              <a:rPr lang="es-SV" sz="3600" b="1" dirty="0" smtClean="0"/>
              <a:t/>
            </a:r>
            <a:br>
              <a:rPr lang="es-SV" sz="3600" b="1" dirty="0" smtClean="0"/>
            </a:br>
            <a:endParaRPr lang="es-SV" sz="3600" b="1" dirty="0"/>
          </a:p>
        </p:txBody>
      </p:sp>
      <p:sp>
        <p:nvSpPr>
          <p:cNvPr id="3" name="Marcador de contenido 2"/>
          <p:cNvSpPr>
            <a:spLocks noGrp="1"/>
          </p:cNvSpPr>
          <p:nvPr>
            <p:ph idx="1"/>
          </p:nvPr>
        </p:nvSpPr>
        <p:spPr>
          <a:xfrm>
            <a:off x="838200" y="1492624"/>
            <a:ext cx="10515600" cy="5069541"/>
          </a:xfrm>
        </p:spPr>
        <p:txBody>
          <a:bodyPr>
            <a:noAutofit/>
          </a:bodyPr>
          <a:lstStyle/>
          <a:p>
            <a:pPr marL="0" indent="0">
              <a:buNone/>
            </a:pPr>
            <a:r>
              <a:rPr lang="es-SV" sz="1600" dirty="0" smtClean="0"/>
              <a:t>Mujeres 1</a:t>
            </a:r>
            <a:br>
              <a:rPr lang="es-SV" sz="1600" dirty="0" smtClean="0"/>
            </a:br>
            <a:r>
              <a:rPr lang="es-SV" sz="1600" dirty="0" smtClean="0"/>
              <a:t>Hombres 1</a:t>
            </a:r>
            <a:endParaRPr lang="es-SV" sz="1600" dirty="0"/>
          </a:p>
          <a:p>
            <a:pPr marL="0" indent="0">
              <a:buNone/>
            </a:pPr>
            <a:r>
              <a:rPr lang="es-SV" sz="1600" dirty="0" smtClean="0"/>
              <a:t>Competencia:</a:t>
            </a:r>
          </a:p>
          <a:p>
            <a:pPr marL="0" indent="0" algn="just">
              <a:lnSpc>
                <a:spcPct val="120000"/>
              </a:lnSpc>
              <a:buNone/>
            </a:pPr>
            <a:r>
              <a:rPr lang="es-SV" sz="1600" b="1" dirty="0" smtClean="0"/>
              <a:t>Auditoría </a:t>
            </a:r>
            <a:r>
              <a:rPr lang="es-SV" sz="1600" b="1" dirty="0"/>
              <a:t>Financiera</a:t>
            </a:r>
            <a:r>
              <a:rPr lang="es-SV" sz="1600" dirty="0"/>
              <a:t>: Es el examen de las transacciones, registros, informes y estados financieros; del control interno y del cumplimiento legal de transacciones, con el objeto de emitir una opinión sobre la razonabilidad de las cifras presentadas en los estados financieros, conforme a los principios de contabilidad gubernamental u otra base comprensiva de contabilidad generalmente aceptada en El Salvador.</a:t>
            </a:r>
          </a:p>
          <a:p>
            <a:pPr marL="0" indent="0">
              <a:buNone/>
            </a:pPr>
            <a:endParaRPr lang="es-SV" sz="1600" b="1" dirty="0" smtClean="0"/>
          </a:p>
          <a:p>
            <a:pPr marL="0" indent="0">
              <a:buNone/>
            </a:pPr>
            <a:r>
              <a:rPr lang="es-SV" sz="1600" b="1" dirty="0" smtClean="0"/>
              <a:t>Facultades</a:t>
            </a:r>
            <a:r>
              <a:rPr lang="es-SV" sz="1600" b="1" dirty="0"/>
              <a:t>:</a:t>
            </a:r>
            <a:endParaRPr lang="es-SV" sz="1600" dirty="0"/>
          </a:p>
          <a:p>
            <a:r>
              <a:rPr lang="es-SV" sz="1600" dirty="0"/>
              <a:t>Examina las afirmaciones de la administración contenidas en los estados financieros, entre las cuales se revela:</a:t>
            </a:r>
          </a:p>
          <a:p>
            <a:r>
              <a:rPr lang="es-SV" sz="1600" dirty="0"/>
              <a:t>a) Existencia u ocurrencia de las operaciones que se han realizado.</a:t>
            </a:r>
          </a:p>
          <a:p>
            <a:r>
              <a:rPr lang="es-SV" sz="1600" dirty="0"/>
              <a:t>b) Integridad, referente a que todas las transacciones realizadas estén incorporadas en los estados financieros.</a:t>
            </a:r>
          </a:p>
          <a:p>
            <a:r>
              <a:rPr lang="es-SV" sz="1600" dirty="0"/>
              <a:t>c) Derechos y obligaciones de la entidad.</a:t>
            </a:r>
          </a:p>
          <a:p>
            <a:r>
              <a:rPr lang="es-SV" sz="1600" dirty="0"/>
              <a:t>d) Valuación consistente y razonable de las transacciones.</a:t>
            </a:r>
          </a:p>
          <a:p>
            <a:r>
              <a:rPr lang="es-SV" sz="1600" dirty="0"/>
              <a:t>e) Presentación y revelación de todos los hechos significativos relacionados con la posición financiera de la entidad.</a:t>
            </a:r>
          </a:p>
          <a:p>
            <a:endParaRPr lang="es-SV" sz="1600" dirty="0"/>
          </a:p>
        </p:txBody>
      </p:sp>
      <p:pic>
        <p:nvPicPr>
          <p:cNvPr id="4" name="Imagen 3"/>
          <p:cNvPicPr>
            <a:picLocks noChangeAspect="1"/>
          </p:cNvPicPr>
          <p:nvPr/>
        </p:nvPicPr>
        <p:blipFill>
          <a:blip r:embed="rId2"/>
          <a:stretch>
            <a:fillRect/>
          </a:stretch>
        </p:blipFill>
        <p:spPr>
          <a:xfrm>
            <a:off x="0" y="-25960"/>
            <a:ext cx="5067300" cy="1038225"/>
          </a:xfrm>
          <a:prstGeom prst="rect">
            <a:avLst/>
          </a:prstGeom>
        </p:spPr>
      </p:pic>
    </p:spTree>
    <p:extLst>
      <p:ext uri="{BB962C8B-B14F-4D97-AF65-F5344CB8AC3E}">
        <p14:creationId xmlns:p14="http://schemas.microsoft.com/office/powerpoint/2010/main" val="384746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Auditoria Interna</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rmAutofit fontScale="62500" lnSpcReduction="20000"/>
          </a:bodyPr>
          <a:lstStyle/>
          <a:p>
            <a:pPr marL="0" indent="0">
              <a:buNone/>
            </a:pPr>
            <a:r>
              <a:rPr lang="es-SV" dirty="0" smtClean="0"/>
              <a:t>Mujeres 1</a:t>
            </a:r>
          </a:p>
          <a:p>
            <a:pPr marL="0" indent="0">
              <a:buNone/>
            </a:pPr>
            <a:r>
              <a:rPr lang="es-SV" dirty="0" smtClean="0"/>
              <a:t>Competencia:</a:t>
            </a:r>
          </a:p>
          <a:p>
            <a:pPr algn="just">
              <a:lnSpc>
                <a:spcPct val="120000"/>
              </a:lnSpc>
            </a:pPr>
            <a:r>
              <a:rPr lang="es-SV" dirty="0"/>
              <a:t>Definir las estrategias y criterios para la verificación del control interno de cada una de las áreas, así como formular los planes de trabajo y programas de auditoria interna en base a normas, procedimientos, políticas y marco legal vigente, adicionalmente brindará recomendaciones a la Administración Superior y Dirección Ejecutiva en la mejora continua del control interno. </a:t>
            </a:r>
            <a:endParaRPr lang="es-SV" dirty="0" smtClean="0"/>
          </a:p>
          <a:p>
            <a:pPr marL="0" indent="0">
              <a:buNone/>
            </a:pPr>
            <a:endParaRPr lang="es-SV" dirty="0" smtClean="0"/>
          </a:p>
          <a:p>
            <a:pPr marL="0" indent="0">
              <a:buNone/>
            </a:pPr>
            <a:r>
              <a:rPr lang="es-SV" dirty="0" smtClean="0"/>
              <a:t>Facultades</a:t>
            </a:r>
            <a:r>
              <a:rPr lang="es-SV" dirty="0"/>
              <a:t>:</a:t>
            </a:r>
          </a:p>
          <a:p>
            <a:pPr algn="just"/>
            <a:r>
              <a:rPr lang="es-SV" dirty="0" smtClean="0"/>
              <a:t>Es el responsable de revisar la contabilidad del CONSAA de conformidad con las buenas normas y principios de Auditoria. </a:t>
            </a:r>
          </a:p>
          <a:p>
            <a:pPr algn="just"/>
            <a:r>
              <a:rPr lang="es-SV" dirty="0" smtClean="0"/>
              <a:t>Practicar arqueos y comprobaciones que estime convenientes; examinar los balances y estados financieros, comprobarlos con los libros, registros y existencia y certificarlos cuando los estime correctos.</a:t>
            </a:r>
          </a:p>
          <a:p>
            <a:pPr algn="just"/>
            <a:r>
              <a:rPr lang="es-SV" dirty="0"/>
              <a:t>Informar al Directorio del Consejo y Director Ejecutivo, según fuera el caso, de cualquier irregularidad o infracción que notare. </a:t>
            </a:r>
            <a:endParaRPr lang="es-SV" dirty="0" smtClean="0"/>
          </a:p>
          <a:p>
            <a:pPr algn="just"/>
            <a:r>
              <a:rPr lang="es-SV" dirty="0" smtClean="0"/>
              <a:t>Brindar </a:t>
            </a:r>
            <a:r>
              <a:rPr lang="es-SV" dirty="0"/>
              <a:t>recomendaciones al Directorio del Consejo, Dirección Ejecutiva y Unidades operativas para la mejora continua del control interno.</a:t>
            </a:r>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97712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Unidad Ambiental Institucional</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Autofit/>
          </a:bodyPr>
          <a:lstStyle/>
          <a:p>
            <a:pPr marL="0" indent="0">
              <a:buNone/>
            </a:pPr>
            <a:r>
              <a:rPr lang="es-SV" sz="2400" dirty="0" smtClean="0"/>
              <a:t>Hombres 1</a:t>
            </a:r>
          </a:p>
          <a:p>
            <a:pPr marL="0" indent="0">
              <a:buNone/>
            </a:pPr>
            <a:r>
              <a:rPr lang="es-SV" sz="2400" dirty="0" smtClean="0"/>
              <a:t>Competencia:</a:t>
            </a:r>
          </a:p>
          <a:p>
            <a:pPr marL="180975" indent="-180975" algn="just">
              <a:spcBef>
                <a:spcPct val="20000"/>
              </a:spcBef>
              <a:defRPr/>
            </a:pPr>
            <a:r>
              <a:rPr lang="es-SV" sz="2400" dirty="0"/>
              <a:t>Supervisar, coordinar y dar seguimiento a las políticas, planes, </a:t>
            </a:r>
            <a:r>
              <a:rPr lang="es-SV" sz="2400" dirty="0" smtClean="0"/>
              <a:t>programas, </a:t>
            </a:r>
            <a:r>
              <a:rPr lang="es-SV" sz="2400" dirty="0"/>
              <a:t>proyectos y acciones ambientales institucionales y velar por el cumplimiento de las normas ambientales </a:t>
            </a:r>
            <a:r>
              <a:rPr lang="es-SV" sz="2400" dirty="0" smtClean="0"/>
              <a:t>institucionales.</a:t>
            </a:r>
          </a:p>
          <a:p>
            <a:pPr marL="180975" indent="-180975" algn="just">
              <a:spcBef>
                <a:spcPct val="20000"/>
              </a:spcBef>
              <a:defRPr/>
            </a:pPr>
            <a:endParaRPr lang="es-SV" sz="2400" dirty="0" smtClean="0"/>
          </a:p>
          <a:p>
            <a:pPr marL="0" indent="0">
              <a:buNone/>
            </a:pPr>
            <a:r>
              <a:rPr lang="es-SV" sz="2400" dirty="0" smtClean="0"/>
              <a:t>Facultades</a:t>
            </a:r>
            <a:r>
              <a:rPr lang="es-SV" sz="2400" dirty="0"/>
              <a:t>:</a:t>
            </a:r>
          </a:p>
          <a:p>
            <a:pPr marL="180975" indent="-180975" algn="just">
              <a:spcBef>
                <a:spcPct val="20000"/>
              </a:spcBef>
              <a:defRPr/>
            </a:pPr>
            <a:r>
              <a:rPr lang="es-SV" sz="2400" dirty="0"/>
              <a:t>Asegurar la necesaria coordinación interinstitucional en la gestión ambiental de conformidad a las directrices emitidas por el </a:t>
            </a:r>
            <a:r>
              <a:rPr lang="es-SV" sz="2400" dirty="0" smtClean="0"/>
              <a:t>Ministerio de Medio Ambiente y Recursos Naturales.</a:t>
            </a:r>
            <a:endParaRPr lang="es-SV" sz="2400" dirty="0"/>
          </a:p>
          <a:p>
            <a:pPr marL="180975" indent="-180975" algn="just">
              <a:spcBef>
                <a:spcPct val="20000"/>
              </a:spcBef>
              <a:defRPr/>
            </a:pPr>
            <a:r>
              <a:rPr lang="es-SV" sz="2400" dirty="0"/>
              <a:t>Recopilar y sistematizar la información ambiental del </a:t>
            </a:r>
            <a:r>
              <a:rPr lang="es-SV" sz="2400" dirty="0" smtClean="0"/>
              <a:t>Consejo.</a:t>
            </a:r>
            <a:endParaRPr lang="es-SV" sz="2400" dirty="0"/>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488494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Unidad </a:t>
            </a:r>
            <a:r>
              <a:rPr lang="es-SV" sz="4000" b="1" dirty="0" smtClean="0"/>
              <a:t>de Género</a:t>
            </a:r>
            <a:r>
              <a:rPr lang="es-SV" sz="4000" b="1" dirty="0" smtClean="0"/>
              <a:t> </a:t>
            </a:r>
            <a:r>
              <a:rPr lang="es-SV" sz="4000" b="1" dirty="0" smtClean="0"/>
              <a:t>Institucional</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Autofit/>
          </a:bodyPr>
          <a:lstStyle/>
          <a:p>
            <a:pPr marL="0" indent="0">
              <a:buNone/>
            </a:pPr>
            <a:r>
              <a:rPr lang="es-SV" sz="2400" dirty="0" smtClean="0"/>
              <a:t>Mujer</a:t>
            </a:r>
            <a:r>
              <a:rPr lang="es-SV" sz="2400" dirty="0" smtClean="0"/>
              <a:t>es </a:t>
            </a:r>
            <a:r>
              <a:rPr lang="es-SV" sz="2400" dirty="0" smtClean="0"/>
              <a:t>1</a:t>
            </a:r>
          </a:p>
          <a:p>
            <a:pPr marL="0" indent="0">
              <a:buNone/>
            </a:pPr>
            <a:r>
              <a:rPr lang="es-SV" sz="2400" dirty="0" smtClean="0"/>
              <a:t>Competencia:</a:t>
            </a:r>
          </a:p>
          <a:p>
            <a:pPr marL="180975" indent="-180975" algn="just">
              <a:spcBef>
                <a:spcPct val="20000"/>
              </a:spcBef>
              <a:defRPr/>
            </a:pPr>
            <a:r>
              <a:rPr lang="es-SV" sz="2400" dirty="0" smtClean="0"/>
              <a:t>Coordinar, planificar y asesorar la transversalización del tema de enfoque de género en el quehacer institucional del CONSAA, para qu</a:t>
            </a:r>
            <a:r>
              <a:rPr lang="es-SV" sz="2400" dirty="0" smtClean="0"/>
              <a:t>e exista la igualdad de trato y oportunidades entre hombres y mujeres en el ámbito laboral del Consejo Salvadoreño de la Agroindustria Azucarera e incidir por medio de la actuación de sus funcionarios en la creación de ambientes de trabajo libres de discriminación por razones de género</a:t>
            </a:r>
            <a:r>
              <a:rPr lang="es-SV" sz="2400" dirty="0" smtClean="0"/>
              <a:t>.</a:t>
            </a:r>
            <a:endParaRPr lang="es-SV" sz="2400" dirty="0" smtClean="0"/>
          </a:p>
          <a:p>
            <a:pPr marL="180975" indent="-180975" algn="just">
              <a:spcBef>
                <a:spcPct val="20000"/>
              </a:spcBef>
              <a:defRPr/>
            </a:pPr>
            <a:endParaRPr lang="es-SV" sz="2400" dirty="0" smtClean="0"/>
          </a:p>
          <a:p>
            <a:pPr marL="0" indent="0">
              <a:spcBef>
                <a:spcPts val="0"/>
              </a:spcBef>
              <a:buNone/>
            </a:pPr>
            <a:r>
              <a:rPr lang="es-SV" sz="2400" dirty="0" smtClean="0"/>
              <a:t>Facultades</a:t>
            </a:r>
            <a:r>
              <a:rPr lang="es-SV" sz="2400" dirty="0"/>
              <a:t>:</a:t>
            </a:r>
          </a:p>
          <a:p>
            <a:pPr marL="180975" indent="-180975" algn="just">
              <a:spcBef>
                <a:spcPct val="20000"/>
              </a:spcBef>
              <a:defRPr/>
            </a:pPr>
            <a:r>
              <a:rPr lang="es-SV" sz="2400" dirty="0" smtClean="0"/>
              <a:t>Sensibilizar sobre la igualdad de género, compartiendo con el personal del CONSAA, artículos sobre género y discriminación.</a:t>
            </a:r>
            <a:endParaRPr lang="es-SV" sz="2400" dirty="0"/>
          </a:p>
          <a:p>
            <a:pPr marL="180975" indent="-180975" algn="just">
              <a:spcBef>
                <a:spcPct val="20000"/>
              </a:spcBef>
              <a:defRPr/>
            </a:pPr>
            <a:r>
              <a:rPr lang="es-SV" sz="2400" dirty="0" smtClean="0"/>
              <a:t>Velar porque se incluya la perspectiva de género en los servicios que brinda el Consejo.</a:t>
            </a:r>
            <a:endParaRPr lang="es-SV" sz="2400" dirty="0"/>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3687343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1647" y="864299"/>
            <a:ext cx="10515600" cy="1325563"/>
          </a:xfrm>
        </p:spPr>
        <p:txBody>
          <a:bodyPr>
            <a:noAutofit/>
          </a:bodyPr>
          <a:lstStyle/>
          <a:p>
            <a:pPr algn="ctr"/>
            <a:r>
              <a:rPr lang="es-SV" sz="4000" b="1" dirty="0" smtClean="0"/>
              <a:t>Dirección</a:t>
            </a:r>
            <a:r>
              <a:rPr lang="es-SV" sz="3600" b="1" dirty="0" smtClean="0"/>
              <a:t> Ejecutiva </a:t>
            </a:r>
            <a:r>
              <a:rPr lang="es-SV" sz="3600" dirty="0" smtClean="0"/>
              <a:t/>
            </a:r>
            <a:br>
              <a:rPr lang="es-SV" sz="3600" dirty="0" smtClean="0"/>
            </a:br>
            <a:endParaRPr lang="es-SV" sz="3600" dirty="0"/>
          </a:p>
        </p:txBody>
      </p:sp>
      <p:sp>
        <p:nvSpPr>
          <p:cNvPr id="3" name="Marcador de contenido 2"/>
          <p:cNvSpPr>
            <a:spLocks noGrp="1"/>
          </p:cNvSpPr>
          <p:nvPr>
            <p:ph idx="1"/>
          </p:nvPr>
        </p:nvSpPr>
        <p:spPr>
          <a:xfrm>
            <a:off x="851647" y="1527079"/>
            <a:ext cx="10860741" cy="5008191"/>
          </a:xfrm>
        </p:spPr>
        <p:txBody>
          <a:bodyPr>
            <a:noAutofit/>
          </a:bodyPr>
          <a:lstStyle/>
          <a:p>
            <a:pPr marL="0" indent="0">
              <a:buNone/>
            </a:pPr>
            <a:r>
              <a:rPr lang="es-SV" sz="1700" dirty="0"/>
              <a:t>Hombres 1</a:t>
            </a:r>
            <a:endParaRPr lang="es-SV" sz="1700" dirty="0" smtClean="0"/>
          </a:p>
          <a:p>
            <a:pPr marL="0" indent="0">
              <a:buNone/>
            </a:pPr>
            <a:r>
              <a:rPr lang="es-SV" sz="1700" dirty="0" smtClean="0"/>
              <a:t>Competencia:</a:t>
            </a:r>
          </a:p>
          <a:p>
            <a:pPr algn="just">
              <a:lnSpc>
                <a:spcPct val="120000"/>
              </a:lnSpc>
            </a:pPr>
            <a:r>
              <a:rPr lang="es-SV" sz="1700" dirty="0" err="1"/>
              <a:t>Gerenciar</a:t>
            </a:r>
            <a:r>
              <a:rPr lang="es-SV" sz="1700" dirty="0"/>
              <a:t> todos los aspectos de orden económico y administrativo del Consejo Salvadoreño de la Agroindustria Azucarera. Velar por el debido ordenamiento de la agroindustria azucarera del país; a través de la ejecución y seguimiento de acuerdos del Directorio del Consejo</a:t>
            </a:r>
            <a:r>
              <a:rPr lang="es-SV" sz="1700" dirty="0" smtClean="0"/>
              <a:t>.</a:t>
            </a:r>
          </a:p>
          <a:p>
            <a:pPr marL="0" indent="0">
              <a:buNone/>
            </a:pPr>
            <a:r>
              <a:rPr lang="es-SV" sz="1700" dirty="0" smtClean="0"/>
              <a:t>Facultades</a:t>
            </a:r>
            <a:r>
              <a:rPr lang="es-SV" sz="1700" dirty="0"/>
              <a:t>:</a:t>
            </a:r>
          </a:p>
          <a:p>
            <a:pPr algn="just"/>
            <a:r>
              <a:rPr lang="es-SV" sz="1700" dirty="0"/>
              <a:t>Dirigir y </a:t>
            </a:r>
            <a:r>
              <a:rPr lang="es-SV" sz="1700" dirty="0" err="1"/>
              <a:t>gerenciar</a:t>
            </a:r>
            <a:r>
              <a:rPr lang="es-SV" sz="1700" dirty="0"/>
              <a:t> las actividades administrativas del Consejo </a:t>
            </a:r>
            <a:endParaRPr lang="es-SV" sz="1700" dirty="0" smtClean="0"/>
          </a:p>
          <a:p>
            <a:pPr algn="just"/>
            <a:r>
              <a:rPr lang="es-SV" sz="1700" dirty="0"/>
              <a:t>Realizar las actividades necesarias para el cumplimiento de los acuerdos y resoluciones adoptadas por el Directorio</a:t>
            </a:r>
            <a:r>
              <a:rPr lang="es-SV" sz="1700" dirty="0" smtClean="0"/>
              <a:t>.</a:t>
            </a:r>
          </a:p>
          <a:p>
            <a:pPr algn="just"/>
            <a:r>
              <a:rPr lang="es-SV" sz="1700" dirty="0"/>
              <a:t>Ejercer las funciones de Secretario del Directorio y levantar las actas de las sesiones respectivas</a:t>
            </a:r>
            <a:r>
              <a:rPr lang="es-SV" sz="1700" dirty="0" smtClean="0"/>
              <a:t>.</a:t>
            </a:r>
          </a:p>
          <a:p>
            <a:pPr algn="just">
              <a:lnSpc>
                <a:spcPct val="120000"/>
              </a:lnSpc>
            </a:pPr>
            <a:r>
              <a:rPr lang="es-SV" sz="1700" dirty="0"/>
              <a:t>Elaborar y presentar al Directorio para su aprobación en el mes de octubre de cada año, el informe de los resultados anuales sobre los aspectos de producción nacional de caña de azúcar; producción nacional de azúcar; auto consumo industrial; consumo interno; exportación y precios finales venta de azúcar y miel final, como resultado de la zafra anterior, tanto a nivel nacional, como para cada central azucarera o ingenio, así como cualquier otro dato requerido por el Directorio.</a:t>
            </a:r>
          </a:p>
        </p:txBody>
      </p:sp>
      <p:pic>
        <p:nvPicPr>
          <p:cNvPr id="5" name="Imagen 4"/>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27733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19090"/>
            <a:ext cx="10515600" cy="1325563"/>
          </a:xfrm>
        </p:spPr>
        <p:txBody>
          <a:bodyPr>
            <a:normAutofit/>
          </a:bodyPr>
          <a:lstStyle/>
          <a:p>
            <a:pPr algn="ctr"/>
            <a:r>
              <a:rPr lang="es-SV" sz="4000" b="1" dirty="0" smtClean="0"/>
              <a:t>Asistente</a:t>
            </a:r>
            <a:r>
              <a:rPr lang="es-SV" sz="3600" b="1" dirty="0" smtClean="0"/>
              <a:t> Técnico Administrativo </a:t>
            </a:r>
            <a:endParaRPr lang="es-SV" dirty="0"/>
          </a:p>
        </p:txBody>
      </p:sp>
      <p:sp>
        <p:nvSpPr>
          <p:cNvPr id="3" name="Marcador de contenido 2"/>
          <p:cNvSpPr>
            <a:spLocks noGrp="1"/>
          </p:cNvSpPr>
          <p:nvPr>
            <p:ph idx="1"/>
          </p:nvPr>
        </p:nvSpPr>
        <p:spPr>
          <a:xfrm>
            <a:off x="838200" y="1555608"/>
            <a:ext cx="11008659" cy="5100685"/>
          </a:xfrm>
        </p:spPr>
        <p:txBody>
          <a:bodyPr>
            <a:noAutofit/>
          </a:bodyPr>
          <a:lstStyle/>
          <a:p>
            <a:pPr marL="0" indent="0">
              <a:buNone/>
            </a:pPr>
            <a:r>
              <a:rPr lang="es-SV" sz="1700" dirty="0"/>
              <a:t>Mujeres 1</a:t>
            </a:r>
          </a:p>
          <a:p>
            <a:pPr marL="0" indent="0">
              <a:buNone/>
            </a:pPr>
            <a:r>
              <a:rPr lang="es-SV" sz="1700" dirty="0" smtClean="0"/>
              <a:t>Competencia:</a:t>
            </a:r>
          </a:p>
          <a:p>
            <a:pPr algn="just">
              <a:lnSpc>
                <a:spcPct val="120000"/>
              </a:lnSpc>
            </a:pPr>
            <a:r>
              <a:rPr lang="es-SV" sz="1700" dirty="0"/>
              <a:t>Proveer asistencia directa a la Dirección Ejecutiva en los aspectos de orden técnico y administrativo, relacionados con las actividades propias descritas en la Ley de la Producción, Industrialización y Comercialización de la Agroindustria Azucarera de El Salvador</a:t>
            </a:r>
            <a:r>
              <a:rPr lang="es-SV" sz="1700" dirty="0" smtClean="0"/>
              <a:t>.</a:t>
            </a:r>
          </a:p>
          <a:p>
            <a:pPr marL="0" indent="0" algn="just">
              <a:buNone/>
            </a:pPr>
            <a:endParaRPr lang="es-SV" sz="1700" dirty="0" smtClean="0"/>
          </a:p>
          <a:p>
            <a:pPr marL="0" indent="0" algn="just">
              <a:buNone/>
            </a:pPr>
            <a:r>
              <a:rPr lang="es-SV" sz="1700" dirty="0" smtClean="0"/>
              <a:t>Facultades</a:t>
            </a:r>
            <a:r>
              <a:rPr lang="es-SV" sz="1700" dirty="0"/>
              <a:t>:</a:t>
            </a:r>
          </a:p>
          <a:p>
            <a:pPr algn="just">
              <a:lnSpc>
                <a:spcPct val="120000"/>
              </a:lnSpc>
            </a:pPr>
            <a:r>
              <a:rPr lang="es-SV" sz="1700" dirty="0"/>
              <a:t>Apoyar la preparación de propuestas técnicas que permitan la aplicación práctica y expedita de lo dispuesto en la Ley de Producción; Industrialización y Comercialización de la Agroindustria Azucarera de El Salvador; vigente a partir de agosto del 2001</a:t>
            </a:r>
            <a:r>
              <a:rPr lang="es-SV" sz="1700" dirty="0" smtClean="0"/>
              <a:t>.</a:t>
            </a:r>
            <a:endParaRPr lang="es-SV" sz="1700" dirty="0"/>
          </a:p>
          <a:p>
            <a:pPr algn="just">
              <a:lnSpc>
                <a:spcPct val="120000"/>
              </a:lnSpc>
            </a:pPr>
            <a:r>
              <a:rPr lang="es-SV" sz="1700" dirty="0"/>
              <a:t>Actuar como enlace técnico de este Consejo ante la Asociación Azucarera y las Gremiales de Productores de Caña </a:t>
            </a:r>
            <a:endParaRPr lang="es-SV" sz="1700" dirty="0" smtClean="0"/>
          </a:p>
          <a:p>
            <a:pPr algn="just">
              <a:lnSpc>
                <a:spcPct val="120000"/>
              </a:lnSpc>
            </a:pPr>
            <a:r>
              <a:rPr lang="es-SV" sz="1700" dirty="0"/>
              <a:t>Apoyar la elaboración de las actas que contienen los acuerdos tomados en las sesiones de Directorio de este Consejo </a:t>
            </a:r>
            <a:endParaRPr lang="es-SV" sz="1700" dirty="0" smtClean="0"/>
          </a:p>
          <a:p>
            <a:pPr algn="just">
              <a:lnSpc>
                <a:spcPct val="120000"/>
              </a:lnSpc>
            </a:pPr>
            <a:r>
              <a:rPr lang="es-SV" sz="1700" dirty="0" smtClean="0"/>
              <a:t> </a:t>
            </a:r>
            <a:r>
              <a:rPr lang="es-SV" sz="1700" dirty="0"/>
              <a:t>Llevar la administración de los archivos de la Dirección Ejecutiva y de la documentación </a:t>
            </a:r>
            <a:r>
              <a:rPr lang="es-SV" sz="1700" dirty="0" smtClean="0"/>
              <a:t>institucional.</a:t>
            </a:r>
            <a:endParaRPr lang="es-SV" sz="1700"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375830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5447" y="849219"/>
            <a:ext cx="10515600" cy="1325563"/>
          </a:xfrm>
        </p:spPr>
        <p:txBody>
          <a:bodyPr>
            <a:normAutofit/>
          </a:bodyPr>
          <a:lstStyle/>
          <a:p>
            <a:pPr algn="ctr"/>
            <a:r>
              <a:rPr lang="es-SV" sz="4000" b="1" dirty="0" smtClean="0"/>
              <a:t>Unidad</a:t>
            </a:r>
            <a:r>
              <a:rPr lang="es-SV" b="1" dirty="0" smtClean="0"/>
              <a:t> de Acceso a la Información Pública </a:t>
            </a:r>
            <a:endParaRPr lang="es-SV" b="1" dirty="0"/>
          </a:p>
        </p:txBody>
      </p:sp>
      <p:sp>
        <p:nvSpPr>
          <p:cNvPr id="3" name="Marcador de contenido 2"/>
          <p:cNvSpPr>
            <a:spLocks noGrp="1"/>
          </p:cNvSpPr>
          <p:nvPr>
            <p:ph idx="1"/>
          </p:nvPr>
        </p:nvSpPr>
        <p:spPr>
          <a:xfrm>
            <a:off x="775447" y="1887444"/>
            <a:ext cx="10515600" cy="4741956"/>
          </a:xfrm>
        </p:spPr>
        <p:txBody>
          <a:bodyPr>
            <a:normAutofit fontScale="62500" lnSpcReduction="20000"/>
          </a:bodyPr>
          <a:lstStyle/>
          <a:p>
            <a:pPr marL="0" indent="0">
              <a:buNone/>
            </a:pPr>
            <a:r>
              <a:rPr lang="es-SV" dirty="0" smtClean="0"/>
              <a:t>Hombre 1</a:t>
            </a:r>
            <a:endParaRPr lang="es-SV" dirty="0"/>
          </a:p>
          <a:p>
            <a:pPr marL="0" indent="0">
              <a:buNone/>
            </a:pPr>
            <a:r>
              <a:rPr lang="es-SV" dirty="0" smtClean="0"/>
              <a:t>Competencia:</a:t>
            </a:r>
          </a:p>
          <a:p>
            <a:pPr algn="just">
              <a:lnSpc>
                <a:spcPct val="120000"/>
              </a:lnSpc>
            </a:pPr>
            <a:r>
              <a:rPr lang="es-SV" dirty="0"/>
              <a:t>Responsable de recibir solicitudes de información generada, administrada o en poder del Consejo, así como facilitar dicha información a los </a:t>
            </a:r>
            <a:r>
              <a:rPr lang="es-SV" dirty="0" smtClean="0"/>
              <a:t>solicitantes, proporcionar a la ciudadanía el derecho de acceso a la información publica, a fin de contribuir con la transparencia de las actuaciones de esta institución.</a:t>
            </a:r>
          </a:p>
          <a:p>
            <a:pPr marL="0" indent="0">
              <a:buNone/>
            </a:pPr>
            <a:endParaRPr lang="es-SV" dirty="0" smtClean="0"/>
          </a:p>
          <a:p>
            <a:pPr marL="0" indent="0">
              <a:buNone/>
            </a:pPr>
            <a:r>
              <a:rPr lang="es-SV" dirty="0"/>
              <a:t>Facultades:</a:t>
            </a:r>
          </a:p>
          <a:p>
            <a:pPr algn="just"/>
            <a:r>
              <a:rPr lang="es-SV" dirty="0"/>
              <a:t>Recabar y difundir información oficiosa y propiciar que las entidades responsables las actualicen periódicamente</a:t>
            </a:r>
            <a:r>
              <a:rPr lang="es-SV" dirty="0" smtClean="0"/>
              <a:t>.</a:t>
            </a:r>
          </a:p>
          <a:p>
            <a:pPr algn="just"/>
            <a:r>
              <a:rPr lang="es-SV" dirty="0"/>
              <a:t>Recibir y dar trámite a las solicitudes referentes a datos personales a solicitud del titular y de acceso a la información </a:t>
            </a:r>
            <a:endParaRPr lang="es-SV" dirty="0" smtClean="0"/>
          </a:p>
          <a:p>
            <a:pPr algn="just">
              <a:lnSpc>
                <a:spcPct val="120000"/>
              </a:lnSpc>
            </a:pPr>
            <a:r>
              <a:rPr lang="es-SV" dirty="0" smtClean="0"/>
              <a:t>Es la unidad responsable y diseñada para cumplir y hacer cumplir la Ley de Acceso a la Información Pública, mediante la transparencia de las actuaciones del CONSAA. </a:t>
            </a:r>
          </a:p>
          <a:p>
            <a:pPr algn="just">
              <a:lnSpc>
                <a:spcPct val="120000"/>
              </a:lnSpc>
            </a:pPr>
            <a:r>
              <a:rPr lang="es-SV" dirty="0" smtClean="0"/>
              <a:t>Elaborar </a:t>
            </a:r>
            <a:r>
              <a:rPr lang="es-SV" dirty="0"/>
              <a:t>y enviar al instituto, de conformidad con los lineamientos que este expida, los datos necesarios para la elaboración del informe anual a que se refiere el Art. 60 de la Ley de Acceso a la Información Pública</a:t>
            </a:r>
            <a:r>
              <a:rPr lang="es-SV" dirty="0" smtClean="0"/>
              <a:t>.</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00336876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910</TotalTime>
  <Words>2886</Words>
  <Application>Microsoft Office PowerPoint</Application>
  <PresentationFormat>Widescreen</PresentationFormat>
  <Paragraphs>213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Tahoma</vt:lpstr>
      <vt:lpstr>Tema de Office</vt:lpstr>
      <vt:lpstr>PowerPoint Presentation</vt:lpstr>
      <vt:lpstr>          DIRECTORIO</vt:lpstr>
      <vt:lpstr>             Auditoria Externa  </vt:lpstr>
      <vt:lpstr>Auditoria Interna </vt:lpstr>
      <vt:lpstr>Unidad Ambiental Institucional </vt:lpstr>
      <vt:lpstr>Unidad de Género Institucional </vt:lpstr>
      <vt:lpstr>Dirección Ejecutiva  </vt:lpstr>
      <vt:lpstr>Asistente Técnico Administrativo </vt:lpstr>
      <vt:lpstr>Unidad de Acceso a la Información Pública </vt:lpstr>
      <vt:lpstr>Unidad de Gestión Documental y Archivo </vt:lpstr>
      <vt:lpstr>Unidad Financiera Institucional </vt:lpstr>
      <vt:lpstr>Encargado de Presupuesto  (funciones realizadas por jefe UFI)</vt:lpstr>
      <vt:lpstr>Encargada de Tesorería </vt:lpstr>
      <vt:lpstr>Contador Institucional </vt:lpstr>
      <vt:lpstr>Unidad de Adquisiciones y Contrataciones Institucional </vt:lpstr>
      <vt:lpstr>Unidad Administrativa (funciones realizadas por jefe UFI) </vt:lpstr>
      <vt:lpstr>Secretaria Recepcionista </vt:lpstr>
      <vt:lpstr>Ordenanza-Mensajero </vt:lpstr>
      <vt:lpstr>Unidad Técnica Legal </vt:lpstr>
      <vt:lpstr>Encargado de Contratos </vt:lpstr>
      <vt:lpstr>Técnicos Agroindustriales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UAIP</dc:creator>
  <cp:lastModifiedBy>Registro de Contrato</cp:lastModifiedBy>
  <cp:revision>69</cp:revision>
  <dcterms:created xsi:type="dcterms:W3CDTF">2017-08-18T17:45:33Z</dcterms:created>
  <dcterms:modified xsi:type="dcterms:W3CDTF">2022-05-09T16:43:01Z</dcterms:modified>
</cp:coreProperties>
</file>