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68" r:id="rId3"/>
    <p:sldId id="276" r:id="rId4"/>
    <p:sldId id="277" r:id="rId5"/>
    <p:sldId id="278" r:id="rId6"/>
    <p:sldId id="323" r:id="rId7"/>
    <p:sldId id="325" r:id="rId8"/>
    <p:sldId id="330" r:id="rId9"/>
    <p:sldId id="279" r:id="rId10"/>
    <p:sldId id="327" r:id="rId11"/>
    <p:sldId id="329" r:id="rId12"/>
    <p:sldId id="312" r:id="rId13"/>
    <p:sldId id="282" r:id="rId14"/>
    <p:sldId id="313" r:id="rId15"/>
    <p:sldId id="314" r:id="rId16"/>
    <p:sldId id="318" r:id="rId17"/>
    <p:sldId id="306" r:id="rId18"/>
    <p:sldId id="319" r:id="rId19"/>
    <p:sldId id="320" r:id="rId20"/>
    <p:sldId id="322" r:id="rId21"/>
    <p:sldId id="285" r:id="rId22"/>
    <p:sldId id="286" r:id="rId23"/>
    <p:sldId id="287" r:id="rId24"/>
    <p:sldId id="289" r:id="rId25"/>
    <p:sldId id="290" r:id="rId26"/>
    <p:sldId id="291" r:id="rId27"/>
    <p:sldId id="292" r:id="rId28"/>
    <p:sldId id="293" r:id="rId29"/>
    <p:sldId id="295" r:id="rId30"/>
    <p:sldId id="296" r:id="rId31"/>
    <p:sldId id="297" r:id="rId32"/>
    <p:sldId id="301" r:id="rId33"/>
    <p:sldId id="331" r:id="rId34"/>
    <p:sldId id="299" r:id="rId35"/>
    <p:sldId id="302" r:id="rId36"/>
    <p:sldId id="303" r:id="rId37"/>
    <p:sldId id="304" r:id="rId3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cedes de los Angeles Gonzalez Perez" initials="MdlAGP" lastIdx="1" clrIdx="0">
    <p:extLst>
      <p:ext uri="{19B8F6BF-5375-455C-9EA6-DF929625EA0E}">
        <p15:presenceInfo xmlns:p15="http://schemas.microsoft.com/office/powerpoint/2012/main" userId="S-1-5-21-3370812281-2617035514-3726286401-14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 snapToGrid="0">
      <p:cViewPr>
        <p:scale>
          <a:sx n="66" d="100"/>
          <a:sy n="66" d="100"/>
        </p:scale>
        <p:origin x="12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F2E65-5C34-4831-AEF9-201ED88CF1CB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B0212-B473-4E55-84FF-0B6EE25D80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374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1C263114-26E4-4521-97A2-C50DF99970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4A10645-6236-444A-8B3F-109661D70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41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C40BF115-BABD-4B42-96F1-E6C34DE6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0113"/>
            <a:ext cx="9144000" cy="7752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140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D994A4EA-0EBA-4B5D-AD4F-236A827938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4A10645-6236-444A-8B3F-109661D70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7415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C40BF115-BABD-4B42-96F1-E6C34DE60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0113"/>
            <a:ext cx="9144000" cy="77525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775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065CD7EA-A18B-4CF7-8088-9A79F2431E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35"/>
            <a:ext cx="12192000" cy="684092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7593A0F-FFDC-4006-86BE-AAD7B460A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5A75A798-A5D8-4F6F-92E4-DFB83F85A1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dirty="0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FE0223B0-AFD6-44E2-B374-7691AEC47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D206BD21-4B91-409E-A3CE-2DA52242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A1071475-EEC0-4BDA-9B5A-E09D5CF39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251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2CCBD06D-D6A4-4D0C-BB66-56CF718A39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B5F0A2F-3994-43CF-A0D0-B4D51177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C522F3AD-201C-4306-87EB-AE262892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E3904367-8C00-4791-9801-05F65C97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D556B3E6-0AD6-4A22-A8B9-02019FF7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Marcador de contenido 2">
            <a:extLst>
              <a:ext uri="{FF2B5EF4-FFF2-40B4-BE49-F238E27FC236}">
                <a16:creationId xmlns="" xmlns:a16="http://schemas.microsoft.com/office/drawing/2014/main" id="{9BE79197-376D-4F55-B553-35178BB87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923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="" xmlns:a16="http://schemas.microsoft.com/office/drawing/2014/main" id="{0258BE33-B15B-42CF-AFD7-E1DE9157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6"/>
            <a:ext cx="12192000" cy="68386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51FB64E-44FF-4E91-A1A6-9571F180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0A6426E5-3E9C-49AB-A199-6ECCEE6B3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578D0E38-1AA4-47DD-BF70-85B20E937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B0B07AA0-0250-4E7C-9BEC-668178CEB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8DF59402-AB96-4D3E-AA1E-73EAFAF40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79C7D040-CDBC-449D-A1AA-DAC469B83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98E15FD1-5186-4BF3-A54A-4A18B878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989FBADD-C18F-458A-8EAA-C88AD4075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20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AD8BE9A2-58ED-47DD-95B7-65CD0817FE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8607"/>
          </a:xfrm>
          <a:prstGeom prst="rect">
            <a:avLst/>
          </a:prstGeom>
        </p:spPr>
      </p:pic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96F6F699-CEB7-4AB1-87B7-7CDC3D4E6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63CDA500-D0CD-4278-ABD3-571AB165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1DD02A04-F149-4E85-B25F-C7373835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Título 1">
            <a:extLst>
              <a:ext uri="{FF2B5EF4-FFF2-40B4-BE49-F238E27FC236}">
                <a16:creationId xmlns="" xmlns:a16="http://schemas.microsoft.com/office/drawing/2014/main" id="{CACA5E20-DEC7-4AED-A513-694C09D3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="" xmlns:a16="http://schemas.microsoft.com/office/drawing/2014/main" id="{BF9C38A1-A657-4852-AAA0-EFD33B0D6D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366077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427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B794535-B5E7-4E8C-9D22-0DD0B27AC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96C43C6-9A2D-4D84-BBCD-01ED7DBE7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F7D1D560-8A66-4078-AB27-5A7A028FD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0B83638A-A7A4-4678-80B7-91E07320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F718FCAB-EC29-49D2-BD62-FFB2E45C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C8DCF07D-5731-44E0-8135-93C051AB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56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2C2149A-5637-446E-9DD3-4279109D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FF544330-22B4-46FC-818A-7D7BE43FF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3B79A6F3-E55B-4D59-BBED-8F5F3C82C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A7CB1836-10FE-4A30-97CC-39AC8771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A5EA6A70-0419-4D50-B47B-5F11871B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22165A82-014D-4695-9177-BFDAFECE3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824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F45B2FBA-51DC-426A-8F0B-934F3BEC74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BB8ECD5F-0F8A-4CC4-8365-5E779EC5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AD108585-B4B0-4EF8-9201-146F33EB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3F74A930-1C5B-43A1-9C5D-3F512EA8F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AD6EF782-3B63-4202-BB26-BA14AD88B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82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10D60460-736F-4C99-A3A0-EB635433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6E630D5A-F195-4DD4-B2DB-550484030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A9AA5E36-082E-44FF-859A-0EACB8410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2DF81-9004-4F97-B64D-28D9271C99B4}" type="datetimeFigureOut">
              <a:rPr lang="es-MX" smtClean="0"/>
              <a:t>28/04/2021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5C1BAA8C-3C1C-443C-B57B-5F80083F4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8A714F1-8BD8-4FAC-AE6E-7CBB8A6E3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2533-3F67-415F-BCCD-EED1A9706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30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54" r:id="rId4"/>
    <p:sldLayoutId id="2147483653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CE2D0F47-BEAC-446B-B730-22D9C4BC53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Diciembre, 2020</a:t>
            </a:r>
            <a:endParaRPr lang="es-MX" dirty="0"/>
          </a:p>
        </p:txBody>
      </p:sp>
      <p:sp>
        <p:nvSpPr>
          <p:cNvPr id="5" name="Título 7"/>
          <p:cNvSpPr txBox="1">
            <a:spLocks/>
          </p:cNvSpPr>
          <p:nvPr/>
        </p:nvSpPr>
        <p:spPr>
          <a:xfrm>
            <a:off x="2209346" y="140727"/>
            <a:ext cx="77733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/>
              <a:t>ESTRUCTURA ORGÁNICA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4066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28650" y="365125"/>
            <a:ext cx="110030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 Financiera Institucional</a:t>
            </a:r>
            <a:endParaRPr lang="es-SV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628650" y="1825625"/>
            <a:ext cx="1100305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Planificar, organizar, dirigir, coordinar, gestionar y supervisar, las actividades del Proceso Administrativo Financiero en lo relativo a presupuesto, Tesorería y Contabilidad de la institución, en forma integrada e interrelacionada, velando por el cumplimiento de las disposiciones legales y técnicas vigentes.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Luis Alberto Ayala Ruiz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5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9</a:t>
            </a:r>
          </a:p>
          <a:p>
            <a:pPr>
              <a:defRPr/>
            </a:pPr>
            <a:endParaRPr lang="es-SV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6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28650" y="365125"/>
            <a:ext cx="106534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Unidad de Auditoría Interna</a:t>
            </a:r>
            <a:endParaRPr lang="es-SV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628650" y="1825625"/>
            <a:ext cx="106534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brindar apoyo al Consejo Directivo y al Director o Directora Ejecutiva a través de la evaluación y seguimiento de las operaciones, actividades y programas, como del sistema de control interno; realización de exámenes especiales sobre aspectos financieros contables, y auditorias operativas de conformidad a las disposiciones legales y técnicas establecidas, presentando recomendaciones viables y oportunas que agreguen valor a fin de velar por el adecuado funcionamiento institucional.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titular: Juan José Cruz Portillo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SV" sz="16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8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Operaciones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brindar el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apoyo administrativo, informático, legal y sustantivo, armonizando las diferentes operaciones que se manejan en el estado, aplicando la transparencia, eficiencia y optimización de los recursos institucionales.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Vladimir Alexander Rodriguez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Castaneda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8343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84169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Adquisiciones y Contrataciones Institucionales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84169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ejecutar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 diferentes procesos de adquisiciones y contrataciones de bienes, obras y/o servicios según procedimientos establecidos en la Ley de Adquisiciones y Contrataciones de la Administración Pública, LACAP, Reglamento de la LACAP e instructivos y Manuales aprobados por la Unidad Normativa de Adquisiciones y Contrataciones de la Administración Pública (UNAC), de conformidad al Presupuesto Institucional aprobado y conforme a los requerimientos de las unidades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solicitantes.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Zenaida Irasema Moreno de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Inestroza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8194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Administración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garantizar el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desempeño eficiente del personal y uso adecuado de los recursos, así como de la gestión de proyectos para el desarrollo institucional y el cumplimiento de las atribuciones del CONNA.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Mario Mauricio Hernández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Hernández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4824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Gestión Documental y Archivos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 técnicamente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según la normativa establecida, la documentación e información,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ingresa o se genera en las dependencias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CONNA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el ejercicio de sus funciones específicas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facilitando la gestión institucional,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transparencia, acceso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la documentación 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información.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Mario Mauricio Hernández Hernández –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Adhonorem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0646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Servicios Generales 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coordinar, gestionar y asesorar las actividades de mantenimiento, reparación de bienes muebles e inmuebles, remodelación de infraestructura, administración de flota vehicular, administración de almacén, requerimiento de materiales y equipo, mensajería y correo.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5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Planificación y Desarrollo Institucional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asesorar a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 diferentes niveles institucionales directivo, asesor y ejecutivo, en materia de planificación y desarrollo institucional, mediante la elaboración de instrumentos metodológicos y técnicos, que faciliten el direccionamiento del quehacer institucional, propiciando la coordinación y articulación entre la Dirección, Subdirecciones, Departamento y Unidades que conforman el CONNA, para alcanzar los resultados institucionales.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Ángela Evelyn Huezo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3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0690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Género e Inclusión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iderar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</a:t>
            </a:r>
            <a:r>
              <a:rPr lang="es-SV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transversalización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principio de igualdad y no discriminación en las acciones institucionales de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promoción,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defensa de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derechos y en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cultura institucional.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Así como realizar el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seguimiento al cumplimiento de la normativa sobre igualdad de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género. 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María Dolores González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39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803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Innovación y Desarrollo Tecnológicos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80326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garantizar el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desempeño eficiente del personal y uso adecuado de los recursos, así como de la gestión de proyectos para el desarrollo institucional y el cumplimiento de las atribuciones del CONNA.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Jairon Ernesto Pineda Mejía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13949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8300" y="0"/>
            <a:ext cx="2633700" cy="957155"/>
          </a:xfrm>
          <a:prstGeom prst="rect">
            <a:avLst/>
          </a:prstGeom>
        </p:spPr>
      </p:pic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679762"/>
              </p:ext>
            </p:extLst>
          </p:nvPr>
        </p:nvGraphicFramePr>
        <p:xfrm>
          <a:off x="4664434" y="1885975"/>
          <a:ext cx="3348507" cy="2825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Acrobat Document" showAsIcon="1" r:id="rId4" imgW="914400" imgH="771480" progId="AcroExch.Document.11">
                  <p:embed/>
                </p:oleObj>
              </mc:Choice>
              <mc:Fallback>
                <p:oleObj name="Acrobat Document" showAsIcon="1" r:id="rId4" imgW="914400" imgH="77148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64434" y="1885975"/>
                        <a:ext cx="3348507" cy="2825302"/>
                      </a:xfrm>
                      <a:prstGeom prst="rect">
                        <a:avLst/>
                      </a:prstGeom>
                      <a:gradFill>
                        <a:gsLst>
                          <a:gs pos="0">
                            <a:schemeClr val="accent1">
                              <a:lumMod val="5000"/>
                              <a:lumOff val="95000"/>
                            </a:schemeClr>
                          </a:gs>
                          <a:gs pos="74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83000">
                            <a:schemeClr val="accent1">
                              <a:lumMod val="45000"/>
                              <a:lumOff val="55000"/>
                            </a:schemeClr>
                          </a:gs>
                          <a:gs pos="100000">
                            <a:schemeClr val="accent1">
                              <a:lumMod val="30000"/>
                              <a:lumOff val="70000"/>
                            </a:schemeClr>
                          </a:gs>
                        </a:gsLst>
                        <a:lin ang="54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014447" y="495490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ORGANIGRAMA</a:t>
            </a:r>
            <a:endParaRPr lang="es-SV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Gestión de Talento Humano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planificar y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 las actividades relacionadas con la administración y desarrollo del recurso humano de la institución, proponiendo políticas, objetivos acordes al desarrollo administrativo y de carrera del personal.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Thelma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Elizabeth Recinos de Aguilar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8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2968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6668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Políticas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6668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gestionar los procesos institucionales relativos al diseño, formulación, monitoreo y evaluación de la Política Nacional de Protección Integral de la Niñez y de la Adolescencia; el procesamiento y análisis de información relacionada con la situación de los derechos de la niñez y de la adolescencia; y el apoyo en el proceso de la planificación para la coordinación y articulación del Sistema Nacional de Protección creado con la LEPINA. 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Iris Liliana López </a:t>
            </a:r>
            <a:r>
              <a:rPr lang="es-SV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López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41723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Información y Análisis 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386248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Producir información relacionada con los derechos humanos de niñas, niños y adolescentes que contribuya con la toma de decisiones para el cumplimiento efectivo de sus derechos, y sea del conocimiento público.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3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26121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Técnico 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Coordinación y Articulación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Nacional y </a:t>
            </a:r>
            <a:r>
              <a:rPr lang="es-S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386248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asesorar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apoyar a la Directora o Director Ejecutivo y demás dependencias del CONNA en el trabajo de articulación y coordinación del Sistema Nacional de Protección, que contribuya con la garantía de los derechos de las niñas, niños y adolescentes en El Salvador. 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Claudia María Hernández Galindo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0129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Políticas, Planes y Programas Nacionales 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SV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ocales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institucionalización de la Política Nacional de Protección Integral de la Niñez y de la Adolescencia en las instituciones del Sistema Nacional de Protección y otros organismos, para garantizar de manera efectiva los derechos de las niñas, niños y adolescentes en El Salvador.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Ana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Madaly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Sánchez Rivas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5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57331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720668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Promoción y Difusión de Derechos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7206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esarrollar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fortalecer habilidades y competencias en materia de derechos humanos de la niñez y adolescencia a las y los operadores del Sistema Nacional de Protección, diversos actores locales y población en general, con la finalidad de contribuir al cumplimiento de los derechos de las niñas, niños y adolescentes en El Salvador. 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Francisco Giovanni </a:t>
            </a:r>
            <a:r>
              <a:rPr lang="es-SV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Ortez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Gámez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8270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Primera Infancia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c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onducir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formulación, monitoreo y evaluación de la Estrategia Nacional para el Desarrollo Integral de la Primera Infancia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Eunice Beatriz Deras Rosa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75723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Registro, Supervisión e Investigación e Investigación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organizar y dirigir los procedimientos administrativos de autorización, registro y acreditación de las entidades y programas de atención de la niñez y de la adolescencia; así como los procedimientos de supervisión y vigilancia competencia del CONNA, para garantizar calidad en los servicios que prestan, en el marco de la Ley y la Política Nacional de Protección Integral de la Niñez y Adolescencia.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César Danilo Benavides Jacobo</a:t>
            </a:r>
            <a:endParaRPr lang="es-SV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2</a:t>
            </a: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38932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6668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Registro y Asistencia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Técnica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6668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que los procedimientos de autorización administrativa y registro de las entidades de atención a la niñez y adolescencia sean realizados con efectividad, eficacia y respeto al debido proceso.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Claudia Carolina López de Castro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4030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Supervisión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coordinar los procesos de supervisión y vigilancia competencia del CONNA relacionados al rol del ISNA en la RAC, cumplimiento de medida de acogimiento institucional y respeto de derechos de niñas, niños y adolescentes sujetos a adopción, basado en los artículos 129, 135 numeral 13 y 178 inciso 2° de la LEPINA.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Ana Marisela Rodas Recinos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84651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36225" y="640303"/>
            <a:ext cx="10424833" cy="4549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SV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Consejo Directivo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SV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Es el órgano supremo del CONNA, el cual está integrado por la máxima autoridad de las siguientes Instituciones: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Del Órgano Ejecutivo, los titulares encargados de los siguientes ramos: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Seguridad Pública y Justicia;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Hacienda;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Educación;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Trabajo y Previsión Social; y,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Salud Pública y Asistencia Social.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la Procuraduría General de la República;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 la Corporación de Municipalidades de la República de El Salvador; y,</a:t>
            </a:r>
          </a:p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LcPeriod"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Cuatro representantes de la sociedad civil organizada elegidos por la Red de Atención Compartida, dos de los cuales pertenecen a organizaciones no gubernamentales de Derechos Humanos.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es-SV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 la Presidenta del Consejo Directivo: Licda. Miriam </a:t>
            </a:r>
            <a:r>
              <a:rPr kumimoji="0" lang="es-E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Gerardine</a:t>
            </a: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Aldana Revelo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E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Mujeres:11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Hombres: 10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de funcionarios: 21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5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80326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Investigación de Infracciones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Entidades de Atención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80326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g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arantizar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respeto al debido proceso legal en el trámite del procedimiento administrativo sancionador de los miembros de la Red de Atención Compartida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Héctor Saúl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Melgar Orellana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65257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Defensa de Derechos </a:t>
            </a:r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Colectivos y Difusos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dirigir los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procesos de asistencia técnica, coordinación y articulación local orientados a la creación y funcionamiento de los Comités Locales de Derechos de la Niñez y Adolescencia, contribuyendo al funcionamiento del Sistema Nacional de Protección Integral de la Niñez y Adolescencia y a la promoción, difusión y protección de los derechos colectivos y difusos de las niñas, niños y adolescentes en el ámbito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</a:t>
            </a:r>
            <a:r>
              <a:rPr lang="es-SV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Noelia Cristina Lainez Zelaya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68005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Protección de Derechos Colectivos y Difusos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liderar,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gestionar, analizar, proponer y desarrollar mecanismos para la defensa efectiva de los derechos de niñas, niños y adolescentes, mediante la activación de diversos actores del Sistema Nacional de Protección de la Niñez y de la Adolescencia, así como la ejecución de otras acciones para la protección de derechos.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Mirla Guadalupe Carbajal Orellana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855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Asistencia Técnica Territorial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Brindar</a:t>
            </a: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gestionar y liderar el proceso de asistencia técnica y acompañamiento a las municipalidades y Comités Locales para la conformación y funcionamiento de los Comités Locales de Derechos de la Niñez y Adolescencia y de las Asociaciones de Promoción y Asistencia a los Derechos de la Niñez y Adolescencia; de acuerdo a lo establecido en la LEPINA y sus respectivos reglamentos.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Carlos Neftalí Rosa Paz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20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</a:t>
            </a:r>
            <a:r>
              <a:rPr lang="es-E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45</a:t>
            </a:r>
            <a:endParaRPr lang="es-E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67041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Subdirección de Defensa de Derechos Individuales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 y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 el desarrollo de la defensa efectiva de los derechos de la niñez y de la adolescencia, así como la asistencia técnica y la supervisión de las Juntas de Protección de la Niñez y de la adolescencia.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Glenda Evelyn Aguilar Chávez.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1342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07221" cy="1325563"/>
          </a:xfrm>
        </p:spPr>
        <p:txBody>
          <a:bodyPr>
            <a:normAutofit/>
          </a:bodyPr>
          <a:lstStyle/>
          <a:p>
            <a:r>
              <a:rPr lang="es-SV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Sección de Adopciones</a:t>
            </a:r>
            <a:endParaRPr lang="es-SV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07221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schemeClr val="tx1"/>
                </a:solidFill>
              </a:rPr>
              <a:t>Diseñar, coordinar y dar seguimiento a los procedimientos y procesos que se lleven a cabo para la vigilancia del respeto de los derechos de las niñas, niños y adolescentes sujetos a adopción, de acuerdo a la atribución conferida al CONNA en el numeral 13 del artículo 135 de la LEPINA</a:t>
            </a:r>
            <a:r>
              <a:rPr lang="es-ES" sz="1600" dirty="0" smtClean="0">
                <a:solidFill>
                  <a:schemeClr val="tx1"/>
                </a:solidFill>
              </a:rPr>
              <a:t>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Yudice Abigail Sánchez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6224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734115" cy="1325563"/>
          </a:xfrm>
        </p:spPr>
        <p:txBody>
          <a:bodyPr>
            <a:normAutofit/>
          </a:bodyPr>
          <a:lstStyle/>
          <a:p>
            <a:pPr algn="ctr"/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Asistencia Técnica y Supervisión a Juntas de Protección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734115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 y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brindar asistencia técnica a las Juntas de Protección de la niñez y de la adolescencia, mediante la emisión de lineamientos, opiniones, informes técnicos, normas internas y otros instrumentos que permitan mejorar el adecuado funcionamiento de las referidas Juntas de Protección.</a:t>
            </a: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titular: Nelson Antonio Menjivar Guevara 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22626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693774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Línea de Atención y Emergencia 123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693774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Responsable de </a:t>
            </a:r>
            <a:r>
              <a:rPr lang="es-ES" sz="1600" dirty="0">
                <a:solidFill>
                  <a:schemeClr val="tx1"/>
                </a:solidFill>
              </a:rPr>
              <a:t>Coordinar, supervisar y garantizar el buen funcionamiento de la Línea de Atención y Emergencia, brindando asistencia técnica, para la orientación, promoción, contención y protección de los derechos de niñas, niños y adolescentes; asimismo, garantizar la derivación de casos a mecanismos de protección derechos de niñas, niños y adolescentes.</a:t>
            </a:r>
            <a:endParaRPr lang="es-SV" sz="1600" dirty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cs typeface="Times New Roman" panose="02020603050405020304" pitchFamily="18" charset="0"/>
              </a:rPr>
              <a:t>Nombre de la </a:t>
            </a:r>
            <a:r>
              <a:rPr lang="es-SV" sz="1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titular: Cecilia Guadalupe González Cantarero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  <a:endParaRPr lang="es-SV" sz="1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3</a:t>
            </a:r>
            <a:endParaRPr lang="es-ES" sz="16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03963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908926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Dirección </a:t>
            </a:r>
            <a:r>
              <a:rPr lang="es-SV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Ejecutiva</a:t>
            </a:r>
            <a:endParaRPr lang="es-SV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908926" cy="349941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_tradnl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organizar y dirigir las subdirecciones, unidades y dependencias del CONNA y supervisar las actividades técnicas, administrativas, financieras y programáticas de la institución, bajo los lineamientos del Consejo Directivo como órgano ejecutor y de administración.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Aracely Amaya de Morán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81417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1029950" cy="1325563"/>
          </a:xfrm>
        </p:spPr>
        <p:txBody>
          <a:bodyPr>
            <a:normAutofit/>
          </a:bodyPr>
          <a:lstStyle/>
          <a:p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Coordinación Ejecutiva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1029950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Asesorar y asistir técnicamente a la Directora o Director Ejecutivo para el cumplimiento de sus atribuciones, mediante la coordinación y seguimiento de las funciones de cada una de las Subdirecciones y Sedes Departamentales del CONNA; así como para la elaboración de opiniones especializadas en materia de derechos humanos de la niñez y adolescencia, en congruencia con los Planes de Gobierno de la Presidencia de la República, lineamientos emanados por el Consejo Directivo y planes específicos institucionales, con el propósito de apoyar el cumplimiento de los objetivos de la institución.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Linda Aracely Amaya de Morán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empleados:3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449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Jurídica</a:t>
            </a:r>
            <a:endParaRPr lang="es-SV" sz="26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asesorar a la Dirección Ejecutiva, sus Subdirecciones y demás dependencias en materia legal, así como gestionar los trámites legales que sean requeridos en el ejercicio de las competencias del CONNA.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</a:t>
            </a:r>
            <a:r>
              <a:rPr lang="es-SV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Francia de Lourdes Valencia de Vaquerano</a:t>
            </a:r>
            <a:endParaRPr lang="es-SV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</a:t>
            </a:r>
            <a:r>
              <a:rPr lang="es-E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SV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1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ES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7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58551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49" y="365125"/>
            <a:ext cx="10895479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Proyectos y Gestión de Recursos </a:t>
            </a:r>
            <a:endParaRPr lang="es-S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49" y="1825625"/>
            <a:ext cx="10895479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apoyar a la Dirección Ejecutiva y las Subdirecciones Técnicas en la gestión de cooperación técnica y financiera ante organismos nacionales e internacionales, para la movilización de recursos en apoyo a sus políticas y estrategias, incluyendo la gestión de misiones oficiales en el exterior para la representación del CONNA en reuniones técnicas internacionales y el desarrollo del talento humano para aumentar las capacidades técnicas, administrativas en concordancia con lo dispuesto en la Política Nacional de Protección de Derechos de Niñez y Adolescencia.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titular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12422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599644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Comunicaciones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59964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acciones relacionadas con la comunicación social encaminadas a dar cumplimiento a las funciones y competencias del CONNA como ente rector en materia de Niñez y Adolescencia.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del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Carlos Lisandro Vladimir Pérez Recinos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405346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10949268" cy="1325563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de Acceso a la Información Pública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idx="1"/>
          </p:nvPr>
        </p:nvSpPr>
        <p:spPr>
          <a:xfrm>
            <a:off x="628650" y="1825625"/>
            <a:ext cx="10949268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Responsable de d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 </a:t>
            </a: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cumplimiento a la Ley de Acceso a la Información Pública y garantizar la transparencia de las funciones institucionales.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SV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la </a:t>
            </a:r>
            <a:r>
              <a:rPr lang="es-S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titular: </a:t>
            </a:r>
            <a:r>
              <a:rPr lang="es-SV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Laura Lisset Centeno Zavaleta</a:t>
            </a:r>
            <a:endParaRPr lang="es-SV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Mujeres: </a:t>
            </a:r>
            <a:r>
              <a:rPr lang="es-SV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SV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Hombres: 0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 empleados: </a:t>
            </a:r>
            <a:r>
              <a:rPr lang="es-E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E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16939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RUCTURA ORGANIZATIVA diciembre 2020" id="{C1E99909-B459-4B9D-8F60-0B7F9F37F497}" vid="{80CC38E5-4A73-4B92-8054-921728EA6DF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ESTRUCTURA ORGANIZATIVA diciembre 2020</Template>
  <TotalTime>718</TotalTime>
  <Words>2588</Words>
  <Application>Microsoft Office PowerPoint</Application>
  <PresentationFormat>Panorámica</PresentationFormat>
  <Paragraphs>328</Paragraphs>
  <Slides>37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Tema de Office</vt:lpstr>
      <vt:lpstr>Adobe Acrobat Document</vt:lpstr>
      <vt:lpstr>Presentación de PowerPoint</vt:lpstr>
      <vt:lpstr>Presentación de PowerPoint</vt:lpstr>
      <vt:lpstr>Presentación de PowerPoint</vt:lpstr>
      <vt:lpstr>Dirección Ejecutiva</vt:lpstr>
      <vt:lpstr>Unidad de Coordinación Ejecutiva</vt:lpstr>
      <vt:lpstr>Unidad Jurídica</vt:lpstr>
      <vt:lpstr>Unidad de Proyectos y Gestión de Recursos </vt:lpstr>
      <vt:lpstr>Unidad de Comunicaciones</vt:lpstr>
      <vt:lpstr>Unidad de Acceso a la Información Pública</vt:lpstr>
      <vt:lpstr>Presentación de PowerPoint</vt:lpstr>
      <vt:lpstr>Presentación de PowerPoint</vt:lpstr>
      <vt:lpstr>Subdirección de Operaciones</vt:lpstr>
      <vt:lpstr>Unidad de Adquisiciones y Contrataciones Institucionales</vt:lpstr>
      <vt:lpstr>Departamento de Administración </vt:lpstr>
      <vt:lpstr>Unidad de Gestión Documental y Archivos</vt:lpstr>
      <vt:lpstr>Servicios Generales </vt:lpstr>
      <vt:lpstr>Departamento de Planificación y Desarrollo Institucional</vt:lpstr>
      <vt:lpstr>Departamento de Género e Inclusión</vt:lpstr>
      <vt:lpstr>Departamento de Innovación y Desarrollo Tecnológicos</vt:lpstr>
      <vt:lpstr>Departamento de Gestión de Talento Humano</vt:lpstr>
      <vt:lpstr>Subdirección de Políticas</vt:lpstr>
      <vt:lpstr>Departamento de Información y Análisis </vt:lpstr>
      <vt:lpstr>Departamento Técnico de Coordinación y Articulación Nacional y Local </vt:lpstr>
      <vt:lpstr>Departamento de Políticas, Planes y Programas Nacionales y Locales</vt:lpstr>
      <vt:lpstr>Departamento de Promoción y Difusión de Derechos</vt:lpstr>
      <vt:lpstr>Departamento de Primera Infancia</vt:lpstr>
      <vt:lpstr>Subdirección de Registro, Supervisión e Investigación e Investigación</vt:lpstr>
      <vt:lpstr>Departamento de Registro y Asistencia Técnica</vt:lpstr>
      <vt:lpstr>Departamento de Supervisión </vt:lpstr>
      <vt:lpstr>Departamento Investigación de Infracciones de Entidades de Atención</vt:lpstr>
      <vt:lpstr>Subdirección de Defensa de Derechos Colectivos y Difusos</vt:lpstr>
      <vt:lpstr>Departamento de Protección de Derechos Colectivos y Difusos</vt:lpstr>
      <vt:lpstr>Departamento de Asistencia Técnica Territorial</vt:lpstr>
      <vt:lpstr>Subdirección de Defensa de Derechos Individuales</vt:lpstr>
      <vt:lpstr>Sección de Adopciones</vt:lpstr>
      <vt:lpstr>Departamento de Asistencia Técnica y Supervisión a Juntas de Protección</vt:lpstr>
      <vt:lpstr>Línea de Atención y Emergencia 123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Thelma Elizabeth TR. Recinos de Aguilar</dc:creator>
  <cp:lastModifiedBy>Laura Lisett Centeno Zavaleta</cp:lastModifiedBy>
  <cp:revision>55</cp:revision>
  <cp:lastPrinted>2020-10-07T20:06:29Z</cp:lastPrinted>
  <dcterms:created xsi:type="dcterms:W3CDTF">2021-04-08T01:14:53Z</dcterms:created>
  <dcterms:modified xsi:type="dcterms:W3CDTF">2021-04-28T19:07:24Z</dcterms:modified>
</cp:coreProperties>
</file>