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template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6" r:id="rId2"/>
    <p:sldId id="268" r:id="rId3"/>
    <p:sldId id="276" r:id="rId4"/>
    <p:sldId id="277" r:id="rId5"/>
    <p:sldId id="278" r:id="rId6"/>
    <p:sldId id="284" r:id="rId7"/>
    <p:sldId id="279" r:id="rId8"/>
    <p:sldId id="281" r:id="rId9"/>
    <p:sldId id="283" r:id="rId10"/>
    <p:sldId id="282" r:id="rId11"/>
    <p:sldId id="280" r:id="rId12"/>
    <p:sldId id="285" r:id="rId13"/>
    <p:sldId id="286" r:id="rId14"/>
    <p:sldId id="287" r:id="rId15"/>
    <p:sldId id="288" r:id="rId16"/>
    <p:sldId id="289" r:id="rId17"/>
    <p:sldId id="290" r:id="rId18"/>
    <p:sldId id="291" r:id="rId19"/>
    <p:sldId id="292" r:id="rId20"/>
    <p:sldId id="293" r:id="rId21"/>
    <p:sldId id="294" r:id="rId22"/>
    <p:sldId id="295" r:id="rId23"/>
    <p:sldId id="296" r:id="rId24"/>
    <p:sldId id="297" r:id="rId25"/>
    <p:sldId id="298" r:id="rId26"/>
    <p:sldId id="301" r:id="rId27"/>
    <p:sldId id="299" r:id="rId28"/>
    <p:sldId id="302" r:id="rId29"/>
    <p:sldId id="303" r:id="rId30"/>
    <p:sldId id="304" r:id="rId31"/>
    <p:sldId id="305" r:id="rId32"/>
    <p:sldId id="306" r:id="rId33"/>
    <p:sldId id="307" r:id="rId34"/>
    <p:sldId id="308" r:id="rId35"/>
    <p:sldId id="309" r:id="rId36"/>
    <p:sldId id="310" r:id="rId37"/>
    <p:sldId id="311" r:id="rId38"/>
    <p:sldId id="300" r:id="rId39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ercedes de los Angeles Gonzalez Perez" initials="MdlAGP" lastIdx="1" clrIdx="0">
    <p:extLst>
      <p:ext uri="{19B8F6BF-5375-455C-9EA6-DF929625EA0E}">
        <p15:presenceInfo xmlns:p15="http://schemas.microsoft.com/office/powerpoint/2012/main" userId="S-1-5-21-3370812281-2617035514-3726286401-146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956" autoAdjust="0"/>
    <p:restoredTop sz="94660"/>
  </p:normalViewPr>
  <p:slideViewPr>
    <p:cSldViewPr snapToGrid="0">
      <p:cViewPr varScale="1">
        <p:scale>
          <a:sx n="71" d="100"/>
          <a:sy n="71" d="100"/>
        </p:scale>
        <p:origin x="98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82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2F2E65-5C34-4831-AEF9-201ED88CF1CB}" type="datetimeFigureOut">
              <a:rPr lang="es-MX" smtClean="0"/>
              <a:t>18/01/2021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AB0212-B473-4E55-84FF-0B6EE25D803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763742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1C263114-26E4-4521-97A2-C50DF99970C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96"/>
            <a:ext cx="12192000" cy="6838607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4A10645-6236-444A-8B3F-109661D702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97415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MX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C40BF115-BABD-4B42-96F1-E6C34DE607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880113"/>
            <a:ext cx="9144000" cy="77525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modificar el estilo de subtítulo del patrón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141402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D994A4EA-0EBA-4B5D-AD4F-236A827938F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96"/>
            <a:ext cx="12192000" cy="6838607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4A10645-6236-444A-8B3F-109661D702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97415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MX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C40BF115-BABD-4B42-96F1-E6C34DE607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880113"/>
            <a:ext cx="9144000" cy="77525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modificar el estilo de subtítulo del patrón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387755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065CD7EA-A18B-4CF7-8088-9A79F2431E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35"/>
            <a:ext cx="12192000" cy="6840929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7593A0F-FFDC-4006-86BE-AAD7B460A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5A75A798-A5D8-4F6F-92E4-DFB83F85A1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s-ES" dirty="0"/>
              <a:t>Editar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MX" dirty="0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FE0223B0-AFD6-44E2-B374-7691AEC47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2DF81-9004-4F97-B64D-28D9271C99B4}" type="datetimeFigureOut">
              <a:rPr lang="es-MX" smtClean="0"/>
              <a:t>18/01/2021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D206BD21-4B91-409E-A3CE-2DA522426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A1071475-EEC0-4BDA-9B5A-E09D5CF39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A2533-3F67-415F-BCCD-EED1A9706F6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22516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2CCBD06D-D6A4-4D0C-BB66-56CF718A393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96"/>
            <a:ext cx="12192000" cy="6838607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B5F0A2F-3994-43CF-A0D0-B4D5117737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MX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C522F3AD-201C-4306-87EB-AE262892FC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2DF81-9004-4F97-B64D-28D9271C99B4}" type="datetimeFigureOut">
              <a:rPr lang="es-MX" smtClean="0"/>
              <a:t>18/01/2021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E3904367-8C00-4791-9801-05F65C97A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D556B3E6-0AD6-4A22-A8B9-02019FF79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A2533-3F67-415F-BCCD-EED1A9706F6D}" type="slidenum">
              <a:rPr lang="es-MX" smtClean="0"/>
              <a:t>‹Nº›</a:t>
            </a:fld>
            <a:endParaRPr lang="es-MX"/>
          </a:p>
        </p:txBody>
      </p:sp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xmlns="" id="{9BE79197-376D-4F55-B553-35178BB871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s-ES" dirty="0"/>
              <a:t>Editar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8892394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xmlns="" id="{0258BE33-B15B-42CF-AFD7-E1DE9157E1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96"/>
            <a:ext cx="12192000" cy="6838607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51FB64E-44FF-4E91-A1A6-9571F180F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MX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0A6426E5-3E9C-49AB-A199-6ECCEE6B32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578D0E38-1AA4-47DD-BF70-85B20E937E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s-ES" dirty="0"/>
              <a:t>Editar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MX" dirty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B0B07AA0-0250-4E7C-9BEC-668178CEBC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8DF59402-AB96-4D3E-AA1E-73EAFAF401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s-ES" dirty="0"/>
              <a:t>Editar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MX" dirty="0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79C7D040-CDBC-449D-A1AA-DAC469B83E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2DF81-9004-4F97-B64D-28D9271C99B4}" type="datetimeFigureOut">
              <a:rPr lang="es-MX" smtClean="0"/>
              <a:t>18/01/2021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98E15FD1-5186-4BF3-A54A-4A18B87839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989FBADD-C18F-458A-8EAA-C88AD4075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A2533-3F67-415F-BCCD-EED1A9706F6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63208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AD8BE9A2-58ED-47DD-95B7-65CD0817FE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38607"/>
          </a:xfrm>
          <a:prstGeom prst="rect">
            <a:avLst/>
          </a:prstGeom>
        </p:spPr>
      </p:pic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96F6F699-CEB7-4AB1-87B7-7CDC3D4E6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2DF81-9004-4F97-B64D-28D9271C99B4}" type="datetimeFigureOut">
              <a:rPr lang="es-MX" smtClean="0"/>
              <a:t>18/01/2021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63CDA500-D0CD-4278-ABD3-571AB1657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1DD02A04-F149-4E85-B25F-C7373835E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A2533-3F67-415F-BCCD-EED1A9706F6D}" type="slidenum">
              <a:rPr lang="es-MX" smtClean="0"/>
              <a:t>‹Nº›</a:t>
            </a:fld>
            <a:endParaRPr lang="es-MX"/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xmlns="" id="{CACA5E20-DEC7-4AED-A513-694C09D3B0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MX" dirty="0"/>
          </a:p>
        </p:txBody>
      </p:sp>
      <p:sp>
        <p:nvSpPr>
          <p:cNvPr id="9" name="Marcador de contenido 2">
            <a:extLst>
              <a:ext uri="{FF2B5EF4-FFF2-40B4-BE49-F238E27FC236}">
                <a16:creationId xmlns:a16="http://schemas.microsoft.com/office/drawing/2014/main" xmlns="" id="{BF9C38A1-A657-4852-AAA0-EFD33B0D6D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366077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s-ES" dirty="0"/>
              <a:t>Editar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674272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B794535-B5E7-4E8C-9D22-0DD0B27AC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196C43C6-9A2D-4D84-BBCD-01ED7DBE79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F7D1D560-8A66-4078-AB27-5A7A028FD3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0B83638A-A7A4-4678-80B7-91E073203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2DF81-9004-4F97-B64D-28D9271C99B4}" type="datetimeFigureOut">
              <a:rPr lang="es-MX" smtClean="0"/>
              <a:t>18/01/2021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F718FCAB-EC29-49D2-BD62-FFB2E45C36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C8DCF07D-5731-44E0-8135-93C051AB6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A2533-3F67-415F-BCCD-EED1A9706F6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345689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2C2149A-5637-446E-9DD3-4279109D6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FF544330-22B4-46FC-818A-7D7BE43FF6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3B79A6F3-E55B-4D59-BBED-8F5F3C82C3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A7CB1836-10FE-4A30-97CC-39AC8771C2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2DF81-9004-4F97-B64D-28D9271C99B4}" type="datetimeFigureOut">
              <a:rPr lang="es-MX" smtClean="0"/>
              <a:t>18/01/2021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A5EA6A70-0419-4D50-B47B-5F11871B8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22165A82-014D-4695-9177-BFDAFECE3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A2533-3F67-415F-BCCD-EED1A9706F6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38242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F45B2FBA-51DC-426A-8F0B-934F3BEC74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BB8ECD5F-0F8A-4CC4-8365-5E779EC5B6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AD108585-B4B0-4EF8-9201-146F33EBEA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2DF81-9004-4F97-B64D-28D9271C99B4}" type="datetimeFigureOut">
              <a:rPr lang="es-MX" smtClean="0"/>
              <a:t>18/01/2021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3F74A930-1C5B-43A1-9C5D-3F512EA8FF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AD6EF782-3B63-4202-BB26-BA14AD88B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A2533-3F67-415F-BCCD-EED1A9706F6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46820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10D60460-736F-4C99-A3A0-EB635433E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6E630D5A-F195-4DD4-B2DB-5504840300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A9AA5E36-082E-44FF-859A-0EACB84101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B2DF81-9004-4F97-B64D-28D9271C99B4}" type="datetimeFigureOut">
              <a:rPr lang="es-MX" smtClean="0"/>
              <a:t>18/01/2021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5C1BAA8C-3C1C-443C-B57B-5F80083F4F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E8A714F1-8BD8-4FAC-AE6E-7CBB8A6E38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8A2533-3F67-415F-BCCD-EED1A9706F6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84309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2" r:id="rId3"/>
    <p:sldLayoutId id="2147483654" r:id="rId4"/>
    <p:sldLayoutId id="2147483653" r:id="rId5"/>
    <p:sldLayoutId id="2147483655" r:id="rId6"/>
    <p:sldLayoutId id="2147483656" r:id="rId7"/>
    <p:sldLayoutId id="2147483657" r:id="rId8"/>
    <p:sldLayoutId id="214748365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CE2D0F47-BEAC-446B-B730-22D9C4BC53C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MX" dirty="0" smtClean="0"/>
              <a:t>octubre, 2020</a:t>
            </a:r>
            <a:endParaRPr lang="es-MX" dirty="0"/>
          </a:p>
        </p:txBody>
      </p:sp>
      <p:sp>
        <p:nvSpPr>
          <p:cNvPr id="5" name="Título 7"/>
          <p:cNvSpPr txBox="1">
            <a:spLocks/>
          </p:cNvSpPr>
          <p:nvPr/>
        </p:nvSpPr>
        <p:spPr>
          <a:xfrm>
            <a:off x="2209346" y="140727"/>
            <a:ext cx="7773308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SV" dirty="0" smtClean="0"/>
              <a:t>ESTRUCTURA ORGÁNICA</a:t>
            </a:r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3340666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49" y="365125"/>
            <a:ext cx="10841691" cy="1325563"/>
          </a:xfrm>
        </p:spPr>
        <p:txBody>
          <a:bodyPr>
            <a:normAutofit/>
          </a:bodyPr>
          <a:lstStyle/>
          <a:p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Unidad de Adquisiciones y Contrataciones Institucionales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>
          <a:xfrm>
            <a:off x="628649" y="1825625"/>
            <a:ext cx="10841691" cy="4351338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ejecutar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los diferentes procesos de adquisiciones y contrataciones de bienes, obras y/o servicios según procedimientos establecidos en la Ley de Adquisiciones y Contrataciones de la Administración Pública, LACAP, Reglamento de la LACAP e instructivos y Manuales aprobados por la Unidad Normativa de Adquisiciones y Contrataciones de la Administración Pública (UNAC), de conformidad al Presupuesto Institucional aprobado y conforme a los requerimientos de las unidades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solicitantes. </a:t>
            </a: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de la titular: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Zenaida Irasema Moreno de </a:t>
            </a:r>
            <a:r>
              <a:rPr lang="es-SV" sz="1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Inestroza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0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1481946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49" y="365125"/>
            <a:ext cx="10895479" cy="1325563"/>
          </a:xfrm>
        </p:spPr>
        <p:txBody>
          <a:bodyPr>
            <a:normAutofit/>
          </a:bodyPr>
          <a:lstStyle/>
          <a:p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Unidad de </a:t>
            </a:r>
            <a:r>
              <a:rPr lang="es-SV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Proyectos y Gestión de Recursos </a:t>
            </a:r>
            <a:endParaRPr lang="es-SV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>
          <a:xfrm>
            <a:off x="628649" y="1825625"/>
            <a:ext cx="10895479" cy="4351338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apoyar a la Dirección Ejecutiva y las Subdirecciones Técnicas en la gestión de cooperación técnica y financiera ante organismos nacionales e internacionales, para la movilización de recursos en apoyo a sus políticas y estrategias, incluyendo la gestión de misiones oficiales en el exterior para la representación del CONNA en reuniones técnicas internacionales y el desarrollo del talento humano para aumentar las capacidades técnicas, administrativas en concordancia con lo dispuesto en la Política Nacional de Protección de Derechos de Niñez y Adolescencia. </a:t>
            </a: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de la titular: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Norma </a:t>
            </a:r>
            <a:r>
              <a:rPr lang="es-SV" sz="1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Mirella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Romero Aguilar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3637348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49" y="365125"/>
            <a:ext cx="10666879" cy="1325563"/>
          </a:xfrm>
        </p:spPr>
        <p:txBody>
          <a:bodyPr>
            <a:normAutofit/>
          </a:bodyPr>
          <a:lstStyle/>
          <a:p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Subdirección de Políticas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>
          <a:xfrm>
            <a:off x="628649" y="1825625"/>
            <a:ext cx="10666879" cy="4351338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coordinar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gestionar los procesos institucionales relativos al diseño, formulación, monitoreo y evaluación de la Política Nacional de Protección Integral de la Niñez y de la Adolescencia; el procesamiento y análisis de información relacionada con la situación de los derechos de la niñez y de la adolescencia; y el apoyo en el proceso de la planificación para la coordinación y articulación del Sistema Nacional de Protección creado con la LEPINA. </a:t>
            </a: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Nombre de la </a:t>
            </a:r>
            <a:r>
              <a:rPr lang="es-SV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titular: Iris Liliana López </a:t>
            </a:r>
            <a:r>
              <a:rPr lang="es-SV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López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Mujeres: </a:t>
            </a:r>
            <a:r>
              <a:rPr lang="es-E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s-SV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Hombres: 0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</a:t>
            </a:r>
            <a:r>
              <a:rPr lang="es-E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s-E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2417231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49" y="365125"/>
            <a:ext cx="10707221" cy="1325563"/>
          </a:xfrm>
        </p:spPr>
        <p:txBody>
          <a:bodyPr>
            <a:normAutofit/>
          </a:bodyPr>
          <a:lstStyle/>
          <a:p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Unidad de </a:t>
            </a:r>
            <a:r>
              <a:rPr lang="es-SV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Información y Análisis </a:t>
            </a:r>
            <a:endParaRPr lang="es-SV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>
          <a:xfrm>
            <a:off x="628649" y="1825625"/>
            <a:ext cx="10707221" cy="4351338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Producir información relacionada con los derechos humanos de niñas, niños y adolescentes que contribuya con la toma de decisiones para el cumplimiento efectivo de sus derechos, y sea del conocimiento público.</a:t>
            </a: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de la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titular: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3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2261215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49" y="365125"/>
            <a:ext cx="10707221" cy="1325563"/>
          </a:xfrm>
        </p:spPr>
        <p:txBody>
          <a:bodyPr>
            <a:normAutofit/>
          </a:bodyPr>
          <a:lstStyle/>
          <a:p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Unidad de Coordinación y Articulación del Sistema Nacional de Protección 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>
          <a:xfrm>
            <a:off x="628649" y="1825625"/>
            <a:ext cx="10707221" cy="4351338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asesorar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apoyar a la Directora o Director Ejecutivo y demás dependencias del CONNA en el trabajo de articulación y coordinación del Sistema Nacional de Protección, que contribuya con la garantía de los derechos de las niñas, niños y adolescentes en El Salvador. </a:t>
            </a: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de la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titular: Claudia María Hernández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0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1201299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49" y="365125"/>
            <a:ext cx="10559303" cy="1325563"/>
          </a:xfrm>
        </p:spPr>
        <p:txBody>
          <a:bodyPr>
            <a:normAutofit/>
          </a:bodyPr>
          <a:lstStyle/>
          <a:p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Unidad de </a:t>
            </a:r>
            <a:r>
              <a:rPr lang="es-SV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Género</a:t>
            </a:r>
            <a:endParaRPr lang="es-SV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>
          <a:xfrm>
            <a:off x="628649" y="1825625"/>
            <a:ext cx="10559303" cy="4351338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conducir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 proceso de institucionalización del enfoque de género e inclusión en los procesos estratégicos, misionales y de apoyo realizados por el CONNA en cumplimiento de sus competencias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de la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titular: María Dolores González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0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2943958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10693774" cy="1325563"/>
          </a:xfrm>
        </p:spPr>
        <p:txBody>
          <a:bodyPr>
            <a:normAutofit/>
          </a:bodyPr>
          <a:lstStyle/>
          <a:p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Departamento de Políticas y </a:t>
            </a:r>
            <a:r>
              <a:rPr lang="es-SV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Planes Nacionales </a:t>
            </a:r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locales 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>
          <a:xfrm>
            <a:off x="628650" y="1825625"/>
            <a:ext cx="10693774" cy="4351338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gestionar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 proceso de institucionalización de la Política Nacional de Protección Integral de la Niñez y de la Adolescencia en las instituciones del Sistema Nacional de Protección y otros organismos, para garantizar de manera efectiva los derechos de las niñas, niños y adolescentes en El Salvador.</a:t>
            </a: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de la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titular: Ana </a:t>
            </a:r>
            <a:r>
              <a:rPr lang="es-SV" sz="1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Madaly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Sánchez Rivas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5</a:t>
            </a:r>
          </a:p>
          <a:p>
            <a:pPr marL="0" indent="0">
              <a:buNone/>
            </a:pP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1573316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10720668" cy="1325563"/>
          </a:xfrm>
        </p:spPr>
        <p:txBody>
          <a:bodyPr>
            <a:normAutofit/>
          </a:bodyPr>
          <a:lstStyle/>
          <a:p>
            <a:r>
              <a:rPr lang="es-SV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Departamento de Promoción y Difusión</a:t>
            </a:r>
            <a:endParaRPr lang="es-SV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>
          <a:xfrm>
            <a:off x="628650" y="1825625"/>
            <a:ext cx="10720668" cy="4351338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d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esarrollar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fortalecer habilidades y competencias en materia de derechos humanos de la niñez y adolescencia a las y los operadores del Sistema Nacional de Protección, diversos actores locales y población en general, con la finalidad de contribuir al cumplimiento de los derechos de las niñas, niños y adolescentes en El Salvador. </a:t>
            </a: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titular: Francisco Giovanni Ortez </a:t>
            </a:r>
            <a:r>
              <a:rPr lang="es-SV" sz="1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Gamez</a:t>
            </a: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1827019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49" y="365125"/>
            <a:ext cx="10707221" cy="1325563"/>
          </a:xfrm>
        </p:spPr>
        <p:txBody>
          <a:bodyPr>
            <a:normAutofit/>
          </a:bodyPr>
          <a:lstStyle/>
          <a:p>
            <a:r>
              <a:rPr lang="es-SV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Departamento de Primera Infancia</a:t>
            </a:r>
            <a:endParaRPr lang="es-SV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>
          <a:xfrm>
            <a:off x="628649" y="1825625"/>
            <a:ext cx="10707221" cy="4351338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c</a:t>
            </a:r>
            <a:r>
              <a:rPr lang="es-SV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onducir </a:t>
            </a:r>
            <a:r>
              <a:rPr lang="es-SV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 proceso de formulación, monitoreo y evaluación de la Estrategia Nacional para el Desarrollo Integral de la Primera Infancia </a:t>
            </a: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de la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titular: Eunice Beatriz Deras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Rosa</a:t>
            </a: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757234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49" y="365125"/>
            <a:ext cx="10707221" cy="1325563"/>
          </a:xfrm>
        </p:spPr>
        <p:txBody>
          <a:bodyPr>
            <a:normAutofit/>
          </a:bodyPr>
          <a:lstStyle/>
          <a:p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Subdirección de Registro y Vigilancia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>
          <a:xfrm>
            <a:off x="628649" y="1825625"/>
            <a:ext cx="10707221" cy="4351338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coordinar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organizar y dirigir los procedimientos administrativos de autorización, registro y acreditación de las entidades y programas de atención de la niñez y de la adolescencia; así como los procedimientos de supervisión y vigilancia competencia del CONNA, para garantizar calidad en los servicios que prestan, en el marco de la Ley y la Política Nacional de Protección Integral de la Niñez y Adolescencia.</a:t>
            </a: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 titular: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Ramiro Fernando Baños Vasquez – Interino </a:t>
            </a:r>
            <a:r>
              <a:rPr lang="es-SV" sz="1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Adhonorem</a:t>
            </a:r>
            <a:endParaRPr lang="es-SV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</a:t>
            </a: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1389325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58300" y="0"/>
            <a:ext cx="2633700" cy="957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80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49" y="365125"/>
            <a:ext cx="10666879" cy="1325563"/>
          </a:xfrm>
        </p:spPr>
        <p:txBody>
          <a:bodyPr>
            <a:normAutofit/>
          </a:bodyPr>
          <a:lstStyle/>
          <a:p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Departamento de Registro y Asistencia Técnica.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>
          <a:xfrm>
            <a:off x="628649" y="1825625"/>
            <a:ext cx="10666879" cy="4351338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velar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 que los procedimientos de autorización administrativa y registro de las entidades de atención a la niñez y adolescencia sean realizados con efectividad, eficacia y respeto al debido proceso.</a:t>
            </a: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de la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titular: Claudia Carolina López de Castro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4</a:t>
            </a:r>
          </a:p>
          <a:p>
            <a:pPr marL="0" indent="0">
              <a:buNone/>
            </a:pP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1440300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10720668" cy="1325563"/>
          </a:xfrm>
        </p:spPr>
        <p:txBody>
          <a:bodyPr>
            <a:normAutofit/>
          </a:bodyPr>
          <a:lstStyle/>
          <a:p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Departamento de Acreditación y Seguimiento de Programas 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>
          <a:xfrm>
            <a:off x="628650" y="1825625"/>
            <a:ext cx="10720668" cy="4351338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coordinar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diligenciar los procesos de autorización y acreditación de programas de las Entidades de Atención, a fin de asegurar la pertinencia, coherencia y adecuación a los contenidos de la LEPINA, la Convención de Derechos del Niño y tratados de Derechos Humanos vigentes en El Salvador.</a:t>
            </a: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de la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titular:  Ana Guadalupe Canizales Ochoa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1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2136418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49" y="365125"/>
            <a:ext cx="10707221" cy="1325563"/>
          </a:xfrm>
        </p:spPr>
        <p:txBody>
          <a:bodyPr>
            <a:normAutofit/>
          </a:bodyPr>
          <a:lstStyle/>
          <a:p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Departamento de Supervisión 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>
          <a:xfrm>
            <a:off x="628649" y="1825625"/>
            <a:ext cx="10707221" cy="4351338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organizar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coordinar los procesos de supervisión y vigilancia competencia del CONNA relacionados al rol del ISNA en la RAC, cumplimiento de medida de acogimiento institucional y respeto de derechos de niñas, niños y adolescentes sujetos a adopción, basado en los artículos 129, 135 numeral 13 y 178 inciso 2° de la LEPINA.</a:t>
            </a: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de la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titular: Ana Marisela Rodas Recinos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Mujeres: </a:t>
            </a:r>
            <a:r>
              <a:rPr lang="es-E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s-SV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Hombres: 2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6</a:t>
            </a:r>
          </a:p>
          <a:p>
            <a:pPr marL="0" indent="0">
              <a:buNone/>
            </a:pP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846511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10680326" cy="1325563"/>
          </a:xfrm>
        </p:spPr>
        <p:txBody>
          <a:bodyPr>
            <a:normAutofit/>
          </a:bodyPr>
          <a:lstStyle/>
          <a:p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Departamento de Investigación de Infracciones 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>
          <a:xfrm>
            <a:off x="628650" y="1825625"/>
            <a:ext cx="10680326" cy="4351338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g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arantizar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 respeto al debido proceso legal en el trámite del procedimiento administrativo sancionador de los miembros de la Red de Atención Compartida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 titular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Héctor Saúl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Melgar Orellana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Mujeres: </a:t>
            </a:r>
            <a:r>
              <a:rPr lang="es-E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s-SV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Hombres: 1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</a:t>
            </a:r>
            <a:r>
              <a:rPr lang="es-E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s-E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2652579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49" y="365125"/>
            <a:ext cx="10707221" cy="1325563"/>
          </a:xfrm>
        </p:spPr>
        <p:txBody>
          <a:bodyPr>
            <a:normAutofit/>
          </a:bodyPr>
          <a:lstStyle/>
          <a:p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Subdirección de Promoción y Protección de Derechos Colectivos y Difusos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>
          <a:xfrm>
            <a:off x="628649" y="1825625"/>
            <a:ext cx="10707221" cy="4351338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dirigir los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procesos de asistencia técnica, coordinación y articulación local orientados a la creación y funcionamiento de los Comités Locales de Derechos de la Niñez y Adolescencia, contribuyendo al funcionamiento del Sistema Nacional de Protección Integral de la Niñez y Adolescencia y a la promoción, difusión y protección de los derechos colectivos y difusos de las niñas, niños y adolescentes en el ámbito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local.</a:t>
            </a: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de la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titular</a:t>
            </a:r>
            <a:r>
              <a:rPr lang="es-SV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s-SV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Noelia Cristina Lainez Zelaya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680058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49" y="365125"/>
            <a:ext cx="10734115" cy="1325563"/>
          </a:xfrm>
        </p:spPr>
        <p:txBody>
          <a:bodyPr>
            <a:normAutofit/>
          </a:bodyPr>
          <a:lstStyle/>
          <a:p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Departamento de Coordinación y Articulación Local 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>
          <a:xfrm>
            <a:off x="628649" y="1825625"/>
            <a:ext cx="10734115" cy="4351338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liderar la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implementación de mecanismos de coordinación entre los integrantes del Sistema de Protección Integral, la Red de Atención Compartida y las municipalidades que permitan la articulación necesaria para el funcionamiento del Sistema Nacional de Protección Integral en el ámbito local y la creación y funcionamiento de los Comités locales de Derechos de la Niñez y la Adolescencia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de la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titular: Paula Guadalupe Santos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1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1188485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49" y="365125"/>
            <a:ext cx="10707221" cy="1325563"/>
          </a:xfrm>
        </p:spPr>
        <p:txBody>
          <a:bodyPr>
            <a:normAutofit/>
          </a:bodyPr>
          <a:lstStyle/>
          <a:p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Departamento de Asistencia Técnica a Comités Locales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>
          <a:xfrm>
            <a:off x="628649" y="1825625"/>
            <a:ext cx="10707221" cy="4351338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liderar el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proceso de asistencia técnica y acompañamiento a las municipalidades y Comités Locales para la conformación y funcionamiento de los Comités Locales de Derechos de la Niñez y Adolescencia de acuerdo a lo establecido en la LEPINA y sus respectivos reglamentos.</a:t>
            </a: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de la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titular: Carlos Neftalí Rosa De Paz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46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1285561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10693774" cy="1325563"/>
          </a:xfrm>
        </p:spPr>
        <p:txBody>
          <a:bodyPr>
            <a:normAutofit/>
          </a:bodyPr>
          <a:lstStyle/>
          <a:p>
            <a:pPr algn="ctr"/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Subdirección de Defensa de Derechos Individuales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>
          <a:xfrm>
            <a:off x="628650" y="1825625"/>
            <a:ext cx="10693774" cy="4351338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coordinar y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gestionar el desarrollo de la defensa efectiva de los derechos de la niñez y de la adolescencia, así como la asistencia técnica y la supervisión de las Juntas de Protección de la Niñez y de la adolescencia.</a:t>
            </a: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de la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titular: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Ana Serena Morales de Peña Interina </a:t>
            </a:r>
            <a:r>
              <a:rPr lang="es-SV" sz="1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Adhonorem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3134268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49" y="365125"/>
            <a:ext cx="10707221" cy="1325563"/>
          </a:xfrm>
        </p:spPr>
        <p:txBody>
          <a:bodyPr>
            <a:normAutofit/>
          </a:bodyPr>
          <a:lstStyle/>
          <a:p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Departamento de Protección de Derechos de </a:t>
            </a:r>
            <a:r>
              <a:rPr lang="es-SV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Niñez </a:t>
            </a:r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r>
              <a:rPr lang="es-SV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Adolescencia</a:t>
            </a:r>
            <a:endParaRPr lang="es-SV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>
          <a:xfrm>
            <a:off x="628649" y="1825625"/>
            <a:ext cx="10707221" cy="4351338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gestionar,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analizar, proponer y desarrollar mecanismos para la defensa efectiva de los derechos de niñas, niños y adolescentes, mediante la activación de diversos actores del Sistema Nacional de Protección de la Niñez y de la Adolescencia, el desarrollo de coordinaciones otras acciones legales.</a:t>
            </a: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de la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titular: Mirla Guadalupe Carbajal Orellana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8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1462248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49" y="365125"/>
            <a:ext cx="10734115" cy="1325563"/>
          </a:xfrm>
        </p:spPr>
        <p:txBody>
          <a:bodyPr>
            <a:normAutofit/>
          </a:bodyPr>
          <a:lstStyle/>
          <a:p>
            <a:pPr algn="ctr"/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Departamento </a:t>
            </a:r>
            <a:r>
              <a:rPr lang="es-SV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 Asistencia </a:t>
            </a:r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Técnica </a:t>
            </a:r>
            <a:r>
              <a:rPr lang="es-SV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Juntas </a:t>
            </a:r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Protección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>
          <a:xfrm>
            <a:off x="628649" y="1825625"/>
            <a:ext cx="10734115" cy="4351338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gestionar y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brindar asistencia técnica a las Juntas de Protección de la niñez y de la adolescencia, mediante la emisión de lineamientos, opiniones, informes técnicos, normas internas y otros instrumentos que permitan mejorar el adecuado funcionamiento de las referidas Juntas de Protección.</a:t>
            </a: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 titular: Nelson Antonio Menjivar Guevara 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2262641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2"/>
          <p:cNvSpPr txBox="1">
            <a:spLocks/>
          </p:cNvSpPr>
          <p:nvPr/>
        </p:nvSpPr>
        <p:spPr>
          <a:xfrm>
            <a:off x="736225" y="640303"/>
            <a:ext cx="10424833" cy="45494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SV" sz="24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Consejo Directivo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SV" sz="16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SV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Es el órgano supremo del CONNA, el cual está integrado por la máxima autoridad de las siguientes Instituciones: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SV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kumimoji="0" lang="es-SV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es-SV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Del Órgano Ejecutivo, los titulares encargados de los siguientes ramos:</a:t>
            </a:r>
          </a:p>
          <a:p>
            <a:pPr marL="400050" marR="0" lvl="0" indent="-4000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LcPeriod"/>
              <a:tabLst/>
              <a:defRPr/>
            </a:pPr>
            <a:r>
              <a:rPr kumimoji="0" lang="es-SV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Seguridad Pública y Justicia;</a:t>
            </a:r>
          </a:p>
          <a:p>
            <a:pPr marL="400050" marR="0" lvl="0" indent="-4000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LcPeriod"/>
              <a:tabLst/>
              <a:defRPr/>
            </a:pPr>
            <a:r>
              <a:rPr kumimoji="0" lang="es-SV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Hacienda;</a:t>
            </a:r>
          </a:p>
          <a:p>
            <a:pPr marL="400050" marR="0" lvl="0" indent="-4000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LcPeriod"/>
              <a:tabLst/>
              <a:defRPr/>
            </a:pPr>
            <a:r>
              <a:rPr kumimoji="0" lang="es-SV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Educación;</a:t>
            </a:r>
          </a:p>
          <a:p>
            <a:pPr marL="400050" marR="0" lvl="0" indent="-4000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LcPeriod"/>
              <a:tabLst/>
              <a:defRPr/>
            </a:pPr>
            <a:r>
              <a:rPr kumimoji="0" lang="es-SV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Trabajo y Previsión Social; y,</a:t>
            </a:r>
          </a:p>
          <a:p>
            <a:pPr marL="400050" marR="0" lvl="0" indent="-4000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LcPeriod"/>
              <a:tabLst/>
              <a:defRPr/>
            </a:pPr>
            <a:r>
              <a:rPr kumimoji="0" lang="es-SV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Salud Pública y Asistencia Social.</a:t>
            </a:r>
          </a:p>
          <a:p>
            <a:pPr marL="400050" marR="0" lvl="0" indent="-4000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LcPeriod"/>
              <a:tabLst/>
              <a:defRPr/>
            </a:pPr>
            <a:r>
              <a:rPr kumimoji="0" lang="es-SV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 la Procuraduría General de la República;</a:t>
            </a:r>
          </a:p>
          <a:p>
            <a:pPr marL="400050" marR="0" lvl="0" indent="-4000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LcPeriod"/>
              <a:tabLst/>
              <a:defRPr/>
            </a:pPr>
            <a:r>
              <a:rPr kumimoji="0" lang="es-SV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 la Corporación de Municipalidades de la República de El Salvador; y,</a:t>
            </a:r>
          </a:p>
          <a:p>
            <a:pPr marL="400050" marR="0" lvl="0" indent="-4000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LcPeriod"/>
              <a:tabLst/>
              <a:defRPr/>
            </a:pPr>
            <a:r>
              <a:rPr kumimoji="0" lang="es-SV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Cuatro representantes de la sociedad civil organizada elegidos por la Red de Atención Compartida, dos de los cuales pertenecen a organizaciones no gubernamentales de Derechos Humanos.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MX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 </a:t>
            </a:r>
            <a:endParaRPr kumimoji="0" lang="es-SV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Nombre de la Presidenta del Consejo Directivo: Licda. Miriam </a:t>
            </a:r>
            <a:r>
              <a:rPr kumimoji="0" lang="es-E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Gerardine</a:t>
            </a:r>
            <a:r>
              <a:rPr kumimoji="0" lang="es-E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Aldana Revelo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ES" sz="16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Mujeres:11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Hombres: 10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Total de funcionarios: 21 </a:t>
            </a:r>
            <a:endParaRPr kumimoji="0" lang="es-SV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1351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10693774" cy="1325563"/>
          </a:xfrm>
        </p:spPr>
        <p:txBody>
          <a:bodyPr>
            <a:normAutofit/>
          </a:bodyPr>
          <a:lstStyle/>
          <a:p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Departamento de Supervisión </a:t>
            </a:r>
            <a:r>
              <a:rPr lang="es-SV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Juntas de Protección 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>
          <a:xfrm>
            <a:off x="628650" y="1825625"/>
            <a:ext cx="10693774" cy="4351338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desarrollar procesos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supervisión en el cumplimiento de las normas que rigen el trabajo de Juntas de Protección de la Niñez y de la Adolescencia, los lineamientos técnicos y recomendaciones emanadas para la mejora del funcionamiento de las referidas Juntas de Protección.</a:t>
            </a: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de la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titular: </a:t>
            </a:r>
            <a:r>
              <a:rPr lang="es-SV" sz="1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Darlin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Milena Alas Rosales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3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4</a:t>
            </a:r>
          </a:p>
          <a:p>
            <a:pPr marL="0" indent="0">
              <a:buNone/>
            </a:pP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1039631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10720668" cy="1325563"/>
          </a:xfrm>
        </p:spPr>
        <p:txBody>
          <a:bodyPr>
            <a:normAutofit/>
          </a:bodyPr>
          <a:lstStyle/>
          <a:p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Subdirección de Operaciones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>
          <a:xfrm>
            <a:off x="628650" y="1825625"/>
            <a:ext cx="10720668" cy="4351338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brindar el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apoyo administrativo, informático, legal y sustantivo, armonizando las diferentes operaciones que se manejan en el estado, aplicando la transparencia, eficiencia y optimización de los recursos institucionales.</a:t>
            </a: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 titular: Vladimir Alexander Rodriguez </a:t>
            </a:r>
            <a:r>
              <a:rPr lang="es-SV" sz="1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Castaneda</a:t>
            </a: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1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3818994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10693774" cy="1325563"/>
          </a:xfrm>
        </p:spPr>
        <p:txBody>
          <a:bodyPr>
            <a:normAutofit/>
          </a:bodyPr>
          <a:lstStyle/>
          <a:p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Unidad de Planificación y Desarrollo Institucional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>
          <a:xfrm>
            <a:off x="628650" y="1825625"/>
            <a:ext cx="10693774" cy="4351338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asesorar a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los diferentes niveles institucionales directivo, asesor y ejecutivo, en materia de planificación y desarrollo institucional, mediante la elaboración de instrumentos metodológicos y técnicos, que faciliten el direccionamiento del quehacer institucional, propiciando la coordinación y articulación entre la Dirección, Subdirecciones, Departamento y Unidades que conforman el CONNA, para alcanzar los resultados institucionales.</a:t>
            </a: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de la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titular: Ángela Evelyn Huezo Castro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2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3</a:t>
            </a:r>
          </a:p>
          <a:p>
            <a:pPr marL="0" indent="0">
              <a:buNone/>
            </a:pP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2069048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49" y="365125"/>
            <a:ext cx="10707221" cy="1325563"/>
          </a:xfrm>
        </p:spPr>
        <p:txBody>
          <a:bodyPr>
            <a:normAutofit/>
          </a:bodyPr>
          <a:lstStyle/>
          <a:p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Unidad Jurídica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>
          <a:xfrm>
            <a:off x="628649" y="1825625"/>
            <a:ext cx="10707221" cy="4351338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asesorar a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Dirección Ejecutiva, sus Subdirecciones y demás dependencias en materia legal, así como gestionar los trámites legales que sean requeridos en el ejercicio de las competencias del CONNA.</a:t>
            </a: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de la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titular: Francia de Lourdes Valencia de Vaquerano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1256712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10720668" cy="1325563"/>
          </a:xfrm>
        </p:spPr>
        <p:txBody>
          <a:bodyPr>
            <a:normAutofit/>
          </a:bodyPr>
          <a:lstStyle/>
          <a:p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Departamento de Administración 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>
          <a:xfrm>
            <a:off x="628650" y="1825625"/>
            <a:ext cx="10720668" cy="4351338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garantizar el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desempeño eficiente del personal y uso adecuado de los recursos, así como de la gestión de proyectos para el desarrollo institucional y el cumplimiento de las atribuciones del CONNA.</a:t>
            </a: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 titular: Mario Mauricio Hernández </a:t>
            </a:r>
            <a:r>
              <a:rPr lang="es-SV" sz="1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Hernández</a:t>
            </a: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3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5</a:t>
            </a:r>
          </a:p>
          <a:p>
            <a:pPr marL="0" indent="0">
              <a:buNone/>
            </a:pP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1486299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10693774" cy="1325563"/>
          </a:xfrm>
        </p:spPr>
        <p:txBody>
          <a:bodyPr>
            <a:normAutofit/>
          </a:bodyPr>
          <a:lstStyle/>
          <a:p>
            <a:r>
              <a:rPr lang="es-SV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Unidad de Gestión Documental y Archivos</a:t>
            </a:r>
            <a:endParaRPr lang="es-SV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>
          <a:xfrm>
            <a:off x="628650" y="1825625"/>
            <a:ext cx="10693774" cy="4351338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gestionar técnicamente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según la normativa establecida, la documentación e información,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ingresa o se genera en las dependencias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 CONNA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 el ejercicio de sus funciones específicas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facilitando la gestión institucional,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transparencia, acceso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la documentación e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información.</a:t>
            </a: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 titular: Mario Mauricio Hernández Hernández – </a:t>
            </a:r>
            <a:r>
              <a:rPr lang="es-SV" sz="1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Adhonorem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1816366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10680326" cy="1325563"/>
          </a:xfrm>
        </p:spPr>
        <p:txBody>
          <a:bodyPr>
            <a:normAutofit/>
          </a:bodyPr>
          <a:lstStyle/>
          <a:p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Departamento de </a:t>
            </a:r>
            <a:r>
              <a:rPr lang="es-SV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Informática y Recursos Tecnológicos</a:t>
            </a:r>
            <a:endParaRPr lang="es-SV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>
          <a:xfrm>
            <a:off x="628650" y="1825625"/>
            <a:ext cx="10680326" cy="4351338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garantizar el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desempeño eficiente del personal y uso adecuado de los recursos, así como de la gestión de proyectos para el desarrollo institucional y el cumplimiento de las atribuciones del CONNA.</a:t>
            </a: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 titular: Jairon Ernesto Pineda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2618222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10693774" cy="1325563"/>
          </a:xfrm>
        </p:spPr>
        <p:txBody>
          <a:bodyPr>
            <a:normAutofit/>
          </a:bodyPr>
          <a:lstStyle/>
          <a:p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Departamento de </a:t>
            </a:r>
            <a:r>
              <a:rPr lang="es-SV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Servicios Generales</a:t>
            </a:r>
            <a:endParaRPr lang="es-SV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>
          <a:xfrm>
            <a:off x="628650" y="1825625"/>
            <a:ext cx="10693774" cy="4351338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</a:t>
            </a:r>
            <a:r>
              <a:rPr lang="es-SV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coordinar, gestionar y asesorar las actividades de mantenimiento, reparación de bienes muebles e inmuebles, remodelación de infraestructura, administración de flota vehicular, administración de almacén, requerimiento de materiales y equipo, mensajería y correo.</a:t>
            </a: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 titular: José Arturo Rodríguez Martínez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 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3577559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49" y="365125"/>
            <a:ext cx="10707221" cy="1325563"/>
          </a:xfrm>
        </p:spPr>
        <p:txBody>
          <a:bodyPr>
            <a:normAutofit/>
          </a:bodyPr>
          <a:lstStyle/>
          <a:p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Departamento de </a:t>
            </a:r>
            <a:r>
              <a:rPr lang="es-SV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Recursos Humanos</a:t>
            </a:r>
            <a:endParaRPr lang="es-SV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>
          <a:xfrm>
            <a:off x="628649" y="1825625"/>
            <a:ext cx="10707221" cy="4351338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planificar y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coordinar las actividades relacionadas con la administración y desarrollo del recurso humano de la institución, proponiendo políticas, objetivos acordes al desarrollo administrativo y de carrera del personal.</a:t>
            </a: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de la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titular: </a:t>
            </a:r>
            <a:r>
              <a:rPr lang="es-SV" sz="1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Thelma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Elizabeth Recinos de Aguilar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8</a:t>
            </a:r>
          </a:p>
          <a:p>
            <a:pPr marL="0" indent="0">
              <a:buNone/>
            </a:pP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818754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10908926" cy="1325563"/>
          </a:xfrm>
        </p:spPr>
        <p:txBody>
          <a:bodyPr>
            <a:normAutofit/>
          </a:bodyPr>
          <a:lstStyle/>
          <a:p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Dirección </a:t>
            </a:r>
            <a:r>
              <a:rPr lang="es-SV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Ejecutiva</a:t>
            </a:r>
            <a:endParaRPr lang="es-SV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Marcador de texto 2"/>
          <p:cNvSpPr>
            <a:spLocks noGrp="1"/>
          </p:cNvSpPr>
          <p:nvPr>
            <p:ph idx="1"/>
          </p:nvPr>
        </p:nvSpPr>
        <p:spPr>
          <a:xfrm>
            <a:off x="628650" y="1825625"/>
            <a:ext cx="10908926" cy="3499410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ES_tradnl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 </a:t>
            </a:r>
            <a:r>
              <a:rPr lang="es-ES_tradnl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organizar y dirigir las subdirecciones, unidades y dependencias del CONNA y supervisar las actividades técnicas, administrativas, financieras y programáticas de la institución, bajo los lineamientos del Consejo Directivo como órgano ejecutor y de administración.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de la titular: </a:t>
            </a:r>
            <a:r>
              <a:rPr lang="es-SV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Maritza </a:t>
            </a:r>
            <a:r>
              <a:rPr lang="es-SV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Haydée</a:t>
            </a:r>
            <a:r>
              <a:rPr lang="es-SV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Calderón de Rios – Interina </a:t>
            </a:r>
            <a:r>
              <a:rPr lang="es-SV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Adhonorem</a:t>
            </a:r>
            <a:endParaRPr lang="es-SV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3814172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11029950" cy="1325563"/>
          </a:xfrm>
        </p:spPr>
        <p:txBody>
          <a:bodyPr>
            <a:normAutofit/>
          </a:bodyPr>
          <a:lstStyle/>
          <a:p>
            <a:r>
              <a:rPr lang="es-SV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Unidad de Coordinación Ejecutiva</a:t>
            </a:r>
            <a:endParaRPr lang="es-SV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>
          <a:xfrm>
            <a:off x="628650" y="1825625"/>
            <a:ext cx="11029950" cy="4351338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ES_tradnl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Asesorar y asistir técnicamente a la Directora o Director Ejecutivo para el cumplimiento de sus atribuciones, mediante la coordinación y seguimiento de las funciones de cada una de las Subdirecciones y Sedes Departamentales del CONNA; así como para la elaboración de opiniones especializadas en materia de derechos humanos de la niñez y adolescencia, en congruencia con los Planes de Gobierno de la Presidencia de la República, lineamientos emanados por el Consejo Directivo y planes específicos institucionales, con el propósito de apoyar el cumplimiento de los objetivos de la institución.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de la titular: </a:t>
            </a:r>
            <a:r>
              <a:rPr lang="es-SV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Maritza </a:t>
            </a:r>
            <a:r>
              <a:rPr lang="es-SV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Haydée</a:t>
            </a:r>
            <a:r>
              <a:rPr lang="es-SV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Calderón de Rios – Interina </a:t>
            </a:r>
            <a:r>
              <a:rPr lang="es-SV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Adhonorem</a:t>
            </a:r>
            <a:endParaRPr lang="es-SV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empleados:3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144984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628650" y="365125"/>
            <a:ext cx="1100305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SV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Unidad Financiera Institucional</a:t>
            </a:r>
            <a:endParaRPr lang="es-SV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arcador de texto 2"/>
          <p:cNvSpPr txBox="1">
            <a:spLocks/>
          </p:cNvSpPr>
          <p:nvPr/>
        </p:nvSpPr>
        <p:spPr>
          <a:xfrm>
            <a:off x="628650" y="1825625"/>
            <a:ext cx="1100305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SV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Responsable de Planificar, organizar, dirigir, coordinar, gestionar y supervisar, las actividades del Proceso Administrativo Financiero en lo relativo a presupuesto, Tesorería y Contabilidad de la institución, en forma integrada e interrelacionada, velando por el cumplimiento de las disposiciones legales y técnicas vigentes.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SV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SV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SV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SV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Nombre del titular: Luis Alberto Ayala Ruiz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SV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Mujeres: 5</a:t>
            </a:r>
            <a:endParaRPr kumimoji="0" lang="es-SV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Hombres: 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Total de empleados: 9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SV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0745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10949268" cy="1325563"/>
          </a:xfrm>
        </p:spPr>
        <p:txBody>
          <a:bodyPr>
            <a:normAutofit/>
          </a:bodyPr>
          <a:lstStyle/>
          <a:p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Unidad de Acceso a la Información Pública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>
          <a:xfrm>
            <a:off x="628650" y="1825625"/>
            <a:ext cx="10949268" cy="4351338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d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cumplimiento a la Ley de Acceso a la Información Pública y garantizar la transparencia de las funciones institucionales. 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de la </a:t>
            </a:r>
            <a:r>
              <a:rPr lang="es-SV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titular: </a:t>
            </a:r>
            <a:r>
              <a:rPr lang="es-SV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Laura Lisset Centeno Zavaleta</a:t>
            </a:r>
            <a:endParaRPr lang="es-SV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0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3169398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10599644" cy="1325563"/>
          </a:xfrm>
        </p:spPr>
        <p:txBody>
          <a:bodyPr>
            <a:normAutofit/>
          </a:bodyPr>
          <a:lstStyle/>
          <a:p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Unidad de Comunicaciones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>
          <a:xfrm>
            <a:off x="628650" y="1825625"/>
            <a:ext cx="10599644" cy="4351338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coordinar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acciones relacionadas con la comunicación social encaminadas a dar cumplimiento a las funciones y competencias del CONNA como ente rector en materia de Niñez y Adolescencia.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titular: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Carlos Lisandro Vladimir Pérez Recinos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651018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628650" y="365125"/>
            <a:ext cx="1065343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SV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Unidad de Auditoría Interna</a:t>
            </a:r>
            <a:endParaRPr lang="es-SV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arcador de texto 2"/>
          <p:cNvSpPr txBox="1">
            <a:spLocks/>
          </p:cNvSpPr>
          <p:nvPr/>
        </p:nvSpPr>
        <p:spPr>
          <a:xfrm>
            <a:off x="628650" y="1825625"/>
            <a:ext cx="1065343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SV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Responsable de brindar apoyo al Consejo Directivo y al Director o Directora Ejecutiva a través de la evaluación y seguimiento de las operaciones, actividades y programas, como del sistema de control interno; realización de exámenes especiales sobre aspectos financieros contables, y auditorias operativas de conformidad a las disposiciones legales y técnicas establecidas, presentando recomendaciones viables y oportunas que agreguen valor a fin de velar por el adecuado funcionamiento institucional.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SV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SV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Nombre del titular: Juan José Cruz Portillo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SV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Mujeres:0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Hombres: 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Total de empleados: 2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SV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1186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TRUCTURA ORGANIZATIVA diciembre 2020" id="{9B30B238-7065-4B20-AA0E-81CE38AF4CAC}" vid="{EE6688C9-F28D-46B5-A9DF-B36773A2AC17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394</TotalTime>
  <Words>2651</Words>
  <Application>Microsoft Office PowerPoint</Application>
  <PresentationFormat>Panorámica</PresentationFormat>
  <Paragraphs>340</Paragraphs>
  <Slides>38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38</vt:i4>
      </vt:variant>
    </vt:vector>
  </HeadingPairs>
  <TitlesOfParts>
    <vt:vector size="43" baseType="lpstr">
      <vt:lpstr>Arial</vt:lpstr>
      <vt:lpstr>Calibri</vt:lpstr>
      <vt:lpstr>Calibri Light</vt:lpstr>
      <vt:lpstr>Times New Roman</vt:lpstr>
      <vt:lpstr>Tema de Office</vt:lpstr>
      <vt:lpstr>Presentación de PowerPoint</vt:lpstr>
      <vt:lpstr>Presentación de PowerPoint</vt:lpstr>
      <vt:lpstr>Presentación de PowerPoint</vt:lpstr>
      <vt:lpstr>Dirección Ejecutiva</vt:lpstr>
      <vt:lpstr>Unidad de Coordinación Ejecutiva</vt:lpstr>
      <vt:lpstr>Presentación de PowerPoint</vt:lpstr>
      <vt:lpstr>Unidad de Acceso a la Información Pública</vt:lpstr>
      <vt:lpstr>Unidad de Comunicaciones</vt:lpstr>
      <vt:lpstr>Presentación de PowerPoint</vt:lpstr>
      <vt:lpstr>Unidad de Adquisiciones y Contrataciones Institucionales</vt:lpstr>
      <vt:lpstr>Unidad de Proyectos y Gestión de Recursos </vt:lpstr>
      <vt:lpstr>Subdirección de Políticas</vt:lpstr>
      <vt:lpstr>Unidad de Información y Análisis </vt:lpstr>
      <vt:lpstr>Unidad de Coordinación y Articulación del Sistema Nacional de Protección </vt:lpstr>
      <vt:lpstr>Unidad de Género</vt:lpstr>
      <vt:lpstr>Departamento de Políticas y Planes Nacionales y locales </vt:lpstr>
      <vt:lpstr>Departamento de Promoción y Difusión</vt:lpstr>
      <vt:lpstr>Departamento de Primera Infancia</vt:lpstr>
      <vt:lpstr>Subdirección de Registro y Vigilancia</vt:lpstr>
      <vt:lpstr>Departamento de Registro y Asistencia Técnica.</vt:lpstr>
      <vt:lpstr>Departamento de Acreditación y Seguimiento de Programas </vt:lpstr>
      <vt:lpstr>Departamento de Supervisión </vt:lpstr>
      <vt:lpstr>Departamento de Investigación de Infracciones </vt:lpstr>
      <vt:lpstr>Subdirección de Promoción y Protección de Derechos Colectivos y Difusos</vt:lpstr>
      <vt:lpstr>Departamento de Coordinación y Articulación Local </vt:lpstr>
      <vt:lpstr>Departamento de Asistencia Técnica a Comités Locales</vt:lpstr>
      <vt:lpstr>Subdirección de Defensa de Derechos Individuales</vt:lpstr>
      <vt:lpstr>Departamento de Protección de Derechos de Niñez y Adolescencia</vt:lpstr>
      <vt:lpstr>Departamento de Asistencia Técnica a Juntas de Protección</vt:lpstr>
      <vt:lpstr>Departamento de Supervisión a Juntas de Protección </vt:lpstr>
      <vt:lpstr>Subdirección de Operaciones</vt:lpstr>
      <vt:lpstr>Unidad de Planificación y Desarrollo Institucional</vt:lpstr>
      <vt:lpstr>Unidad Jurídica</vt:lpstr>
      <vt:lpstr>Departamento de Administración </vt:lpstr>
      <vt:lpstr>Unidad de Gestión Documental y Archivos</vt:lpstr>
      <vt:lpstr>Departamento de Informática y Recursos Tecnológicos</vt:lpstr>
      <vt:lpstr>Departamento de Servicios Generales</vt:lpstr>
      <vt:lpstr>Departamento de Recursos Humanos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Diseño UCO</dc:creator>
  <cp:lastModifiedBy>Thelma Elizabeth TR. Recinos de Aguilar</cp:lastModifiedBy>
  <cp:revision>94</cp:revision>
  <cp:lastPrinted>2020-10-07T20:06:29Z</cp:lastPrinted>
  <dcterms:created xsi:type="dcterms:W3CDTF">2020-08-27T20:08:28Z</dcterms:created>
  <dcterms:modified xsi:type="dcterms:W3CDTF">2021-01-18T14:28:54Z</dcterms:modified>
</cp:coreProperties>
</file>