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2" r:id="rId2"/>
    <p:sldId id="318" r:id="rId3"/>
    <p:sldId id="314" r:id="rId4"/>
    <p:sldId id="264" r:id="rId5"/>
    <p:sldId id="320" r:id="rId6"/>
    <p:sldId id="309" r:id="rId7"/>
    <p:sldId id="284" r:id="rId8"/>
    <p:sldId id="271" r:id="rId9"/>
    <p:sldId id="274" r:id="rId10"/>
    <p:sldId id="319" r:id="rId11"/>
    <p:sldId id="272" r:id="rId12"/>
    <p:sldId id="313" r:id="rId13"/>
    <p:sldId id="273" r:id="rId14"/>
    <p:sldId id="275" r:id="rId15"/>
  </p:sldIdLst>
  <p:sldSz cx="12179300" cy="9134475" type="ledger"/>
  <p:notesSz cx="7010400" cy="9296400"/>
  <p:custDataLst>
    <p:tags r:id="rId18"/>
  </p:custDataLst>
  <p:defaultTextStyle>
    <a:defPPr>
      <a:defRPr lang="es-SV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7">
          <p15:clr>
            <a:srgbClr val="A4A3A4"/>
          </p15:clr>
        </p15:guide>
        <p15:guide id="2" pos="38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uel Enrique MS. Santos" initials="MEMS" lastIdx="7" clrIdx="0">
    <p:extLst>
      <p:ext uri="{19B8F6BF-5375-455C-9EA6-DF929625EA0E}">
        <p15:presenceInfo xmlns:p15="http://schemas.microsoft.com/office/powerpoint/2012/main" userId="S-1-5-21-3370812281-2617035514-3726286401-13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ABAB"/>
    <a:srgbClr val="DEDEDE"/>
    <a:srgbClr val="00B2C9"/>
    <a:srgbClr val="D3D3D3"/>
    <a:srgbClr val="D1D1D1"/>
    <a:srgbClr val="595959"/>
    <a:srgbClr val="618EC4"/>
    <a:srgbClr val="DAFAF4"/>
    <a:srgbClr val="B9F5EA"/>
    <a:srgbClr val="16A0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0" autoAdjust="0"/>
    <p:restoredTop sz="99822" autoAdjust="0"/>
  </p:normalViewPr>
  <p:slideViewPr>
    <p:cSldViewPr>
      <p:cViewPr varScale="1">
        <p:scale>
          <a:sx n="35" d="100"/>
          <a:sy n="35" d="100"/>
        </p:scale>
        <p:origin x="1290" y="60"/>
      </p:cViewPr>
      <p:guideLst>
        <p:guide orient="horz" pos="2877"/>
        <p:guide pos="3836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50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image" Target="../media/image3.png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openxmlformats.org/officeDocument/2006/relationships/image" Target="../media/image3.png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package" Target="../embeddings/Hoja_de_c_lculo_de_Microsoft_Excel3.xlsx"/><Relationship Id="rId2" Type="http://schemas.microsoft.com/office/2011/relationships/chartColorStyle" Target="colors1.xml"/><Relationship Id="rId1" Type="http://schemas.microsoft.com/office/2011/relationships/chartStyle" Target="style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4.xlsx"/><Relationship Id="rId1" Type="http://schemas.openxmlformats.org/officeDocument/2006/relationships/image" Target="../media/image13.pn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5.xlsx"/><Relationship Id="rId1" Type="http://schemas.openxmlformats.org/officeDocument/2006/relationships/image" Target="../media/image14.png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6.xlsx"/><Relationship Id="rId2" Type="http://schemas.openxmlformats.org/officeDocument/2006/relationships/image" Target="../media/image15.png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7.xlsx"/><Relationship Id="rId1" Type="http://schemas.openxmlformats.org/officeDocument/2006/relationships/image" Target="../media/image16.png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8.xlsx"/><Relationship Id="rId1" Type="http://schemas.openxmlformats.org/officeDocument/2006/relationships/image" Target="../media/image17.png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9.xlsx"/><Relationship Id="rId1" Type="http://schemas.openxmlformats.org/officeDocument/2006/relationships/image" Target="../media/image18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771990565872696E-2"/>
          <c:y val="5.5382707591990002E-2"/>
          <c:w val="0.94445601886825459"/>
          <c:h val="0.640934520751270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lIns="0" tIns="36000" rIns="72000" bIns="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</c:v>
                </c:pt>
                <c:pt idx="1">
                  <c:v>JP SA</c:v>
                </c:pt>
                <c:pt idx="2">
                  <c:v>JP SO</c:v>
                </c:pt>
                <c:pt idx="3">
                  <c:v>JP CH</c:v>
                </c:pt>
                <c:pt idx="4">
                  <c:v>JP LL</c:v>
                </c:pt>
                <c:pt idx="5">
                  <c:v>JP SSI</c:v>
                </c:pt>
                <c:pt idx="6">
                  <c:v>JP SSII</c:v>
                </c:pt>
                <c:pt idx="7">
                  <c:v>JP SSIII</c:v>
                </c:pt>
                <c:pt idx="8">
                  <c:v>JP CU</c:v>
                </c:pt>
                <c:pt idx="9">
                  <c:v>JP LP</c:v>
                </c:pt>
                <c:pt idx="10">
                  <c:v>JP CA</c:v>
                </c:pt>
                <c:pt idx="11">
                  <c:v>JP SV</c:v>
                </c:pt>
                <c:pt idx="12">
                  <c:v>JP US</c:v>
                </c:pt>
                <c:pt idx="13">
                  <c:v>JP SM</c:v>
                </c:pt>
                <c:pt idx="14">
                  <c:v>JP MO</c:v>
                </c:pt>
                <c:pt idx="15">
                  <c:v>JP LU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417</c:v>
                </c:pt>
                <c:pt idx="1">
                  <c:v>576</c:v>
                </c:pt>
                <c:pt idx="2">
                  <c:v>547</c:v>
                </c:pt>
                <c:pt idx="3">
                  <c:v>232</c:v>
                </c:pt>
                <c:pt idx="4">
                  <c:v>603</c:v>
                </c:pt>
                <c:pt idx="5">
                  <c:v>512</c:v>
                </c:pt>
                <c:pt idx="6">
                  <c:v>466</c:v>
                </c:pt>
                <c:pt idx="7">
                  <c:v>508</c:v>
                </c:pt>
                <c:pt idx="8">
                  <c:v>316</c:v>
                </c:pt>
                <c:pt idx="9">
                  <c:v>262</c:v>
                </c:pt>
                <c:pt idx="10">
                  <c:v>220</c:v>
                </c:pt>
                <c:pt idx="11">
                  <c:v>205</c:v>
                </c:pt>
                <c:pt idx="12">
                  <c:v>493</c:v>
                </c:pt>
                <c:pt idx="13">
                  <c:v>616</c:v>
                </c:pt>
                <c:pt idx="14">
                  <c:v>385</c:v>
                </c:pt>
                <c:pt idx="15">
                  <c:v>421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F8-4CD5-8F50-521B2B0A30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259789232"/>
        <c:axId val="259789792"/>
      </c:barChart>
      <c:catAx>
        <c:axId val="25978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64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9789792"/>
        <c:crosses val="autoZero"/>
        <c:auto val="1"/>
        <c:lblAlgn val="ctr"/>
        <c:lblOffset val="100"/>
        <c:noMultiLvlLbl val="0"/>
      </c:catAx>
      <c:valAx>
        <c:axId val="25978979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5978923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11,992 casos recibidos en Juntas de Protección 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16-4E40-9F98-4F4D325D191D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417</c:v>
                </c:pt>
                <c:pt idx="1">
                  <c:v>576</c:v>
                </c:pt>
                <c:pt idx="2">
                  <c:v>547</c:v>
                </c:pt>
                <c:pt idx="3">
                  <c:v>232</c:v>
                </c:pt>
                <c:pt idx="4">
                  <c:v>603</c:v>
                </c:pt>
                <c:pt idx="5">
                  <c:v>512</c:v>
                </c:pt>
                <c:pt idx="6">
                  <c:v>466</c:v>
                </c:pt>
                <c:pt idx="7">
                  <c:v>508</c:v>
                </c:pt>
                <c:pt idx="8">
                  <c:v>316</c:v>
                </c:pt>
                <c:pt idx="9">
                  <c:v>262</c:v>
                </c:pt>
                <c:pt idx="10">
                  <c:v>220</c:v>
                </c:pt>
                <c:pt idx="11">
                  <c:v>205</c:v>
                </c:pt>
                <c:pt idx="12">
                  <c:v>493</c:v>
                </c:pt>
                <c:pt idx="13">
                  <c:v>616</c:v>
                </c:pt>
                <c:pt idx="14">
                  <c:v>385</c:v>
                </c:pt>
                <c:pt idx="15">
                  <c:v>421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26-4A96-9583-3499ECC6F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59526704"/>
        <c:axId val="259527264"/>
      </c:barChart>
      <c:catAx>
        <c:axId val="2595267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s-SV"/>
          </a:p>
        </c:txPr>
        <c:crossAx val="259527264"/>
        <c:crosses val="autoZero"/>
        <c:auto val="1"/>
        <c:lblAlgn val="ctr"/>
        <c:lblOffset val="100"/>
        <c:noMultiLvlLbl val="0"/>
      </c:catAx>
      <c:valAx>
        <c:axId val="25952726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595267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</c:v>
                </c:pt>
              </c:strCache>
            </c:strRef>
          </c:tx>
          <c:spPr>
            <a:blipFill dpi="0" rotWithShape="1">
              <a:blip xmlns:r="http://schemas.openxmlformats.org/officeDocument/2006/relationships" r:embed="rId3"/>
              <a:srcRect/>
              <a:stretch>
                <a:fillRect/>
              </a:stretch>
            </a:blip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2DC-45AE-9B36-6D623F6D3367}"/>
              </c:ext>
            </c:extLst>
          </c:dPt>
          <c:dPt>
            <c:idx val="1"/>
            <c:invertIfNegative val="0"/>
            <c:bubble3D val="0"/>
            <c:spPr>
              <a:blipFill dpi="0" rotWithShape="1">
                <a:blip xmlns:r="http://schemas.openxmlformats.org/officeDocument/2006/relationships" r:embed="rId5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62DC-45AE-9B36-6D623F6D3367}"/>
              </c:ext>
            </c:extLst>
          </c:dPt>
          <c:dPt>
            <c:idx val="2"/>
            <c:invertIfNegative val="0"/>
            <c:bubble3D val="0"/>
            <c:spPr>
              <a:blipFill dpi="0" rotWithShape="1">
                <a:blip xmlns:r="http://schemas.openxmlformats.org/officeDocument/2006/relationships" r:embed="rId6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62DC-45AE-9B36-6D623F6D3367}"/>
              </c:ext>
            </c:extLst>
          </c:dPt>
          <c:dPt>
            <c:idx val="3"/>
            <c:invertIfNegative val="0"/>
            <c:bubble3D val="0"/>
            <c:spPr>
              <a:blipFill dpi="0" rotWithShape="1">
                <a:blip xmlns:r="http://schemas.openxmlformats.org/officeDocument/2006/relationships" r:embed="rId7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62DC-45AE-9B36-6D623F6D3367}"/>
              </c:ext>
            </c:extLst>
          </c:dPt>
          <c:dPt>
            <c:idx val="4"/>
            <c:invertIfNegative val="0"/>
            <c:bubble3D val="0"/>
            <c:spPr>
              <a:blipFill dpi="0" rotWithShape="1">
                <a:blip xmlns:r="http://schemas.openxmlformats.org/officeDocument/2006/relationships" r:embed="rId8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62DC-45AE-9B36-6D623F6D3367}"/>
              </c:ext>
            </c:extLst>
          </c:dPt>
          <c:dPt>
            <c:idx val="5"/>
            <c:invertIfNegative val="0"/>
            <c:bubble3D val="0"/>
            <c:spPr>
              <a:blipFill dpi="0" rotWithShape="1">
                <a:blip xmlns:r="http://schemas.openxmlformats.org/officeDocument/2006/relationships" r:embed="rId9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62DC-45AE-9B36-6D623F6D3367}"/>
              </c:ext>
            </c:extLst>
          </c:dPt>
          <c:dPt>
            <c:idx val="6"/>
            <c:invertIfNegative val="0"/>
            <c:bubble3D val="0"/>
            <c:spPr>
              <a:blipFill dpi="0" rotWithShape="1">
                <a:blip xmlns:r="http://schemas.openxmlformats.org/officeDocument/2006/relationships" r:embed="rId10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62DC-45AE-9B36-6D623F6D3367}"/>
              </c:ext>
            </c:extLst>
          </c:dPt>
          <c:dPt>
            <c:idx val="7"/>
            <c:invertIfNegative val="0"/>
            <c:bubble3D val="0"/>
            <c:spPr>
              <a:blipFill dpi="0" rotWithShape="1">
                <a:blip xmlns:r="http://schemas.openxmlformats.org/officeDocument/2006/relationships" r:embed="rId11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62DC-45AE-9B36-6D623F6D3367}"/>
              </c:ext>
            </c:extLst>
          </c:dPt>
          <c:cat>
            <c:numRef>
              <c:f>Hoja1!$A$2:$A$9</c:f>
              <c:numCache>
                <c:formatCode>#,##0</c:formatCode>
                <c:ptCount val="8"/>
                <c:pt idx="0">
                  <c:v>5930</c:v>
                </c:pt>
                <c:pt idx="1">
                  <c:v>1764</c:v>
                </c:pt>
                <c:pt idx="2">
                  <c:v>482</c:v>
                </c:pt>
                <c:pt idx="3">
                  <c:v>448</c:v>
                </c:pt>
                <c:pt idx="4">
                  <c:v>220</c:v>
                </c:pt>
                <c:pt idx="5">
                  <c:v>172</c:v>
                </c:pt>
                <c:pt idx="6">
                  <c:v>149</c:v>
                </c:pt>
                <c:pt idx="7">
                  <c:v>374</c:v>
                </c:pt>
              </c:numCache>
            </c:numRef>
          </c:cat>
          <c:val>
            <c:numRef>
              <c:f>Hoja1!$B$2:$B$9</c:f>
              <c:numCache>
                <c:formatCode>#,##0</c:formatCode>
                <c:ptCount val="8"/>
                <c:pt idx="0">
                  <c:v>5930</c:v>
                </c:pt>
                <c:pt idx="1">
                  <c:v>1764</c:v>
                </c:pt>
                <c:pt idx="2">
                  <c:v>482</c:v>
                </c:pt>
                <c:pt idx="3">
                  <c:v>448</c:v>
                </c:pt>
                <c:pt idx="4">
                  <c:v>220</c:v>
                </c:pt>
                <c:pt idx="5">
                  <c:v>172</c:v>
                </c:pt>
                <c:pt idx="6">
                  <c:v>149</c:v>
                </c:pt>
                <c:pt idx="7">
                  <c:v>374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DC-45AE-9B36-6D623F6D33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"/>
        <c:overlap val="13"/>
        <c:axId val="259597040"/>
        <c:axId val="259597600"/>
      </c:barChart>
      <c:catAx>
        <c:axId val="259597040"/>
        <c:scaling>
          <c:orientation val="minMax"/>
        </c:scaling>
        <c:delete val="0"/>
        <c:axPos val="b"/>
        <c:numFmt formatCode="#,##0" sourceLinked="1"/>
        <c:majorTickMark val="none"/>
        <c:minorTickMark val="none"/>
        <c:tickLblPos val="nextTo"/>
        <c:spPr>
          <a:noFill/>
          <a:ln w="1587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9597600"/>
        <c:crosses val="autoZero"/>
        <c:auto val="1"/>
        <c:lblAlgn val="ctr"/>
        <c:lblOffset val="100"/>
        <c:noMultiLvlLbl val="0"/>
      </c:catAx>
      <c:valAx>
        <c:axId val="25959760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59597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2,179 medidas cautelares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>
                    <a:solidFill>
                      <a:srgbClr val="376092"/>
                    </a:solidFill>
                    <a:latin typeface="Source Sans Pro" panose="020B0503030403020204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196</c:v>
                </c:pt>
                <c:pt idx="1">
                  <c:v>287</c:v>
                </c:pt>
                <c:pt idx="2">
                  <c:v>1205</c:v>
                </c:pt>
                <c:pt idx="3">
                  <c:v>104</c:v>
                </c:pt>
                <c:pt idx="4">
                  <c:v>1339</c:v>
                </c:pt>
                <c:pt idx="5">
                  <c:v>702</c:v>
                </c:pt>
                <c:pt idx="6">
                  <c:v>2072</c:v>
                </c:pt>
                <c:pt idx="7">
                  <c:v>824</c:v>
                </c:pt>
                <c:pt idx="8">
                  <c:v>205</c:v>
                </c:pt>
                <c:pt idx="9">
                  <c:v>66</c:v>
                </c:pt>
                <c:pt idx="10">
                  <c:v>85</c:v>
                </c:pt>
                <c:pt idx="11">
                  <c:v>127</c:v>
                </c:pt>
                <c:pt idx="12">
                  <c:v>538</c:v>
                </c:pt>
                <c:pt idx="13">
                  <c:v>274</c:v>
                </c:pt>
                <c:pt idx="14">
                  <c:v>428</c:v>
                </c:pt>
                <c:pt idx="15">
                  <c:v>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CCC-4082-AAF8-4710623B9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3206128"/>
        <c:axId val="263206688"/>
      </c:barChart>
      <c:catAx>
        <c:axId val="263206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3206688"/>
        <c:crosses val="autoZero"/>
        <c:auto val="1"/>
        <c:lblAlgn val="ctr"/>
        <c:lblOffset val="100"/>
        <c:noMultiLvlLbl val="0"/>
      </c:catAx>
      <c:valAx>
        <c:axId val="26320668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32061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650 casos con medidas de acogimiento de emergencia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16</c:v>
                </c:pt>
                <c:pt idx="1">
                  <c:v>45</c:v>
                </c:pt>
                <c:pt idx="2">
                  <c:v>1</c:v>
                </c:pt>
                <c:pt idx="3">
                  <c:v>25</c:v>
                </c:pt>
                <c:pt idx="4">
                  <c:v>29</c:v>
                </c:pt>
                <c:pt idx="5">
                  <c:v>24</c:v>
                </c:pt>
                <c:pt idx="6">
                  <c:v>23</c:v>
                </c:pt>
                <c:pt idx="7">
                  <c:v>10</c:v>
                </c:pt>
                <c:pt idx="8">
                  <c:v>4</c:v>
                </c:pt>
                <c:pt idx="9">
                  <c:v>3</c:v>
                </c:pt>
                <c:pt idx="10">
                  <c:v>2</c:v>
                </c:pt>
                <c:pt idx="11">
                  <c:v>8</c:v>
                </c:pt>
                <c:pt idx="12">
                  <c:v>19</c:v>
                </c:pt>
                <c:pt idx="13">
                  <c:v>62</c:v>
                </c:pt>
                <c:pt idx="14">
                  <c:v>14</c:v>
                </c:pt>
                <c:pt idx="15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57-48EC-B18A-419454ECC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3618720"/>
        <c:axId val="263619280"/>
      </c:barChart>
      <c:catAx>
        <c:axId val="263618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3619280"/>
        <c:crosses val="autoZero"/>
        <c:auto val="1"/>
        <c:lblAlgn val="ctr"/>
        <c:lblOffset val="100"/>
        <c:noMultiLvlLbl val="0"/>
      </c:catAx>
      <c:valAx>
        <c:axId val="263619280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36187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91 casos remitidos a JENA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F23-47A5-802A-C1512ABE67DF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0.01</c:v>
                </c:pt>
                <c:pt idx="1">
                  <c:v>2</c:v>
                </c:pt>
                <c:pt idx="2">
                  <c:v>0.01</c:v>
                </c:pt>
                <c:pt idx="3">
                  <c:v>3</c:v>
                </c:pt>
                <c:pt idx="4">
                  <c:v>9</c:v>
                </c:pt>
                <c:pt idx="5">
                  <c:v>11</c:v>
                </c:pt>
                <c:pt idx="6">
                  <c:v>4</c:v>
                </c:pt>
                <c:pt idx="7">
                  <c:v>3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2</c:v>
                </c:pt>
                <c:pt idx="12">
                  <c:v>0.01</c:v>
                </c:pt>
                <c:pt idx="13">
                  <c:v>28</c:v>
                </c:pt>
                <c:pt idx="14">
                  <c:v>4</c:v>
                </c:pt>
                <c:pt idx="1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23-47A5-802A-C1512ABE6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72388272"/>
        <c:axId val="272388832"/>
      </c:barChart>
      <c:catAx>
        <c:axId val="272388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s-SV"/>
          </a:p>
        </c:txPr>
        <c:crossAx val="272388832"/>
        <c:crosses val="autoZero"/>
        <c:auto val="1"/>
        <c:lblAlgn val="ctr"/>
        <c:lblOffset val="100"/>
        <c:noMultiLvlLbl val="0"/>
      </c:catAx>
      <c:valAx>
        <c:axId val="27238883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723882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228 autos motivados de finalización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8</c:v>
                </c:pt>
                <c:pt idx="1">
                  <c:v>29</c:v>
                </c:pt>
                <c:pt idx="2">
                  <c:v>42</c:v>
                </c:pt>
                <c:pt idx="3">
                  <c:v>42</c:v>
                </c:pt>
                <c:pt idx="4">
                  <c:v>17</c:v>
                </c:pt>
                <c:pt idx="5">
                  <c:v>11</c:v>
                </c:pt>
                <c:pt idx="6">
                  <c:v>3</c:v>
                </c:pt>
                <c:pt idx="7">
                  <c:v>7</c:v>
                </c:pt>
                <c:pt idx="8">
                  <c:v>61</c:v>
                </c:pt>
                <c:pt idx="9">
                  <c:v>18</c:v>
                </c:pt>
                <c:pt idx="10">
                  <c:v>12</c:v>
                </c:pt>
                <c:pt idx="11">
                  <c:v>2</c:v>
                </c:pt>
                <c:pt idx="12">
                  <c:v>50</c:v>
                </c:pt>
                <c:pt idx="13">
                  <c:v>21</c:v>
                </c:pt>
                <c:pt idx="14">
                  <c:v>68</c:v>
                </c:pt>
                <c:pt idx="15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2E-4F12-87E1-6DB19CED1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72391072"/>
        <c:axId val="272391632"/>
      </c:barChart>
      <c:catAx>
        <c:axId val="272391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72391632"/>
        <c:crosses val="autoZero"/>
        <c:auto val="1"/>
        <c:lblAlgn val="ctr"/>
        <c:lblOffset val="100"/>
        <c:noMultiLvlLbl val="0"/>
      </c:catAx>
      <c:valAx>
        <c:axId val="27239163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723910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228 autos motivados de finalización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21</c:v>
                </c:pt>
                <c:pt idx="1">
                  <c:v>46</c:v>
                </c:pt>
                <c:pt idx="2">
                  <c:v>8</c:v>
                </c:pt>
                <c:pt idx="3">
                  <c:v>0</c:v>
                </c:pt>
                <c:pt idx="4">
                  <c:v>245</c:v>
                </c:pt>
                <c:pt idx="5">
                  <c:v>16</c:v>
                </c:pt>
                <c:pt idx="6">
                  <c:v>42</c:v>
                </c:pt>
                <c:pt idx="7">
                  <c:v>1</c:v>
                </c:pt>
                <c:pt idx="8">
                  <c:v>51</c:v>
                </c:pt>
                <c:pt idx="9">
                  <c:v>7</c:v>
                </c:pt>
                <c:pt idx="10">
                  <c:v>33</c:v>
                </c:pt>
                <c:pt idx="11">
                  <c:v>157</c:v>
                </c:pt>
                <c:pt idx="12">
                  <c:v>75</c:v>
                </c:pt>
                <c:pt idx="13">
                  <c:v>43</c:v>
                </c:pt>
                <c:pt idx="14">
                  <c:v>86</c:v>
                </c:pt>
                <c:pt idx="15">
                  <c:v>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2E-4F12-87E1-6DB19CED1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3638720"/>
        <c:axId val="263639280"/>
      </c:barChart>
      <c:catAx>
        <c:axId val="263638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3639280"/>
        <c:crosses val="autoZero"/>
        <c:auto val="1"/>
        <c:lblAlgn val="ctr"/>
        <c:lblOffset val="100"/>
        <c:noMultiLvlLbl val="0"/>
      </c:catAx>
      <c:valAx>
        <c:axId val="263639280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36387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2,941 medidas administrativas de protección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115</c:v>
                </c:pt>
                <c:pt idx="1">
                  <c:v>313</c:v>
                </c:pt>
                <c:pt idx="2">
                  <c:v>162</c:v>
                </c:pt>
                <c:pt idx="3">
                  <c:v>183</c:v>
                </c:pt>
                <c:pt idx="4">
                  <c:v>37</c:v>
                </c:pt>
                <c:pt idx="5">
                  <c:v>114</c:v>
                </c:pt>
                <c:pt idx="6">
                  <c:v>191</c:v>
                </c:pt>
                <c:pt idx="7">
                  <c:v>26</c:v>
                </c:pt>
                <c:pt idx="8">
                  <c:v>252</c:v>
                </c:pt>
                <c:pt idx="9">
                  <c:v>82</c:v>
                </c:pt>
                <c:pt idx="10">
                  <c:v>99</c:v>
                </c:pt>
                <c:pt idx="11">
                  <c:v>729</c:v>
                </c:pt>
                <c:pt idx="12">
                  <c:v>240</c:v>
                </c:pt>
                <c:pt idx="13">
                  <c:v>118</c:v>
                </c:pt>
                <c:pt idx="14">
                  <c:v>282</c:v>
                </c:pt>
                <c:pt idx="15">
                  <c:v>129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06F-4E52-9E7B-087F7C0E94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72912176"/>
        <c:axId val="272912736"/>
      </c:barChart>
      <c:catAx>
        <c:axId val="272912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72912736"/>
        <c:crosses val="autoZero"/>
        <c:auto val="1"/>
        <c:lblAlgn val="ctr"/>
        <c:lblOffset val="100"/>
        <c:noMultiLvlLbl val="0"/>
      </c:catAx>
      <c:valAx>
        <c:axId val="272912736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729121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41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83D407DB-7C49-4CC3-9955-09154FBF8340}" type="datetimeFigureOut">
              <a:rPr lang="es-SV" smtClean="0"/>
              <a:t>06/11/2020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3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41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C448DED8-5873-456F-9795-2248D8FE6B4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3830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41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0AD81582-FAE7-434F-85B5-00DB809C7253}" type="datetimeFigureOut">
              <a:rPr lang="es-SV" smtClean="0"/>
              <a:t>06/11/2020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6" rIns="92053" bIns="46026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6" y="4416428"/>
            <a:ext cx="5607051" cy="4183063"/>
          </a:xfrm>
          <a:prstGeom prst="rect">
            <a:avLst/>
          </a:prstGeom>
        </p:spPr>
        <p:txBody>
          <a:bodyPr vert="horz" lIns="92053" tIns="46026" rIns="92053" bIns="46026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3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41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86BAFC15-443F-4A14-9FC1-8B3394BA71E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542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3448" y="2837608"/>
            <a:ext cx="10352405" cy="195799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6895" y="5176202"/>
            <a:ext cx="8525510" cy="23343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A5E6-D9D8-4870-BADD-364DA2ECEDA1}" type="datetime1">
              <a:rPr lang="es-SV" smtClean="0"/>
              <a:t>06/11/2020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0899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1F51-7D65-43D2-8116-637B1E567F24}" type="datetime1">
              <a:rPr lang="es-SV" smtClean="0"/>
              <a:t>06/11/2020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619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29992" y="365803"/>
            <a:ext cx="2740343" cy="779390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8965" y="365803"/>
            <a:ext cx="8018039" cy="779390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CA5C-E256-4D55-9560-B96119A3A82F}" type="datetime1">
              <a:rPr lang="es-SV" smtClean="0"/>
              <a:t>06/11/2020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5859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AADF-B0A1-4407-B1AB-FF7BB3EA67B7}" type="datetime1">
              <a:rPr lang="es-SV" smtClean="0"/>
              <a:t>06/11/2020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7372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2081" y="5869747"/>
            <a:ext cx="10352405" cy="1814208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2081" y="3871581"/>
            <a:ext cx="10352405" cy="1998166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C2F1-5BE6-426F-92A1-2A2779F00AB8}" type="datetime1">
              <a:rPr lang="es-SV" smtClean="0"/>
              <a:t>06/11/2020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32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8965" y="2131378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1144" y="2131378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8E5D-A6A7-40E8-AEC8-E13807F99262}" type="datetime1">
              <a:rPr lang="es-SV" smtClean="0"/>
              <a:t>06/11/2020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02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965" y="2044685"/>
            <a:ext cx="5381306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8965" y="2896813"/>
            <a:ext cx="5381306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86916" y="2044685"/>
            <a:ext cx="5383420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86916" y="2896813"/>
            <a:ext cx="5383420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F337-5A6C-4B5B-9FA4-EC2F0713F0BF}" type="datetime1">
              <a:rPr lang="es-SV" smtClean="0"/>
              <a:t>06/11/2020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301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556B1-7A5E-49F8-B9F5-10BFBCE55091}" type="datetime1">
              <a:rPr lang="es-SV" smtClean="0"/>
              <a:t>06/11/2020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55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ED26-C8EE-4AF9-A452-75728A2A2149}" type="datetime1">
              <a:rPr lang="es-SV" smtClean="0"/>
              <a:t>06/11/2020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6565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8966" y="363687"/>
            <a:ext cx="4006906" cy="1547786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1768" y="363688"/>
            <a:ext cx="6808567" cy="7796021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966" y="1911474"/>
            <a:ext cx="4006906" cy="6248235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8A04-E1C8-46C6-9C62-C2028ECCDB8C}" type="datetime1">
              <a:rPr lang="es-SV" smtClean="0"/>
              <a:t>06/11/2020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2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7228" y="6394132"/>
            <a:ext cx="7307580" cy="754864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7228" y="816182"/>
            <a:ext cx="7307580" cy="5480685"/>
          </a:xfrm>
        </p:spPr>
        <p:txBody>
          <a:bodyPr/>
          <a:lstStyle>
            <a:lvl1pPr marL="0" indent="0">
              <a:buNone/>
              <a:defRPr sz="4300"/>
            </a:lvl1pPr>
            <a:lvl2pPr marL="608945" indent="0">
              <a:buNone/>
              <a:defRPr sz="3700"/>
            </a:lvl2pPr>
            <a:lvl3pPr marL="1217889" indent="0">
              <a:buNone/>
              <a:defRPr sz="3200"/>
            </a:lvl3pPr>
            <a:lvl4pPr marL="1826834" indent="0">
              <a:buNone/>
              <a:defRPr sz="2700"/>
            </a:lvl4pPr>
            <a:lvl5pPr marL="2435779" indent="0">
              <a:buNone/>
              <a:defRPr sz="2700"/>
            </a:lvl5pPr>
            <a:lvl6pPr marL="3044723" indent="0">
              <a:buNone/>
              <a:defRPr sz="2700"/>
            </a:lvl6pPr>
            <a:lvl7pPr marL="3653668" indent="0">
              <a:buNone/>
              <a:defRPr sz="2700"/>
            </a:lvl7pPr>
            <a:lvl8pPr marL="4262613" indent="0">
              <a:buNone/>
              <a:defRPr sz="2700"/>
            </a:lvl8pPr>
            <a:lvl9pPr marL="4871557" indent="0">
              <a:buNone/>
              <a:defRPr sz="27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7228" y="7148996"/>
            <a:ext cx="7307580" cy="1072031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05B1F-80D8-4CC0-A2A3-2AFB5FF2ED50}" type="datetime1">
              <a:rPr lang="es-SV" smtClean="0"/>
              <a:t>06/11/2020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740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8965" y="365802"/>
            <a:ext cx="10961370" cy="1522413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965" y="2131378"/>
            <a:ext cx="10961370" cy="6028331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8965" y="8466306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C0353-1B6A-4E38-B562-F6171CE3F378}" type="datetime1">
              <a:rPr lang="es-SV" smtClean="0"/>
              <a:t>06/11/2020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1261" y="8466306"/>
            <a:ext cx="3856778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28498" y="8466306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642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1217889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09" indent="-456709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35" indent="-380590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170" y="5294132"/>
            <a:ext cx="3864959" cy="1760241"/>
          </a:xfrm>
          <a:prstGeom prst="rect">
            <a:avLst/>
          </a:prstGeom>
        </p:spPr>
      </p:pic>
      <p:sp>
        <p:nvSpPr>
          <p:cNvPr id="11" name="10 CuadroTexto"/>
          <p:cNvSpPr txBox="1"/>
          <p:nvPr/>
        </p:nvSpPr>
        <p:spPr>
          <a:xfrm>
            <a:off x="5690536" y="7771308"/>
            <a:ext cx="7111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SV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Versión</a:t>
            </a:r>
          </a:p>
          <a:p>
            <a:pPr algn="ctr"/>
            <a:r>
              <a:rPr lang="es-ES_tradnl" sz="1600" dirty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D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igital</a:t>
            </a:r>
            <a:endParaRPr lang="es-SV" sz="1600" dirty="0">
              <a:solidFill>
                <a:schemeClr val="tx1">
                  <a:lumMod val="65000"/>
                  <a:lumOff val="35000"/>
                </a:schemeClr>
              </a:solidFill>
              <a:ea typeface="Roboto" panose="02000000000000000000" pitchFamily="2" charset="0"/>
            </a:endParaRPr>
          </a:p>
        </p:txBody>
      </p:sp>
      <p:pic>
        <p:nvPicPr>
          <p:cNvPr id="10" name="Picture 2" descr="Imágenes integradas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347" y="7022938"/>
            <a:ext cx="686056" cy="686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0" name="Grupo 319"/>
          <p:cNvGrpSpPr/>
          <p:nvPr/>
        </p:nvGrpSpPr>
        <p:grpSpPr>
          <a:xfrm>
            <a:off x="9768041" y="2571373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21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2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3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16" name="Grupo 315"/>
          <p:cNvGrpSpPr/>
          <p:nvPr/>
        </p:nvGrpSpPr>
        <p:grpSpPr>
          <a:xfrm>
            <a:off x="5023986" y="2578050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17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8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9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1" name="Rectangle 91"/>
          <p:cNvSpPr/>
          <p:nvPr/>
        </p:nvSpPr>
        <p:spPr>
          <a:xfrm>
            <a:off x="0" y="3406610"/>
            <a:ext cx="12179300" cy="1950460"/>
          </a:xfrm>
          <a:prstGeom prst="rect">
            <a:avLst/>
          </a:prstGeom>
          <a:solidFill>
            <a:srgbClr val="DEDEDE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5086" y="4148459"/>
            <a:ext cx="87266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500" b="1" dirty="0" smtClean="0">
                <a:latin typeface="Source Sans Pro Light"/>
                <a:ea typeface="Roboto" panose="02000000000000000000" pitchFamily="2" charset="0"/>
              </a:rPr>
              <a:t>Juntas de Protección de la Niñez y de la Adolescencia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9906074" y="5008466"/>
            <a:ext cx="22140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/>
                <a:ea typeface="Roboto" panose="02000000000000000000" pitchFamily="2" charset="0"/>
              </a:rPr>
              <a:t>Departamento de Informática</a:t>
            </a: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Source Sans Pro Light"/>
              <a:ea typeface="Roboto" panose="02000000000000000000" pitchFamily="2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960528" y="3447657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4400" b="1" dirty="0">
                <a:latin typeface="Source Sans Pro Light"/>
                <a:ea typeface="Roboto" panose="02000000000000000000" pitchFamily="2" charset="0"/>
              </a:rPr>
              <a:t>Informe</a:t>
            </a:r>
          </a:p>
        </p:txBody>
      </p:sp>
      <p:sp>
        <p:nvSpPr>
          <p:cNvPr id="20" name="Rectangle 91"/>
          <p:cNvSpPr/>
          <p:nvPr/>
        </p:nvSpPr>
        <p:spPr>
          <a:xfrm>
            <a:off x="2555436" y="3736758"/>
            <a:ext cx="49632" cy="1366472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521737" y="3551740"/>
            <a:ext cx="1535496" cy="1584000"/>
            <a:chOff x="5321902" y="2566928"/>
            <a:chExt cx="1535496" cy="1584000"/>
          </a:xfrm>
        </p:grpSpPr>
        <p:sp>
          <p:nvSpPr>
            <p:cNvPr id="12" name="Oval 21"/>
            <p:cNvSpPr/>
            <p:nvPr/>
          </p:nvSpPr>
          <p:spPr>
            <a:xfrm>
              <a:off x="5321902" y="2566928"/>
              <a:ext cx="1535496" cy="1584000"/>
            </a:xfrm>
            <a:prstGeom prst="ellipse">
              <a:avLst/>
            </a:prstGeom>
            <a:solidFill>
              <a:srgbClr val="A1A1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Freeform 36"/>
            <p:cNvSpPr>
              <a:spLocks/>
            </p:cNvSpPr>
            <p:nvPr/>
          </p:nvSpPr>
          <p:spPr bwMode="auto">
            <a:xfrm>
              <a:off x="5874534" y="3327582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" name="Freeform 37"/>
            <p:cNvSpPr>
              <a:spLocks/>
            </p:cNvSpPr>
            <p:nvPr/>
          </p:nvSpPr>
          <p:spPr bwMode="auto">
            <a:xfrm>
              <a:off x="6122006" y="3181094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5" name="Freeform 37"/>
            <p:cNvSpPr>
              <a:spLocks/>
            </p:cNvSpPr>
            <p:nvPr/>
          </p:nvSpPr>
          <p:spPr bwMode="auto">
            <a:xfrm>
              <a:off x="5604432" y="2849314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6" name="Freeform 36"/>
            <p:cNvSpPr>
              <a:spLocks/>
            </p:cNvSpPr>
            <p:nvPr/>
          </p:nvSpPr>
          <p:spPr bwMode="auto">
            <a:xfrm>
              <a:off x="6374783" y="3329845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2" name="Group 50"/>
          <p:cNvGrpSpPr/>
          <p:nvPr/>
        </p:nvGrpSpPr>
        <p:grpSpPr>
          <a:xfrm>
            <a:off x="7295693" y="2653959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23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6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7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8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30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31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44" name="Grupo 43"/>
          <p:cNvGrpSpPr/>
          <p:nvPr/>
        </p:nvGrpSpPr>
        <p:grpSpPr>
          <a:xfrm>
            <a:off x="8389900" y="2627744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61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72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3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4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5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2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70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1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3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67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8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9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4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65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6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7" name="Grupo 6"/>
          <p:cNvGrpSpPr/>
          <p:nvPr/>
        </p:nvGrpSpPr>
        <p:grpSpPr>
          <a:xfrm>
            <a:off x="6166342" y="2567043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91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92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93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94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132" name="Group 50"/>
          <p:cNvGrpSpPr/>
          <p:nvPr/>
        </p:nvGrpSpPr>
        <p:grpSpPr>
          <a:xfrm>
            <a:off x="2697362" y="2658289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159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0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1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2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3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4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5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6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7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134" name="Grupo 133"/>
          <p:cNvGrpSpPr/>
          <p:nvPr/>
        </p:nvGrpSpPr>
        <p:grpSpPr>
          <a:xfrm>
            <a:off x="3791569" y="2632074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144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155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6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7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8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45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153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4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46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150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1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2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47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148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49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135" name="Grupo 134"/>
          <p:cNvGrpSpPr/>
          <p:nvPr/>
        </p:nvGrpSpPr>
        <p:grpSpPr>
          <a:xfrm>
            <a:off x="1568011" y="2571373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140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1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2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3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1025" name="Grupo 1024"/>
          <p:cNvGrpSpPr/>
          <p:nvPr/>
        </p:nvGrpSpPr>
        <p:grpSpPr>
          <a:xfrm>
            <a:off x="413734" y="2578380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137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8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9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1" name="Grupo 170"/>
          <p:cNvGrpSpPr/>
          <p:nvPr/>
        </p:nvGrpSpPr>
        <p:grpSpPr>
          <a:xfrm>
            <a:off x="10915712" y="2562025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176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77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78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79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19" name="Group 50"/>
          <p:cNvGrpSpPr/>
          <p:nvPr/>
        </p:nvGrpSpPr>
        <p:grpSpPr>
          <a:xfrm>
            <a:off x="380390" y="5614362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245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6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7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8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9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0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1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2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3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220" name="Grupo 219"/>
          <p:cNvGrpSpPr/>
          <p:nvPr/>
        </p:nvGrpSpPr>
        <p:grpSpPr>
          <a:xfrm>
            <a:off x="1474597" y="5588147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230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241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2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3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4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231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239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0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232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236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37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38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233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234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35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210" name="Grupo 209"/>
          <p:cNvGrpSpPr/>
          <p:nvPr/>
        </p:nvGrpSpPr>
        <p:grpSpPr>
          <a:xfrm>
            <a:off x="8598740" y="5518098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215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16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17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18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89" name="Group 50"/>
          <p:cNvGrpSpPr/>
          <p:nvPr/>
        </p:nvGrpSpPr>
        <p:grpSpPr>
          <a:xfrm>
            <a:off x="9737619" y="5608663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290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1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2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3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4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5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6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7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8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299" name="Grupo 298"/>
          <p:cNvGrpSpPr/>
          <p:nvPr/>
        </p:nvGrpSpPr>
        <p:grpSpPr>
          <a:xfrm>
            <a:off x="10831826" y="5582448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300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311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2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3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4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01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309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0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02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306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07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08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03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304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05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324" name="Grupo 323"/>
          <p:cNvGrpSpPr/>
          <p:nvPr/>
        </p:nvGrpSpPr>
        <p:grpSpPr>
          <a:xfrm>
            <a:off x="2679895" y="5518098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25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6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7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68" name="TextBox 4"/>
          <p:cNvSpPr txBox="1"/>
          <p:nvPr/>
        </p:nvSpPr>
        <p:spPr>
          <a:xfrm>
            <a:off x="2977024" y="4661786"/>
            <a:ext cx="405757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300" b="1" dirty="0" smtClean="0">
                <a:solidFill>
                  <a:schemeClr val="accent1"/>
                </a:solidFill>
                <a:latin typeface="Source Sans Pro Light"/>
                <a:ea typeface="Roboto" panose="02000000000000000000" pitchFamily="2" charset="0"/>
              </a:rPr>
              <a:t>Enero  -  septiembre 2020</a:t>
            </a:r>
            <a:endParaRPr lang="en-US" sz="2000" b="1" dirty="0">
              <a:solidFill>
                <a:schemeClr val="accent1"/>
              </a:solidFill>
              <a:latin typeface="Source Sans Pro Light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8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977082" y="7481312"/>
            <a:ext cx="1029714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300" b="1" cap="small" dirty="0">
                <a:latin typeface="Source Sans Pro Light"/>
                <a:cs typeface="Arial" pitchFamily="34" charset="0"/>
              </a:rPr>
              <a:t>JENA:</a:t>
            </a:r>
            <a:r>
              <a:rPr lang="es-ES" sz="1300" cap="small" dirty="0">
                <a:latin typeface="Source Sans Pro Light"/>
                <a:cs typeface="Arial" pitchFamily="34" charset="0"/>
              </a:rPr>
              <a:t> </a:t>
            </a:r>
            <a:r>
              <a:rPr lang="es-ES" sz="1300" dirty="0"/>
              <a:t>Juzgado Especializado de la Niñez y </a:t>
            </a:r>
            <a:r>
              <a:rPr lang="es-ES" sz="1300" dirty="0" smtClean="0"/>
              <a:t>Adolescencia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sz="1300" dirty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300" b="1" dirty="0" smtClean="0">
                <a:latin typeface="Source Sans Pro Light"/>
              </a:rPr>
              <a:t>Remitido </a:t>
            </a:r>
            <a:r>
              <a:rPr lang="es-ES" sz="1300" b="1" dirty="0">
                <a:latin typeface="Source Sans Pro Light"/>
              </a:rPr>
              <a:t>a JENA: </a:t>
            </a:r>
            <a:r>
              <a:rPr lang="es-ES" sz="1300" dirty="0">
                <a:latin typeface="Source Sans Pro Light"/>
              </a:rPr>
              <a:t>Envío de diligencias administrativas para el pronunciamiento o ratificación de las medidas</a:t>
            </a:r>
            <a:r>
              <a:rPr lang="es-ES" sz="1300" dirty="0" smtClean="0">
                <a:latin typeface="Source Sans Pro Light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sz="1300" cap="small" dirty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sz="13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 smtClean="0">
                <a:latin typeface="Source Sans Pro Light"/>
              </a:rPr>
              <a:t>Junta de Protección</a:t>
            </a:r>
            <a:endParaRPr lang="es-SV" sz="1300" dirty="0">
              <a:latin typeface="Source Sans Pro Light"/>
            </a:endParaRP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19" name="18 Conector recto"/>
          <p:cNvCxnSpPr/>
          <p:nvPr/>
        </p:nvCxnSpPr>
        <p:spPr>
          <a:xfrm>
            <a:off x="1160852" y="830822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Informática</a:t>
            </a:r>
            <a:endParaRPr lang="es-SV" sz="1400" dirty="0">
              <a:latin typeface="Source Sans Pro Light"/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232655" y="944399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8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3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21" name="Grupo 158"/>
          <p:cNvGrpSpPr/>
          <p:nvPr/>
        </p:nvGrpSpPr>
        <p:grpSpPr>
          <a:xfrm>
            <a:off x="3929410" y="124582"/>
            <a:ext cx="4578698" cy="963379"/>
            <a:chOff x="4597" y="260172"/>
            <a:chExt cx="4578697" cy="963379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534915" y="260172"/>
              <a:ext cx="404837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Remisión 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5" name="Subtitle 4"/>
            <p:cNvSpPr txBox="1">
              <a:spLocks/>
            </p:cNvSpPr>
            <p:nvPr/>
          </p:nvSpPr>
          <p:spPr>
            <a:xfrm>
              <a:off x="2908690" y="420447"/>
              <a:ext cx="1420117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a JENA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6" name="Round Same Side Corner Rectangle 42"/>
            <p:cNvSpPr/>
            <p:nvPr/>
          </p:nvSpPr>
          <p:spPr>
            <a:xfrm rot="5400000" flipH="1">
              <a:off x="731085" y="204358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aphicFrame>
        <p:nvGraphicFramePr>
          <p:cNvPr id="24" name="1 Gráfico"/>
          <p:cNvGraphicFramePr/>
          <p:nvPr>
            <p:extLst>
              <p:ext uri="{D42A27DB-BD31-4B8C-83A1-F6EECF244321}">
                <p14:modId xmlns:p14="http://schemas.microsoft.com/office/powerpoint/2010/main" val="3411821152"/>
              </p:ext>
            </p:extLst>
          </p:nvPr>
        </p:nvGraphicFramePr>
        <p:xfrm>
          <a:off x="751488" y="1668629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Rectángulo 24"/>
          <p:cNvSpPr/>
          <p:nvPr/>
        </p:nvSpPr>
        <p:spPr>
          <a:xfrm>
            <a:off x="2" y="6726432"/>
            <a:ext cx="9618041" cy="461639"/>
          </a:xfrm>
          <a:prstGeom prst="rect">
            <a:avLst/>
          </a:prstGeom>
          <a:solidFill>
            <a:srgbClr val="E38690"/>
          </a:solidFill>
        </p:spPr>
        <p:txBody>
          <a:bodyPr wrap="square" lIns="91414" tIns="45707" rIns="91414" bIns="45707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dirty="0" smtClean="0">
                <a:solidFill>
                  <a:schemeClr val="bg1"/>
                </a:solidFill>
                <a:latin typeface="Source Sans Pro"/>
              </a:rPr>
              <a:t>     Total 67 casos remitidos a JENA</a:t>
            </a:r>
            <a:endParaRPr lang="es-SV" dirty="0">
              <a:solidFill>
                <a:schemeClr val="bg1"/>
              </a:solidFill>
              <a:latin typeface="Source Sans Pro"/>
            </a:endParaRPr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5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977082" y="7481312"/>
            <a:ext cx="1029714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 smtClean="0">
                <a:latin typeface="Source Sans Pro Light"/>
              </a:rPr>
              <a:t>Audiencia </a:t>
            </a:r>
            <a:r>
              <a:rPr lang="es-SV" sz="1300" b="1" dirty="0">
                <a:latin typeface="Source Sans Pro Light"/>
              </a:rPr>
              <a:t>Única:</a:t>
            </a:r>
            <a:r>
              <a:rPr lang="es-SV" sz="1300" dirty="0">
                <a:latin typeface="Source Sans Pro Light"/>
              </a:rPr>
              <a:t> Constituye la etapa </a:t>
            </a:r>
            <a:r>
              <a:rPr lang="es-SV" sz="1300" dirty="0" smtClean="0">
                <a:latin typeface="Source Sans Pro Light"/>
              </a:rPr>
              <a:t>donde </a:t>
            </a:r>
            <a:r>
              <a:rPr lang="es-SV" sz="1300" dirty="0">
                <a:latin typeface="Source Sans Pro Light"/>
              </a:rPr>
              <a:t>se </a:t>
            </a:r>
            <a:r>
              <a:rPr lang="es-SV" sz="1300" dirty="0" smtClean="0">
                <a:latin typeface="Source Sans Pro Light"/>
              </a:rPr>
              <a:t>exponen los </a:t>
            </a:r>
            <a:r>
              <a:rPr lang="es-SV" sz="1300" dirty="0">
                <a:latin typeface="Source Sans Pro Light"/>
              </a:rPr>
              <a:t>hechos </a:t>
            </a:r>
            <a:r>
              <a:rPr lang="es-SV" sz="1300" dirty="0" smtClean="0">
                <a:latin typeface="Source Sans Pro Light"/>
              </a:rPr>
              <a:t>de las posibles vulneraciones a derechos de niñas, niños y adolescentes </a:t>
            </a:r>
            <a:r>
              <a:rPr lang="es-SV" sz="1300" dirty="0">
                <a:latin typeface="Source Sans Pro Light"/>
              </a:rPr>
              <a:t>de forma oral </a:t>
            </a:r>
            <a:r>
              <a:rPr lang="es-SV" sz="1300" dirty="0" smtClean="0">
                <a:latin typeface="Source Sans Pro Light"/>
              </a:rPr>
              <a:t>ante los </a:t>
            </a:r>
            <a:r>
              <a:rPr lang="es-SV" sz="1300" dirty="0">
                <a:latin typeface="Source Sans Pro Light"/>
              </a:rPr>
              <a:t>miembros de la Junta de </a:t>
            </a:r>
            <a:r>
              <a:rPr lang="es-SV" sz="1300" dirty="0" smtClean="0">
                <a:latin typeface="Source Sans Pro Light"/>
              </a:rPr>
              <a:t>Protección.  Al finalizar la audiencia los miembros de Junta de Protección. dictan medidas de protección o  declaran la no vulneración a derechos.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300" cap="small" dirty="0" smtClean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714737664"/>
              </p:ext>
            </p:extLst>
          </p:nvPr>
        </p:nvGraphicFramePr>
        <p:xfrm>
          <a:off x="601438" y="1967291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9" name="18 Conector recto"/>
          <p:cNvCxnSpPr/>
          <p:nvPr/>
        </p:nvCxnSpPr>
        <p:spPr>
          <a:xfrm>
            <a:off x="1046552" y="825869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Informática</a:t>
            </a:r>
            <a:endParaRPr lang="es-SV" sz="1400" dirty="0">
              <a:latin typeface="Source Sans Pro Light"/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232655" y="944399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9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3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-3687" y="6794969"/>
            <a:ext cx="5619936" cy="461665"/>
          </a:xfrm>
          <a:prstGeom prst="rect">
            <a:avLst/>
          </a:prstGeom>
          <a:solidFill>
            <a:srgbClr val="7DCFB8"/>
          </a:solidFill>
        </p:spPr>
        <p:txBody>
          <a:bodyPr wrap="non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441 </a:t>
            </a:r>
            <a:r>
              <a:rPr lang="es-ES" dirty="0">
                <a:solidFill>
                  <a:schemeClr val="bg1"/>
                </a:solidFill>
              </a:rPr>
              <a:t>audiencias únicas realizadas</a:t>
            </a:r>
          </a:p>
        </p:txBody>
      </p:sp>
      <p:grpSp>
        <p:nvGrpSpPr>
          <p:cNvPr id="21" name="Grupo 158"/>
          <p:cNvGrpSpPr/>
          <p:nvPr/>
        </p:nvGrpSpPr>
        <p:grpSpPr>
          <a:xfrm>
            <a:off x="3929410" y="106294"/>
            <a:ext cx="4719435" cy="963379"/>
            <a:chOff x="4597" y="241884"/>
            <a:chExt cx="4719434" cy="963379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498339" y="241884"/>
              <a:ext cx="404837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Audiencias 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5" name="Subtitle 4"/>
            <p:cNvSpPr txBox="1">
              <a:spLocks/>
            </p:cNvSpPr>
            <p:nvPr/>
          </p:nvSpPr>
          <p:spPr>
            <a:xfrm>
              <a:off x="3303914" y="420447"/>
              <a:ext cx="1420117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únicas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6" name="Round Same Side Corner Rectangle 42"/>
            <p:cNvSpPr/>
            <p:nvPr/>
          </p:nvSpPr>
          <p:spPr>
            <a:xfrm rot="5400000" flipH="1">
              <a:off x="731085" y="186070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731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pic>
        <p:nvPicPr>
          <p:cNvPr id="24" name="Imagen 2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95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905074" y="7421918"/>
            <a:ext cx="10323705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300" b="1" dirty="0" smtClean="0">
                <a:latin typeface="Source Sans Pro Light"/>
              </a:rPr>
              <a:t>Resolución </a:t>
            </a:r>
            <a:r>
              <a:rPr lang="es-ES" sz="1300" b="1" dirty="0">
                <a:latin typeface="Source Sans Pro Light"/>
              </a:rPr>
              <a:t>sin </a:t>
            </a:r>
            <a:r>
              <a:rPr lang="es-ES" sz="1300" b="1" dirty="0" smtClean="0">
                <a:latin typeface="Source Sans Pro Light"/>
              </a:rPr>
              <a:t>audiencia única: </a:t>
            </a:r>
            <a:r>
              <a:rPr lang="es-ES" sz="1300" dirty="0" smtClean="0">
                <a:latin typeface="Source Sans Pro Light"/>
              </a:rPr>
              <a:t>Cuando no es posible celebrar una audiencia única </a:t>
            </a:r>
            <a:r>
              <a:rPr lang="es-ES" sz="1300" dirty="0">
                <a:latin typeface="Source Sans Pro Light"/>
              </a:rPr>
              <a:t>se exponen los hechos de las </a:t>
            </a:r>
            <a:r>
              <a:rPr lang="es-ES" sz="1300" dirty="0" smtClean="0">
                <a:latin typeface="Source Sans Pro Light"/>
              </a:rPr>
              <a:t>amenazas vulneraciones </a:t>
            </a:r>
            <a:r>
              <a:rPr lang="es-ES" sz="1300" dirty="0">
                <a:latin typeface="Source Sans Pro Light"/>
              </a:rPr>
              <a:t>a derechos de niñas, niños y adolescentes sin la comparecencia de las partes. </a:t>
            </a:r>
            <a:r>
              <a:rPr lang="es-ES" sz="1300" dirty="0" smtClean="0">
                <a:latin typeface="Source Sans Pro Light"/>
              </a:rPr>
              <a:t>Mediante un auto motivado los miembros </a:t>
            </a:r>
            <a:r>
              <a:rPr lang="es-ES" sz="1300" dirty="0">
                <a:latin typeface="Source Sans Pro Light"/>
              </a:rPr>
              <a:t>de Junta </a:t>
            </a:r>
            <a:r>
              <a:rPr lang="es-ES" sz="1300" dirty="0" smtClean="0">
                <a:latin typeface="Source Sans Pro Light"/>
              </a:rPr>
              <a:t>de Protección se pronuncian sobre los hechos declarando la inexistencia o existencia de la amenaza o vulneración, dictando medidas de protección o una sanción.</a:t>
            </a:r>
            <a:endParaRPr lang="es-ES_tradnl" sz="1300" cap="small" dirty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300" cap="small" dirty="0" smtClean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3354705009"/>
              </p:ext>
            </p:extLst>
          </p:nvPr>
        </p:nvGraphicFramePr>
        <p:xfrm>
          <a:off x="605184" y="1883855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9" name="18 Conector recto"/>
          <p:cNvCxnSpPr/>
          <p:nvPr/>
        </p:nvCxnSpPr>
        <p:spPr>
          <a:xfrm>
            <a:off x="1160852" y="8455669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Informática</a:t>
            </a:r>
            <a:endParaRPr lang="es-SV" sz="1400" dirty="0">
              <a:latin typeface="Source Sans Pro Light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-1" y="6636858"/>
            <a:ext cx="8672949" cy="461665"/>
          </a:xfrm>
          <a:prstGeom prst="rect">
            <a:avLst/>
          </a:prstGeom>
          <a:solidFill>
            <a:srgbClr val="C97CC0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852 casos con resolución sin audiencia única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8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232655" y="944399"/>
            <a:ext cx="10929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10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41" name="Grupo 158"/>
          <p:cNvGrpSpPr/>
          <p:nvPr/>
        </p:nvGrpSpPr>
        <p:grpSpPr>
          <a:xfrm>
            <a:off x="2557542" y="124582"/>
            <a:ext cx="6988492" cy="1018621"/>
            <a:chOff x="-1121704" y="260172"/>
            <a:chExt cx="6988491" cy="1018621"/>
          </a:xfrm>
        </p:grpSpPr>
        <p:sp>
          <p:nvSpPr>
            <p:cNvPr id="42" name="Subtitle 4"/>
            <p:cNvSpPr txBox="1">
              <a:spLocks/>
            </p:cNvSpPr>
            <p:nvPr/>
          </p:nvSpPr>
          <p:spPr>
            <a:xfrm>
              <a:off x="-596788" y="260172"/>
              <a:ext cx="2959764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Resolución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3" name="Subtitle 4"/>
            <p:cNvSpPr txBox="1">
              <a:spLocks/>
            </p:cNvSpPr>
            <p:nvPr/>
          </p:nvSpPr>
          <p:spPr>
            <a:xfrm>
              <a:off x="2156924" y="524706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 smtClean="0">
                  <a:latin typeface="+mj-lt"/>
                </a:rPr>
                <a:t>audiencia única</a:t>
              </a:r>
              <a:endParaRPr lang="es-SV" sz="3200" b="1" dirty="0">
                <a:latin typeface="+mj-lt"/>
              </a:endParaRPr>
            </a:p>
          </p:txBody>
        </p:sp>
        <p:sp>
          <p:nvSpPr>
            <p:cNvPr id="44" name="Subtitle 4"/>
            <p:cNvSpPr txBox="1">
              <a:spLocks/>
            </p:cNvSpPr>
            <p:nvPr/>
          </p:nvSpPr>
          <p:spPr>
            <a:xfrm>
              <a:off x="215346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sin</a:t>
              </a:r>
              <a:endParaRPr lang="es-SV" sz="31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5" name="Round Same Side Corner Rectangle 42"/>
            <p:cNvSpPr/>
            <p:nvPr/>
          </p:nvSpPr>
          <p:spPr>
            <a:xfrm rot="5400000" flipH="1">
              <a:off x="-233168" y="42309"/>
              <a:ext cx="90343" cy="186741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pic>
        <p:nvPicPr>
          <p:cNvPr id="21" name="Imagen 2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8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833066" y="7100907"/>
            <a:ext cx="10441160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>
                <a:latin typeface="Source Sans Pro Light"/>
              </a:rPr>
              <a:t>Medidas administrativas: </a:t>
            </a:r>
            <a:r>
              <a:rPr lang="es-SV" sz="1300" dirty="0">
                <a:latin typeface="Source Sans Pro Light"/>
              </a:rPr>
              <a:t>medidas de protección dictadas en audiencia </a:t>
            </a:r>
            <a:r>
              <a:rPr lang="es-SV" sz="1300" dirty="0" smtClean="0">
                <a:latin typeface="Source Sans Pro Light"/>
              </a:rPr>
              <a:t>única o resolución sin audiencia </a:t>
            </a:r>
            <a:r>
              <a:rPr lang="es-SV" sz="1300" dirty="0">
                <a:latin typeface="Source Sans Pro Light"/>
              </a:rPr>
              <a:t>para la adecuada protección de los derechos de niñas, niños y adolescentes</a:t>
            </a:r>
            <a:r>
              <a:rPr lang="es-SV" sz="1300" dirty="0" smtClean="0">
                <a:latin typeface="Source Sans Pro Light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637722550"/>
              </p:ext>
            </p:extLst>
          </p:nvPr>
        </p:nvGraphicFramePr>
        <p:xfrm>
          <a:off x="527890" y="1985931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8" name="17 Conector recto"/>
          <p:cNvCxnSpPr/>
          <p:nvPr/>
        </p:nvCxnSpPr>
        <p:spPr>
          <a:xfrm>
            <a:off x="928314" y="800868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Informática</a:t>
            </a:r>
            <a:endParaRPr lang="es-SV" sz="1400" dirty="0">
              <a:latin typeface="Source Sans Pro Light"/>
            </a:endParaRPr>
          </a:p>
        </p:txBody>
      </p:sp>
      <p:sp>
        <p:nvSpPr>
          <p:cNvPr id="3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-20786" y="6735050"/>
            <a:ext cx="8064896" cy="461665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3,072 </a:t>
            </a:r>
            <a:r>
              <a:rPr lang="es-ES" dirty="0">
                <a:solidFill>
                  <a:schemeClr val="bg1"/>
                </a:solidFill>
              </a:rPr>
              <a:t>medidas administrativas de protección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232655" y="958913"/>
            <a:ext cx="10958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11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21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22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6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37" name="Grupo 158"/>
          <p:cNvGrpSpPr/>
          <p:nvPr/>
        </p:nvGrpSpPr>
        <p:grpSpPr>
          <a:xfrm>
            <a:off x="3209330" y="140843"/>
            <a:ext cx="6424303" cy="1075512"/>
            <a:chOff x="4597" y="276433"/>
            <a:chExt cx="6424302" cy="1075512"/>
          </a:xfrm>
        </p:grpSpPr>
        <p:sp>
          <p:nvSpPr>
            <p:cNvPr id="38" name="Subtitle 4"/>
            <p:cNvSpPr txBox="1">
              <a:spLocks/>
            </p:cNvSpPr>
            <p:nvPr/>
          </p:nvSpPr>
          <p:spPr>
            <a:xfrm>
              <a:off x="516628" y="278460"/>
              <a:ext cx="2540704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Medidas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2719036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de protección</a:t>
              </a:r>
            </a:p>
            <a:p>
              <a:pPr marL="342802" indent="-342802"/>
              <a:endParaRPr lang="es-SV" sz="3200" b="1" dirty="0"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2715580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solidFill>
                    <a:schemeClr val="bg1">
                      <a:lumMod val="50000"/>
                    </a:schemeClr>
                  </a:solidFill>
                </a:rPr>
                <a:t>administrativas</a:t>
              </a:r>
              <a:endParaRPr lang="es-SV" sz="31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1" name="Round Same Side Corner Rectangle 42"/>
            <p:cNvSpPr/>
            <p:nvPr/>
          </p:nvSpPr>
          <p:spPr>
            <a:xfrm rot="5400000" flipH="1">
              <a:off x="731085" y="222646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pic>
        <p:nvPicPr>
          <p:cNvPr id="23" name="Imagen 2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71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30"/>
          <p:cNvSpPr/>
          <p:nvPr/>
        </p:nvSpPr>
        <p:spPr>
          <a:xfrm>
            <a:off x="2068289" y="4424024"/>
            <a:ext cx="2880320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138 </a:t>
            </a:r>
            <a:r>
              <a:rPr lang="ms-MY" sz="1400" b="1" dirty="0" smtClean="0">
                <a:latin typeface="Source Sans Pro Light"/>
              </a:rPr>
              <a:t>Inadmisibilidades</a:t>
            </a:r>
            <a:endParaRPr lang="ms-MY" sz="1400" b="1" dirty="0">
              <a:latin typeface="Source Sans Pro Light"/>
            </a:endParaRPr>
          </a:p>
        </p:txBody>
      </p:sp>
      <p:sp>
        <p:nvSpPr>
          <p:cNvPr id="62" name="Rectangle 92"/>
          <p:cNvSpPr/>
          <p:nvPr/>
        </p:nvSpPr>
        <p:spPr>
          <a:xfrm>
            <a:off x="7209965" y="6243915"/>
            <a:ext cx="3815317" cy="1509533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dirty="0">
                <a:latin typeface="Source Sans Pro Light"/>
              </a:rPr>
              <a:t>L</a:t>
            </a:r>
            <a:r>
              <a:rPr lang="es-SV" sz="1600" dirty="0" smtClean="0">
                <a:latin typeface="Source Sans Pro Light"/>
              </a:rPr>
              <a:t>as </a:t>
            </a:r>
            <a:r>
              <a:rPr lang="es-SV" sz="1600" dirty="0">
                <a:latin typeface="Source Sans Pro Light"/>
              </a:rPr>
              <a:t>Juntas de Protección de la Niñez y de la Adolescencia </a:t>
            </a:r>
            <a:r>
              <a:rPr lang="es-SV" sz="1600" dirty="0" smtClean="0">
                <a:latin typeface="Source Sans Pro Light"/>
              </a:rPr>
              <a:t>resolvieron por otras formas un total de: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Source Sans Pro Light"/>
              <a:cs typeface="Arial" pitchFamily="34" charset="0"/>
            </a:endParaRPr>
          </a:p>
        </p:txBody>
      </p:sp>
      <p:sp>
        <p:nvSpPr>
          <p:cNvPr id="70" name="Rectangle 30"/>
          <p:cNvSpPr/>
          <p:nvPr/>
        </p:nvSpPr>
        <p:spPr>
          <a:xfrm>
            <a:off x="2076921" y="2321534"/>
            <a:ext cx="2884345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1,984 </a:t>
            </a:r>
            <a:r>
              <a:rPr lang="ms-MY" sz="1400" b="1" dirty="0" smtClean="0">
                <a:latin typeface="Source Sans Pro Light"/>
              </a:rPr>
              <a:t>Improponibilidades</a:t>
            </a:r>
            <a:endParaRPr lang="ms-MY" sz="1400" b="1" dirty="0">
              <a:latin typeface="Source Sans Pro Light"/>
            </a:endParaRPr>
          </a:p>
        </p:txBody>
      </p:sp>
      <p:sp>
        <p:nvSpPr>
          <p:cNvPr id="72" name="Rectangle 30"/>
          <p:cNvSpPr/>
          <p:nvPr/>
        </p:nvSpPr>
        <p:spPr>
          <a:xfrm>
            <a:off x="7606577" y="2308209"/>
            <a:ext cx="2520280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212 </a:t>
            </a:r>
            <a:r>
              <a:rPr lang="ms-MY" sz="1400" b="1" dirty="0" smtClean="0">
                <a:latin typeface="Source Sans Pro Light"/>
              </a:rPr>
              <a:t>Incompetencias</a:t>
            </a:r>
            <a:endParaRPr lang="ms-MY" sz="1400" b="1" dirty="0">
              <a:latin typeface="Source Sans Pro Light"/>
            </a:endParaRPr>
          </a:p>
        </p:txBody>
      </p:sp>
      <p:sp>
        <p:nvSpPr>
          <p:cNvPr id="4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Informática</a:t>
            </a:r>
            <a:endParaRPr lang="es-SV" sz="1400" dirty="0">
              <a:latin typeface="Source Sans Pro Light"/>
            </a:endParaRPr>
          </a:p>
        </p:txBody>
      </p:sp>
      <p:sp>
        <p:nvSpPr>
          <p:cNvPr id="57" name="Rectangle 66"/>
          <p:cNvSpPr/>
          <p:nvPr/>
        </p:nvSpPr>
        <p:spPr>
          <a:xfrm>
            <a:off x="2104865" y="2753226"/>
            <a:ext cx="3848318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300" dirty="0">
                <a:latin typeface="Source Sans Pro Light"/>
              </a:rPr>
              <a:t>Los hechos denunciados no configuran una amenaza o violación</a:t>
            </a:r>
            <a:r>
              <a:rPr lang="es-SV" sz="1300" dirty="0" smtClean="0">
                <a:latin typeface="Source Sans Pro Light"/>
              </a:rPr>
              <a:t>.</a:t>
            </a:r>
          </a:p>
          <a:p>
            <a:r>
              <a:rPr lang="es-SV" sz="1300" dirty="0" smtClean="0">
                <a:latin typeface="Source Sans Pro Light"/>
              </a:rPr>
              <a:t>(Incluidas las </a:t>
            </a:r>
            <a:r>
              <a:rPr lang="es-SV" sz="1300" dirty="0" err="1" smtClean="0">
                <a:latin typeface="Source Sans Pro Light"/>
              </a:rPr>
              <a:t>improponibilidades</a:t>
            </a:r>
            <a:r>
              <a:rPr lang="es-SV" sz="1300" dirty="0" smtClean="0">
                <a:latin typeface="Source Sans Pro Light"/>
              </a:rPr>
              <a:t> sobrevenidas)</a:t>
            </a:r>
            <a:endParaRPr lang="en-GB" sz="1300" dirty="0">
              <a:latin typeface="Source Sans Pro Light"/>
            </a:endParaRPr>
          </a:p>
        </p:txBody>
      </p:sp>
      <p:sp>
        <p:nvSpPr>
          <p:cNvPr id="73" name="Rectangle 66"/>
          <p:cNvSpPr/>
          <p:nvPr/>
        </p:nvSpPr>
        <p:spPr>
          <a:xfrm>
            <a:off x="2102171" y="4791425"/>
            <a:ext cx="3759572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300" dirty="0">
                <a:latin typeface="Source Sans Pro Light"/>
              </a:rPr>
              <a:t>Cuando la demanda carece de alguno de los requisitos mínimos exigidos; siempre y cuando se le brinde al </a:t>
            </a:r>
            <a:r>
              <a:rPr lang="es-SV" sz="1300" dirty="0" err="1">
                <a:latin typeface="Source Sans Pro Light"/>
              </a:rPr>
              <a:t>avisante</a:t>
            </a:r>
            <a:r>
              <a:rPr lang="es-SV" sz="1300" dirty="0">
                <a:latin typeface="Source Sans Pro Light"/>
              </a:rPr>
              <a:t> o denunciante la oportunidad de corregir las omisiones o deficiencias del aviso o de la denuncia</a:t>
            </a:r>
            <a:r>
              <a:rPr lang="es-SV" sz="1300" dirty="0" smtClean="0">
                <a:latin typeface="Source Sans Pro Light"/>
              </a:rPr>
              <a:t>.</a:t>
            </a:r>
          </a:p>
          <a:p>
            <a:pPr algn="just"/>
            <a:r>
              <a:rPr lang="es-SV" sz="1300" dirty="0">
                <a:latin typeface="Source Sans Pro Light"/>
              </a:rPr>
              <a:t>(Incluidas las </a:t>
            </a:r>
            <a:r>
              <a:rPr lang="es-SV" sz="1300" dirty="0" err="1">
                <a:latin typeface="Source Sans Pro Light"/>
              </a:rPr>
              <a:t>inadminisbilidades</a:t>
            </a:r>
            <a:r>
              <a:rPr lang="es-SV" sz="1300" dirty="0">
                <a:latin typeface="Source Sans Pro Light"/>
              </a:rPr>
              <a:t> sobrevenidas)</a:t>
            </a:r>
            <a:endParaRPr lang="en-GB" sz="1300" dirty="0">
              <a:latin typeface="Source Sans Pro Light"/>
            </a:endParaRPr>
          </a:p>
          <a:p>
            <a:pPr algn="just"/>
            <a:endParaRPr lang="en-GB" sz="1300" dirty="0">
              <a:latin typeface="Source Sans Pro Light"/>
            </a:endParaRPr>
          </a:p>
        </p:txBody>
      </p:sp>
      <p:sp>
        <p:nvSpPr>
          <p:cNvPr id="83" name="Rectangle 66"/>
          <p:cNvSpPr/>
          <p:nvPr/>
        </p:nvSpPr>
        <p:spPr>
          <a:xfrm>
            <a:off x="7588289" y="2660928"/>
            <a:ext cx="371595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300" dirty="0">
                <a:latin typeface="Source Sans Pro Light"/>
              </a:rPr>
              <a:t>Casos para los cuales no se cuenta con la competencia o jurisdicción para actuar o proceder</a:t>
            </a:r>
            <a:r>
              <a:rPr lang="es-SV" sz="1300" dirty="0" smtClean="0">
                <a:latin typeface="Source Sans Pro Light"/>
              </a:rPr>
              <a:t>.</a:t>
            </a:r>
          </a:p>
        </p:txBody>
      </p:sp>
      <p:grpSp>
        <p:nvGrpSpPr>
          <p:cNvPr id="84" name="Group 2"/>
          <p:cNvGrpSpPr/>
          <p:nvPr/>
        </p:nvGrpSpPr>
        <p:grpSpPr>
          <a:xfrm>
            <a:off x="900125" y="2365591"/>
            <a:ext cx="958349" cy="960265"/>
            <a:chOff x="1192597" y="1958125"/>
            <a:chExt cx="958349" cy="960265"/>
          </a:xfrm>
        </p:grpSpPr>
        <p:sp>
          <p:nvSpPr>
            <p:cNvPr id="85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80D8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00B2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90" name="Group 2"/>
          <p:cNvGrpSpPr/>
          <p:nvPr/>
        </p:nvGrpSpPr>
        <p:grpSpPr>
          <a:xfrm>
            <a:off x="900211" y="4465837"/>
            <a:ext cx="958349" cy="960265"/>
            <a:chOff x="1192597" y="1958125"/>
            <a:chExt cx="958349" cy="960265"/>
          </a:xfrm>
        </p:grpSpPr>
        <p:sp>
          <p:nvSpPr>
            <p:cNvPr id="91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BEE7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7DCF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97" name="Group 2"/>
          <p:cNvGrpSpPr/>
          <p:nvPr/>
        </p:nvGrpSpPr>
        <p:grpSpPr>
          <a:xfrm>
            <a:off x="6439686" y="2359541"/>
            <a:ext cx="958349" cy="960265"/>
            <a:chOff x="1192597" y="1958125"/>
            <a:chExt cx="958349" cy="960265"/>
          </a:xfrm>
        </p:grpSpPr>
        <p:sp>
          <p:nvSpPr>
            <p:cNvPr id="98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8EA7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1D4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32" name="Grupo 71"/>
          <p:cNvGrpSpPr/>
          <p:nvPr/>
        </p:nvGrpSpPr>
        <p:grpSpPr>
          <a:xfrm>
            <a:off x="2976660" y="79506"/>
            <a:ext cx="7929829" cy="1272439"/>
            <a:chOff x="650530" y="79506"/>
            <a:chExt cx="7929829" cy="1272439"/>
          </a:xfrm>
        </p:grpSpPr>
        <p:sp>
          <p:nvSpPr>
            <p:cNvPr id="133" name="Subtitle 4"/>
            <p:cNvSpPr txBox="1">
              <a:spLocks/>
            </p:cNvSpPr>
            <p:nvPr/>
          </p:nvSpPr>
          <p:spPr>
            <a:xfrm>
              <a:off x="1001652" y="79506"/>
              <a:ext cx="3768480" cy="122276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7200" b="1" dirty="0" smtClean="0">
                  <a:latin typeface="+mj-lt"/>
                </a:rPr>
                <a:t>Otras</a:t>
              </a:r>
              <a:endParaRPr lang="es-SV" sz="72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134" name="Subtitle 4"/>
            <p:cNvSpPr txBox="1">
              <a:spLocks/>
            </p:cNvSpPr>
            <p:nvPr/>
          </p:nvSpPr>
          <p:spPr>
            <a:xfrm>
              <a:off x="3115448" y="597858"/>
              <a:ext cx="5464911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4400" b="1" dirty="0">
                  <a:latin typeface="+mj-lt"/>
                </a:rPr>
                <a:t>d</a:t>
              </a:r>
              <a:r>
                <a:rPr lang="es-SV" sz="4400" b="1" dirty="0" smtClean="0">
                  <a:latin typeface="+mj-lt"/>
                </a:rPr>
                <a:t>e finalización</a:t>
              </a:r>
              <a:endParaRPr lang="es-SV" sz="4400" b="1" dirty="0">
                <a:latin typeface="+mj-lt"/>
              </a:endParaRPr>
            </a:p>
          </p:txBody>
        </p:sp>
        <p:sp>
          <p:nvSpPr>
            <p:cNvPr id="135" name="Subtitle 4"/>
            <p:cNvSpPr txBox="1">
              <a:spLocks/>
            </p:cNvSpPr>
            <p:nvPr/>
          </p:nvSpPr>
          <p:spPr>
            <a:xfrm>
              <a:off x="3187456" y="276433"/>
              <a:ext cx="1740940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3400" b="1" dirty="0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formas</a:t>
              </a:r>
              <a:endParaRPr lang="es-SV" sz="34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136" name="Round Same Side Corner Rectangle 42"/>
            <p:cNvSpPr/>
            <p:nvPr/>
          </p:nvSpPr>
          <p:spPr>
            <a:xfrm rot="5400000" flipH="1">
              <a:off x="1627920" y="113119"/>
              <a:ext cx="99377" cy="205415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140" name="Rectangle 30"/>
          <p:cNvSpPr/>
          <p:nvPr/>
        </p:nvSpPr>
        <p:spPr>
          <a:xfrm>
            <a:off x="7606682" y="4435308"/>
            <a:ext cx="3027454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62 </a:t>
            </a:r>
            <a:r>
              <a:rPr lang="ms-MY" sz="1400" b="1" dirty="0" smtClean="0">
                <a:latin typeface="Source Sans Pro Light"/>
              </a:rPr>
              <a:t>Improcedencias</a:t>
            </a:r>
            <a:endParaRPr lang="ms-MY" sz="1400" b="1" dirty="0">
              <a:latin typeface="Source Sans Pro Light"/>
            </a:endParaRPr>
          </a:p>
        </p:txBody>
      </p:sp>
      <p:grpSp>
        <p:nvGrpSpPr>
          <p:cNvPr id="141" name="Group 2"/>
          <p:cNvGrpSpPr/>
          <p:nvPr/>
        </p:nvGrpSpPr>
        <p:grpSpPr>
          <a:xfrm>
            <a:off x="6434834" y="4466665"/>
            <a:ext cx="958349" cy="960265"/>
            <a:chOff x="1192597" y="1958125"/>
            <a:chExt cx="958349" cy="960265"/>
          </a:xfrm>
        </p:grpSpPr>
        <p:sp>
          <p:nvSpPr>
            <p:cNvPr id="142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E8D8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D2B2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55" name="Group 17"/>
          <p:cNvGrpSpPr/>
          <p:nvPr/>
        </p:nvGrpSpPr>
        <p:grpSpPr>
          <a:xfrm flipH="1">
            <a:off x="8123546" y="6972443"/>
            <a:ext cx="2934656" cy="1267202"/>
            <a:chOff x="4947380" y="1987643"/>
            <a:chExt cx="2606350" cy="1152002"/>
          </a:xfrm>
        </p:grpSpPr>
        <p:sp>
          <p:nvSpPr>
            <p:cNvPr id="156" name="Freeform 2"/>
            <p:cNvSpPr/>
            <p:nvPr/>
          </p:nvSpPr>
          <p:spPr>
            <a:xfrm>
              <a:off x="5536713" y="2191381"/>
              <a:ext cx="2017017" cy="744527"/>
            </a:xfrm>
            <a:custGeom>
              <a:avLst/>
              <a:gdLst>
                <a:gd name="connsiteX0" fmla="*/ 3475 w 21600"/>
                <a:gd name="connsiteY0" fmla="*/ 0 h 21600"/>
                <a:gd name="connsiteX1" fmla="*/ 18125 w 21600"/>
                <a:gd name="connsiteY1" fmla="*/ 0 h 21600"/>
                <a:gd name="connsiteX2" fmla="*/ 21600 w 21600"/>
                <a:gd name="connsiteY2" fmla="*/ 10800 h 21600"/>
                <a:gd name="connsiteX3" fmla="*/ 18125 w 21600"/>
                <a:gd name="connsiteY3" fmla="*/ 21600 h 21600"/>
                <a:gd name="connsiteX4" fmla="*/ 3475 w 21600"/>
                <a:gd name="connsiteY4" fmla="*/ 21600 h 21600"/>
                <a:gd name="connsiteX5" fmla="*/ 0 w 21600"/>
                <a:gd name="connsiteY5" fmla="*/ 10800 h 21600"/>
                <a:gd name="connsiteX6" fmla="*/ 3475 w 21600"/>
                <a:gd name="connsiteY6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600" h="21600">
                  <a:moveTo>
                    <a:pt x="3475" y="0"/>
                  </a:moveTo>
                  <a:lnTo>
                    <a:pt x="18125" y="0"/>
                  </a:lnTo>
                  <a:cubicBezTo>
                    <a:pt x="20044" y="0"/>
                    <a:pt x="21600" y="4835"/>
                    <a:pt x="21600" y="10800"/>
                  </a:cubicBezTo>
                  <a:cubicBezTo>
                    <a:pt x="21600" y="16765"/>
                    <a:pt x="20044" y="21600"/>
                    <a:pt x="18125" y="21600"/>
                  </a:cubicBezTo>
                  <a:lnTo>
                    <a:pt x="3475" y="21600"/>
                  </a:lnTo>
                  <a:cubicBezTo>
                    <a:pt x="1556" y="21600"/>
                    <a:pt x="0" y="16765"/>
                    <a:pt x="0" y="10800"/>
                  </a:cubicBezTo>
                  <a:cubicBezTo>
                    <a:pt x="0" y="4835"/>
                    <a:pt x="1556" y="0"/>
                    <a:pt x="3475" y="0"/>
                  </a:cubicBezTo>
                  <a:close/>
                </a:path>
              </a:pathLst>
            </a:custGeom>
            <a:solidFill>
              <a:srgbClr val="00CEEA"/>
            </a:solidFill>
            <a:ln>
              <a:noFill/>
            </a:ln>
          </p:spPr>
          <p:style>
            <a:lnRef idx="2">
              <a:schemeClr val="accent3">
                <a:tint val="40000"/>
                <a:alpha val="90000"/>
                <a:hueOff val="230682"/>
                <a:satOff val="33626"/>
                <a:lumOff val="2509"/>
                <a:alphaOff val="0"/>
              </a:schemeClr>
            </a:lnRef>
            <a:fillRef idx="1">
              <a:schemeClr val="accent3">
                <a:tint val="40000"/>
                <a:alpha val="90000"/>
                <a:hueOff val="230682"/>
                <a:satOff val="33626"/>
                <a:lumOff val="2509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230682"/>
                <a:satOff val="33626"/>
                <a:lumOff val="2509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2137" tIns="121839" rIns="280904" bIns="121839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id-ID" sz="1600" kern="1200" dirty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id-ID" sz="1600" kern="1200" dirty="0"/>
            </a:p>
          </p:txBody>
        </p:sp>
        <p:sp>
          <p:nvSpPr>
            <p:cNvPr id="159" name="Freeform 9"/>
            <p:cNvSpPr/>
            <p:nvPr/>
          </p:nvSpPr>
          <p:spPr>
            <a:xfrm>
              <a:off x="4947380" y="1987643"/>
              <a:ext cx="1152002" cy="1152002"/>
            </a:xfrm>
            <a:custGeom>
              <a:avLst/>
              <a:gdLst>
                <a:gd name="connsiteX0" fmla="*/ 0 w 1152002"/>
                <a:gd name="connsiteY0" fmla="*/ 576001 h 1152002"/>
                <a:gd name="connsiteX1" fmla="*/ 576001 w 1152002"/>
                <a:gd name="connsiteY1" fmla="*/ 0 h 1152002"/>
                <a:gd name="connsiteX2" fmla="*/ 1152002 w 1152002"/>
                <a:gd name="connsiteY2" fmla="*/ 576001 h 1152002"/>
                <a:gd name="connsiteX3" fmla="*/ 576001 w 1152002"/>
                <a:gd name="connsiteY3" fmla="*/ 1152002 h 1152002"/>
                <a:gd name="connsiteX4" fmla="*/ 0 w 1152002"/>
                <a:gd name="connsiteY4" fmla="*/ 576001 h 1152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002" h="1152002">
                  <a:moveTo>
                    <a:pt x="0" y="576001"/>
                  </a:moveTo>
                  <a:cubicBezTo>
                    <a:pt x="0" y="257884"/>
                    <a:pt x="257884" y="0"/>
                    <a:pt x="576001" y="0"/>
                  </a:cubicBezTo>
                  <a:cubicBezTo>
                    <a:pt x="894118" y="0"/>
                    <a:pt x="1152002" y="257884"/>
                    <a:pt x="1152002" y="576001"/>
                  </a:cubicBezTo>
                  <a:cubicBezTo>
                    <a:pt x="1152002" y="894118"/>
                    <a:pt x="894118" y="1152002"/>
                    <a:pt x="576001" y="1152002"/>
                  </a:cubicBezTo>
                  <a:cubicBezTo>
                    <a:pt x="257884" y="1152002"/>
                    <a:pt x="0" y="894118"/>
                    <a:pt x="0" y="576001"/>
                  </a:cubicBezTo>
                  <a:close/>
                </a:path>
              </a:pathLst>
            </a:custGeom>
            <a:solidFill>
              <a:srgbClr val="00B2C9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337438"/>
                <a:satOff val="17272"/>
                <a:lumOff val="7255"/>
                <a:alphaOff val="0"/>
              </a:schemeClr>
            </a:fillRef>
            <a:effectRef idx="0">
              <a:schemeClr val="accent3">
                <a:hueOff val="337438"/>
                <a:satOff val="17272"/>
                <a:lumOff val="725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5852" tIns="185852" rIns="185852" bIns="185852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SV" sz="2800" b="1" kern="1200" dirty="0" smtClean="0"/>
                <a:t>Casos</a:t>
              </a:r>
              <a:endParaRPr lang="id-ID" sz="2800" b="1" kern="1200" dirty="0"/>
            </a:p>
          </p:txBody>
        </p:sp>
        <p:sp>
          <p:nvSpPr>
            <p:cNvPr id="158" name="Freeform 11"/>
            <p:cNvSpPr/>
            <p:nvPr/>
          </p:nvSpPr>
          <p:spPr>
            <a:xfrm>
              <a:off x="6099382" y="2302415"/>
              <a:ext cx="1263101" cy="535889"/>
            </a:xfrm>
            <a:custGeom>
              <a:avLst/>
              <a:gdLst>
                <a:gd name="connsiteX0" fmla="*/ 0 w 1730742"/>
                <a:gd name="connsiteY0" fmla="*/ 0 h 834084"/>
                <a:gd name="connsiteX1" fmla="*/ 1730742 w 1730742"/>
                <a:gd name="connsiteY1" fmla="*/ 0 h 834084"/>
                <a:gd name="connsiteX2" fmla="*/ 1730742 w 1730742"/>
                <a:gd name="connsiteY2" fmla="*/ 834084 h 834084"/>
                <a:gd name="connsiteX3" fmla="*/ 0 w 1730742"/>
                <a:gd name="connsiteY3" fmla="*/ 834084 h 834084"/>
                <a:gd name="connsiteX4" fmla="*/ 0 w 1730742"/>
                <a:gd name="connsiteY4" fmla="*/ 0 h 834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0742" h="834084">
                  <a:moveTo>
                    <a:pt x="0" y="0"/>
                  </a:moveTo>
                  <a:lnTo>
                    <a:pt x="1730742" y="0"/>
                  </a:lnTo>
                  <a:lnTo>
                    <a:pt x="1730742" y="834084"/>
                  </a:lnTo>
                  <a:lnTo>
                    <a:pt x="0" y="83408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19" tIns="-1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dirty="0" smtClean="0">
                  <a:solidFill>
                    <a:schemeClr val="bg1"/>
                  </a:solidFill>
                  <a:latin typeface="Source Sans Pro"/>
                  <a:ea typeface="Fira Sans SemiBold Italic" panose="00000700000000000000" pitchFamily="50" charset="0"/>
                  <a:cs typeface="Clear Sans" panose="020B0503030202020304" pitchFamily="34" charset="0"/>
                </a:rPr>
                <a:t>2,582</a:t>
              </a:r>
              <a:endParaRPr lang="id-ID" sz="3200" b="1" kern="1200" dirty="0">
                <a:solidFill>
                  <a:schemeClr val="bg1"/>
                </a:solidFill>
                <a:latin typeface="Source Sans Pro"/>
                <a:ea typeface="Fira Sans SemiBold Italic" panose="00000700000000000000" pitchFamily="50" charset="0"/>
                <a:cs typeface="Clear Sans" panose="020B0503030202020304" pitchFamily="34" charset="0"/>
              </a:endParaRPr>
            </a:p>
          </p:txBody>
        </p:sp>
      </p:grpSp>
      <p:sp>
        <p:nvSpPr>
          <p:cNvPr id="75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76" name="Rectángulo 75"/>
          <p:cNvSpPr/>
          <p:nvPr/>
        </p:nvSpPr>
        <p:spPr>
          <a:xfrm>
            <a:off x="213605" y="947009"/>
            <a:ext cx="10995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12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43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44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1477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889517" y="6546556"/>
            <a:ext cx="5063645" cy="991297"/>
            <a:chOff x="1200413" y="6528268"/>
            <a:chExt cx="5063645" cy="991297"/>
          </a:xfrm>
        </p:grpSpPr>
        <p:grpSp>
          <p:nvGrpSpPr>
            <p:cNvPr id="47" name="Group 2"/>
            <p:cNvGrpSpPr/>
            <p:nvPr/>
          </p:nvGrpSpPr>
          <p:grpSpPr>
            <a:xfrm>
              <a:off x="1200413" y="6559300"/>
              <a:ext cx="958349" cy="960265"/>
              <a:chOff x="1192597" y="1958125"/>
              <a:chExt cx="958349" cy="960265"/>
            </a:xfrm>
          </p:grpSpPr>
          <p:sp>
            <p:nvSpPr>
              <p:cNvPr id="49" name="Rectangle 43"/>
              <p:cNvSpPr>
                <a:spLocks noChangeAspect="1"/>
              </p:cNvSpPr>
              <p:nvPr/>
            </p:nvSpPr>
            <p:spPr>
              <a:xfrm>
                <a:off x="1192597" y="1958125"/>
                <a:ext cx="958349" cy="960265"/>
              </a:xfrm>
              <a:prstGeom prst="rect">
                <a:avLst/>
              </a:prstGeom>
              <a:solidFill>
                <a:srgbClr val="CEE2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Rectangle 44"/>
              <p:cNvSpPr>
                <a:spLocks noChangeAspect="1"/>
              </p:cNvSpPr>
              <p:nvPr/>
            </p:nvSpPr>
            <p:spPr>
              <a:xfrm>
                <a:off x="1192597" y="2775376"/>
                <a:ext cx="958349" cy="143012"/>
              </a:xfrm>
              <a:prstGeom prst="rect">
                <a:avLst/>
              </a:prstGeom>
              <a:solidFill>
                <a:srgbClr val="9DC6D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31"/>
              <p:cNvSpPr>
                <a:spLocks/>
              </p:cNvSpPr>
              <p:nvPr/>
            </p:nvSpPr>
            <p:spPr bwMode="auto">
              <a:xfrm>
                <a:off x="1703255" y="2259512"/>
                <a:ext cx="235508" cy="2324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2" name="Rectangle 30"/>
            <p:cNvSpPr/>
            <p:nvPr/>
          </p:nvSpPr>
          <p:spPr>
            <a:xfrm>
              <a:off x="2383227" y="6528268"/>
              <a:ext cx="2884344" cy="461665"/>
            </a:xfrm>
            <a:prstGeom prst="rect">
              <a:avLst/>
            </a:prstGeom>
            <a:noFill/>
          </p:spPr>
          <p:txBody>
            <a:bodyPr wrap="square" lIns="91414" tIns="45707" rIns="91414" bIns="45707" anchor="ctr">
              <a:spAutoFit/>
            </a:bodyPr>
            <a:lstStyle/>
            <a:p>
              <a:r>
                <a:rPr lang="ms-MY" b="1" dirty="0" smtClean="0">
                  <a:solidFill>
                    <a:schemeClr val="accent1">
                      <a:lumMod val="75000"/>
                    </a:schemeClr>
                  </a:solidFill>
                  <a:latin typeface="Source Sans Pro Light"/>
                </a:rPr>
                <a:t>186 </a:t>
              </a:r>
              <a:r>
                <a:rPr lang="ms-MY" sz="1500" b="1" dirty="0" smtClean="0">
                  <a:latin typeface="Source Sans Pro Light"/>
                </a:rPr>
                <a:t>Acumulados</a:t>
              </a:r>
              <a:endParaRPr lang="ms-MY" sz="1500" b="1" dirty="0">
                <a:latin typeface="Source Sans Pro Light"/>
              </a:endParaRPr>
            </a:p>
          </p:txBody>
        </p:sp>
        <p:sp>
          <p:nvSpPr>
            <p:cNvPr id="53" name="Rectángulo 52"/>
            <p:cNvSpPr/>
            <p:nvPr/>
          </p:nvSpPr>
          <p:spPr>
            <a:xfrm>
              <a:off x="2383640" y="6910112"/>
              <a:ext cx="3880418" cy="502264"/>
            </a:xfrm>
            <a:prstGeom prst="rect">
              <a:avLst/>
            </a:prstGeom>
          </p:spPr>
          <p:txBody>
            <a:bodyPr wrap="square" lIns="91414" tIns="45707" rIns="91414" bIns="45707">
              <a:spAutoFit/>
            </a:bodyPr>
            <a:lstStyle/>
            <a:p>
              <a:pPr algn="just"/>
              <a:r>
                <a:rPr lang="es-ES" sz="1300" dirty="0">
                  <a:latin typeface="Source Sans Pro Light"/>
                </a:rPr>
                <a:t>La unión de dos casos registrados en los que se exponen los mismos hechos.</a:t>
              </a:r>
            </a:p>
          </p:txBody>
        </p:sp>
      </p:grpSp>
      <p:pic>
        <p:nvPicPr>
          <p:cNvPr id="54" name="Imagen 5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50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ound Same Side Corner Rectangle 40"/>
          <p:cNvSpPr/>
          <p:nvPr/>
        </p:nvSpPr>
        <p:spPr>
          <a:xfrm rot="5400000" flipH="1">
            <a:off x="5349773" y="1907742"/>
            <a:ext cx="1440000" cy="12179303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80D8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sp>
        <p:nvSpPr>
          <p:cNvPr id="158" name="Round Same Side Corner Rectangle 40"/>
          <p:cNvSpPr/>
          <p:nvPr/>
        </p:nvSpPr>
        <p:spPr>
          <a:xfrm rot="5400000" flipH="1">
            <a:off x="8136194" y="4712514"/>
            <a:ext cx="247592" cy="5803241"/>
          </a:xfrm>
          <a:prstGeom prst="round2SameRect">
            <a:avLst>
              <a:gd name="adj1" fmla="val 17803"/>
              <a:gd name="adj2" fmla="val 12462"/>
            </a:avLst>
          </a:prstGeom>
          <a:solidFill>
            <a:srgbClr val="00B2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sp>
        <p:nvSpPr>
          <p:cNvPr id="148" name="Round Same Side Corner Rectangle 40"/>
          <p:cNvSpPr/>
          <p:nvPr/>
        </p:nvSpPr>
        <p:spPr>
          <a:xfrm rot="5400000" flipH="1">
            <a:off x="2489089" y="5971950"/>
            <a:ext cx="234832" cy="3268098"/>
          </a:xfrm>
          <a:prstGeom prst="round2SameRect">
            <a:avLst>
              <a:gd name="adj1" fmla="val 17803"/>
              <a:gd name="adj2" fmla="val 12462"/>
            </a:avLst>
          </a:prstGeom>
          <a:solidFill>
            <a:srgbClr val="00B2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sp>
        <p:nvSpPr>
          <p:cNvPr id="161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655905"/>
            <a:ext cx="12179300" cy="486326"/>
          </a:xfrm>
        </p:spPr>
        <p:txBody>
          <a:bodyPr/>
          <a:lstStyle/>
          <a:p>
            <a:r>
              <a:rPr lang="es-SV" sz="1500" dirty="0" smtClean="0"/>
              <a:t>Fuente: Sistema de Información de Denuncias - SID 2020, Departamento de Informática</a:t>
            </a:r>
            <a:endParaRPr lang="es-SV" sz="1500" dirty="0"/>
          </a:p>
        </p:txBody>
      </p:sp>
      <p:grpSp>
        <p:nvGrpSpPr>
          <p:cNvPr id="14" name="Grupo 13"/>
          <p:cNvGrpSpPr/>
          <p:nvPr/>
        </p:nvGrpSpPr>
        <p:grpSpPr>
          <a:xfrm>
            <a:off x="558286" y="7650290"/>
            <a:ext cx="3804929" cy="906336"/>
            <a:chOff x="558283" y="7716503"/>
            <a:chExt cx="3804929" cy="906334"/>
          </a:xfrm>
        </p:grpSpPr>
        <p:sp>
          <p:nvSpPr>
            <p:cNvPr id="149" name="Rectangle 92"/>
            <p:cNvSpPr/>
            <p:nvPr/>
          </p:nvSpPr>
          <p:spPr>
            <a:xfrm>
              <a:off x="2426332" y="7716503"/>
              <a:ext cx="1936880" cy="697549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4000" b="1" dirty="0" smtClean="0">
                  <a:latin typeface="Source Sans Pro" panose="020B0503030403020204"/>
                </a:rPr>
                <a:t>3,072</a:t>
              </a:r>
              <a:endParaRPr lang="es-SV" sz="4000" dirty="0">
                <a:latin typeface="Source Sans Pro" panose="020B0503030403020204"/>
              </a:endParaRPr>
            </a:p>
          </p:txBody>
        </p:sp>
        <p:sp>
          <p:nvSpPr>
            <p:cNvPr id="152" name="Rectangle 92"/>
            <p:cNvSpPr/>
            <p:nvPr/>
          </p:nvSpPr>
          <p:spPr>
            <a:xfrm>
              <a:off x="558283" y="7723099"/>
              <a:ext cx="2026521" cy="724277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4000" b="1" dirty="0" smtClean="0">
                  <a:latin typeface="Source Sans Pro" panose="020B0503030403020204"/>
                </a:rPr>
                <a:t>8,490</a:t>
              </a:r>
              <a:endParaRPr lang="es-SV" sz="4000" b="1" dirty="0">
                <a:latin typeface="Source Sans Pro" panose="020B0503030403020204"/>
              </a:endParaRPr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1086443" y="8268895"/>
              <a:ext cx="1174809" cy="3539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SV" sz="1700" dirty="0">
                  <a:latin typeface="Source Sans Pro" panose="020B0503030403020204"/>
                </a:rPr>
                <a:t>C</a:t>
              </a:r>
              <a:r>
                <a:rPr lang="es-SV" sz="1700" dirty="0" smtClean="0">
                  <a:latin typeface="Source Sans Pro" panose="020B0503030403020204"/>
                </a:rPr>
                <a:t>autelares</a:t>
              </a:r>
              <a:endParaRPr lang="es-ES" sz="1700" dirty="0"/>
            </a:p>
          </p:txBody>
        </p:sp>
        <p:sp>
          <p:nvSpPr>
            <p:cNvPr id="131" name="Rectangle 92"/>
            <p:cNvSpPr/>
            <p:nvPr/>
          </p:nvSpPr>
          <p:spPr>
            <a:xfrm>
              <a:off x="2400990" y="8282001"/>
              <a:ext cx="1953118" cy="28062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700" dirty="0">
                  <a:latin typeface="Source Sans Pro" panose="020B0503030403020204"/>
                </a:rPr>
                <a:t>A</a:t>
              </a:r>
              <a:r>
                <a:rPr lang="es-SV" sz="1700" dirty="0" smtClean="0">
                  <a:latin typeface="Source Sans Pro" panose="020B0503030403020204"/>
                </a:rPr>
                <a:t>dministrativas</a:t>
              </a:r>
              <a:endParaRPr lang="es-SV" sz="1700" dirty="0">
                <a:latin typeface="Source Sans Pro" panose="020B0503030403020204"/>
              </a:endParaRPr>
            </a:p>
          </p:txBody>
        </p:sp>
      </p:grpSp>
      <p:sp>
        <p:nvSpPr>
          <p:cNvPr id="133" name="Rectangle 92"/>
          <p:cNvSpPr/>
          <p:nvPr/>
        </p:nvSpPr>
        <p:spPr>
          <a:xfrm>
            <a:off x="5072751" y="7643750"/>
            <a:ext cx="1936880" cy="697549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4300" b="1" dirty="0" smtClean="0">
                <a:latin typeface="Source Sans Pro" panose="020B0503030403020204"/>
              </a:rPr>
              <a:t>441</a:t>
            </a:r>
            <a:endParaRPr lang="es-SV" sz="1900" dirty="0">
              <a:latin typeface="Source Sans Pro" panose="020B0503030403020204"/>
            </a:endParaRPr>
          </a:p>
        </p:txBody>
      </p:sp>
      <p:sp>
        <p:nvSpPr>
          <p:cNvPr id="134" name="Rectangle 92"/>
          <p:cNvSpPr/>
          <p:nvPr/>
        </p:nvSpPr>
        <p:spPr>
          <a:xfrm>
            <a:off x="5047408" y="8218773"/>
            <a:ext cx="2281380" cy="28062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1700" dirty="0">
                <a:latin typeface="Source Sans Pro" panose="020B0503030403020204"/>
              </a:rPr>
              <a:t>Audiencias únicas</a:t>
            </a: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1700" dirty="0">
              <a:latin typeface="Source Sans Pro" panose="020B0503030403020204"/>
            </a:endParaRPr>
          </a:p>
        </p:txBody>
      </p:sp>
      <p:sp>
        <p:nvSpPr>
          <p:cNvPr id="135" name="Rectangle 92"/>
          <p:cNvSpPr/>
          <p:nvPr/>
        </p:nvSpPr>
        <p:spPr>
          <a:xfrm>
            <a:off x="7275959" y="7639154"/>
            <a:ext cx="1936880" cy="697549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4400" b="1" dirty="0" smtClean="0">
                <a:latin typeface="Source Sans Pro" panose="020B0503030403020204"/>
              </a:rPr>
              <a:t>852</a:t>
            </a:r>
            <a:endParaRPr lang="es-SV" sz="1900" dirty="0">
              <a:latin typeface="Source Sans Pro" panose="020B0503030403020204"/>
            </a:endParaRPr>
          </a:p>
        </p:txBody>
      </p:sp>
      <p:sp>
        <p:nvSpPr>
          <p:cNvPr id="138" name="Rectangle 92"/>
          <p:cNvSpPr/>
          <p:nvPr/>
        </p:nvSpPr>
        <p:spPr>
          <a:xfrm>
            <a:off x="7172769" y="8210910"/>
            <a:ext cx="2322053" cy="28062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fontAlgn="base">
              <a:spcBef>
                <a:spcPct val="0"/>
              </a:spcBef>
              <a:spcAft>
                <a:spcPct val="0"/>
              </a:spcAft>
            </a:pPr>
            <a:r>
              <a:rPr lang="es-SV" sz="1700" dirty="0" smtClean="0">
                <a:latin typeface="Source Sans Pro" panose="020B0503030403020204"/>
              </a:rPr>
              <a:t>Sin audiencia única</a:t>
            </a:r>
            <a:endParaRPr lang="es-SV" sz="1700" dirty="0">
              <a:latin typeface="Source Sans Pro" panose="020B0503030403020204"/>
            </a:endParaRPr>
          </a:p>
          <a:p>
            <a:pPr marL="180923" fontAlgn="base">
              <a:spcBef>
                <a:spcPct val="0"/>
              </a:spcBef>
              <a:spcAft>
                <a:spcPct val="0"/>
              </a:spcAft>
            </a:pPr>
            <a:endParaRPr lang="es-SV" sz="1700" dirty="0">
              <a:latin typeface="Source Sans Pro" panose="020B0503030403020204"/>
            </a:endParaRPr>
          </a:p>
        </p:txBody>
      </p:sp>
      <p:sp>
        <p:nvSpPr>
          <p:cNvPr id="140" name="Rectangle 92"/>
          <p:cNvSpPr/>
          <p:nvPr/>
        </p:nvSpPr>
        <p:spPr>
          <a:xfrm>
            <a:off x="9343443" y="7651729"/>
            <a:ext cx="1936880" cy="697549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4300" b="1" dirty="0" smtClean="0">
                <a:latin typeface="Source Sans Pro" panose="020B0503030403020204"/>
              </a:rPr>
              <a:t>2,582</a:t>
            </a:r>
            <a:endParaRPr lang="es-SV" sz="4300" b="1" dirty="0">
              <a:latin typeface="Source Sans Pro" panose="020B0503030403020204"/>
            </a:endParaRP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4300" b="1" dirty="0">
              <a:latin typeface="Source Sans Pro" panose="020B0503030403020204"/>
            </a:endParaRP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1900" dirty="0">
              <a:latin typeface="Source Sans Pro" panose="020B0503030403020204"/>
            </a:endParaRPr>
          </a:p>
        </p:txBody>
      </p:sp>
      <p:sp>
        <p:nvSpPr>
          <p:cNvPr id="142" name="Rectangle 92"/>
          <p:cNvSpPr/>
          <p:nvPr/>
        </p:nvSpPr>
        <p:spPr>
          <a:xfrm>
            <a:off x="9203802" y="8222298"/>
            <a:ext cx="2281380" cy="28062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1700" dirty="0">
                <a:latin typeface="Source Sans Pro" panose="020B0503030403020204"/>
              </a:rPr>
              <a:t>Otras formas</a:t>
            </a: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1700" dirty="0">
              <a:latin typeface="Source Sans Pro" panose="020B0503030403020204"/>
            </a:endParaRPr>
          </a:p>
        </p:txBody>
      </p:sp>
      <p:sp>
        <p:nvSpPr>
          <p:cNvPr id="143" name="Subtitle 4"/>
          <p:cNvSpPr txBox="1">
            <a:spLocks/>
          </p:cNvSpPr>
          <p:nvPr/>
        </p:nvSpPr>
        <p:spPr>
          <a:xfrm>
            <a:off x="962764" y="7406619"/>
            <a:ext cx="3277789" cy="372124"/>
          </a:xfrm>
          <a:prstGeom prst="rect">
            <a:avLst/>
          </a:prstGeom>
          <a:ln>
            <a:noFill/>
          </a:ln>
        </p:spPr>
        <p:txBody>
          <a:bodyPr vert="horz" lIns="91414" tIns="45707" rIns="91414" bIns="45707" rtlCol="0">
            <a:noAutofit/>
          </a:bodyPr>
          <a:lstStyle/>
          <a:p>
            <a:pPr marL="342802" indent="-342802" algn="ctr"/>
            <a:r>
              <a:rPr lang="es-SV" sz="2000" b="1" dirty="0">
                <a:solidFill>
                  <a:schemeClr val="bg1"/>
                </a:solidFill>
                <a:latin typeface="+mj-lt"/>
              </a:rPr>
              <a:t>Medidas</a:t>
            </a:r>
          </a:p>
        </p:txBody>
      </p:sp>
      <p:sp>
        <p:nvSpPr>
          <p:cNvPr id="147" name="Subtitle 4"/>
          <p:cNvSpPr txBox="1">
            <a:spLocks/>
          </p:cNvSpPr>
          <p:nvPr/>
        </p:nvSpPr>
        <p:spPr>
          <a:xfrm>
            <a:off x="5348677" y="7415480"/>
            <a:ext cx="5812933" cy="375207"/>
          </a:xfrm>
          <a:prstGeom prst="rect">
            <a:avLst/>
          </a:prstGeom>
          <a:ln>
            <a:noFill/>
          </a:ln>
        </p:spPr>
        <p:txBody>
          <a:bodyPr vert="horz" lIns="91414" tIns="45707" rIns="91414" bIns="45707" rtlCol="0">
            <a:noAutofit/>
          </a:bodyPr>
          <a:lstStyle/>
          <a:p>
            <a:pPr marL="342802" indent="-342802" algn="ctr"/>
            <a:r>
              <a:rPr lang="es-SV" sz="2000" b="1" dirty="0" smtClean="0">
                <a:solidFill>
                  <a:schemeClr val="bg1"/>
                </a:solidFill>
                <a:latin typeface="+mj-lt"/>
              </a:rPr>
              <a:t>Resolución de casos</a:t>
            </a:r>
            <a:endParaRPr lang="es-SV" sz="2000" b="1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59" name="Grupo 158"/>
          <p:cNvGrpSpPr/>
          <p:nvPr/>
        </p:nvGrpSpPr>
        <p:grpSpPr>
          <a:xfrm>
            <a:off x="2747690" y="124582"/>
            <a:ext cx="6654331" cy="1091773"/>
            <a:chOff x="-60025" y="260172"/>
            <a:chExt cx="6654330" cy="1091773"/>
          </a:xfrm>
        </p:grpSpPr>
        <p:sp>
          <p:nvSpPr>
            <p:cNvPr id="214" name="Subtitle 4"/>
            <p:cNvSpPr txBox="1">
              <a:spLocks/>
            </p:cNvSpPr>
            <p:nvPr/>
          </p:nvSpPr>
          <p:spPr>
            <a:xfrm>
              <a:off x="308523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5200" b="1" dirty="0">
                  <a:latin typeface="+mj-lt"/>
                </a:rPr>
                <a:t>Resumen</a:t>
              </a:r>
              <a:endParaRPr lang="es-SV" sz="52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215" name="Subtitle 4"/>
            <p:cNvSpPr txBox="1">
              <a:spLocks/>
            </p:cNvSpPr>
            <p:nvPr/>
          </p:nvSpPr>
          <p:spPr>
            <a:xfrm>
              <a:off x="2884442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Juntas de Protección</a:t>
              </a:r>
            </a:p>
          </p:txBody>
        </p:sp>
        <p:sp>
          <p:nvSpPr>
            <p:cNvPr id="216" name="Subtitle 4"/>
            <p:cNvSpPr txBox="1">
              <a:spLocks/>
            </p:cNvSpPr>
            <p:nvPr/>
          </p:nvSpPr>
          <p:spPr>
            <a:xfrm>
              <a:off x="29245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estadístico de</a:t>
              </a:r>
            </a:p>
          </p:txBody>
        </p:sp>
        <p:sp>
          <p:nvSpPr>
            <p:cNvPr id="217" name="Round Same Side Corner Rectangle 42"/>
            <p:cNvSpPr/>
            <p:nvPr/>
          </p:nvSpPr>
          <p:spPr>
            <a:xfrm rot="5400000" flipH="1">
              <a:off x="743629" y="180157"/>
              <a:ext cx="90343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219" name="矩形 39"/>
          <p:cNvSpPr/>
          <p:nvPr/>
        </p:nvSpPr>
        <p:spPr>
          <a:xfrm rot="16200000">
            <a:off x="10769632" y="7575822"/>
            <a:ext cx="2454010" cy="384707"/>
          </a:xfrm>
          <a:prstGeom prst="rect">
            <a:avLst/>
          </a:prstGeom>
          <a:solidFill>
            <a:srgbClr val="00B2C9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900" b="1" dirty="0">
                <a:solidFill>
                  <a:schemeClr val="bg1"/>
                </a:solidFill>
              </a:rPr>
              <a:t>Juntas de Protección</a:t>
            </a:r>
            <a:endParaRPr lang="zh-CN" altLang="zh-CN" sz="19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243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244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1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52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-2601" y="1182861"/>
            <a:ext cx="5272624" cy="3419173"/>
            <a:chOff x="-2601" y="1535788"/>
            <a:chExt cx="5439181" cy="3419173"/>
          </a:xfrm>
        </p:grpSpPr>
        <p:sp>
          <p:nvSpPr>
            <p:cNvPr id="146" name="Rectangle 5"/>
            <p:cNvSpPr/>
            <p:nvPr/>
          </p:nvSpPr>
          <p:spPr>
            <a:xfrm>
              <a:off x="-2601" y="2764928"/>
              <a:ext cx="4724100" cy="900000"/>
            </a:xfrm>
            <a:prstGeom prst="rect">
              <a:avLst/>
            </a:prstGeom>
            <a:gradFill flip="none" rotWithShape="1">
              <a:gsLst>
                <a:gs pos="100000">
                  <a:srgbClr val="FA7EBC"/>
                </a:gs>
                <a:gs pos="82000">
                  <a:srgbClr val="F73F9B"/>
                </a:gs>
                <a:gs pos="0">
                  <a:srgbClr val="F73F9B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0" name="Group 14"/>
            <p:cNvGrpSpPr/>
            <p:nvPr/>
          </p:nvGrpSpPr>
          <p:grpSpPr>
            <a:xfrm>
              <a:off x="3852580" y="2394421"/>
              <a:ext cx="1584000" cy="1584000"/>
              <a:chOff x="9000287" y="3429000"/>
              <a:chExt cx="1217066" cy="1217066"/>
            </a:xfrm>
          </p:grpSpPr>
          <p:sp>
            <p:nvSpPr>
              <p:cNvPr id="281" name="Oval 15"/>
              <p:cNvSpPr/>
              <p:nvPr/>
            </p:nvSpPr>
            <p:spPr>
              <a:xfrm>
                <a:off x="9000287" y="3429000"/>
                <a:ext cx="1217066" cy="1217066"/>
              </a:xfrm>
              <a:prstGeom prst="ellipse">
                <a:avLst/>
              </a:prstGeom>
              <a:solidFill>
                <a:srgbClr val="F73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2" name="Oval 16"/>
              <p:cNvSpPr/>
              <p:nvPr/>
            </p:nvSpPr>
            <p:spPr>
              <a:xfrm>
                <a:off x="9105900" y="3534613"/>
                <a:ext cx="1005840" cy="10058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51" name="Rectangle 4"/>
            <p:cNvSpPr/>
            <p:nvPr/>
          </p:nvSpPr>
          <p:spPr>
            <a:xfrm>
              <a:off x="1554" y="1872485"/>
              <a:ext cx="2810758" cy="900000"/>
            </a:xfrm>
            <a:prstGeom prst="rect">
              <a:avLst/>
            </a:prstGeom>
            <a:gradFill flip="none" rotWithShape="1">
              <a:gsLst>
                <a:gs pos="100000">
                  <a:srgbClr val="70BDD2"/>
                </a:gs>
                <a:gs pos="73000">
                  <a:srgbClr val="4BACC6"/>
                </a:gs>
                <a:gs pos="0">
                  <a:srgbClr val="4BACC6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3" name="Group 10"/>
            <p:cNvGrpSpPr/>
            <p:nvPr/>
          </p:nvGrpSpPr>
          <p:grpSpPr>
            <a:xfrm>
              <a:off x="2099201" y="1535788"/>
              <a:ext cx="1548000" cy="1548000"/>
              <a:chOff x="9000287" y="3429000"/>
              <a:chExt cx="1217066" cy="1217066"/>
            </a:xfrm>
          </p:grpSpPr>
          <p:sp>
            <p:nvSpPr>
              <p:cNvPr id="279" name="Oval 8"/>
              <p:cNvSpPr/>
              <p:nvPr/>
            </p:nvSpPr>
            <p:spPr>
              <a:xfrm>
                <a:off x="9000287" y="3429000"/>
                <a:ext cx="1217066" cy="1217066"/>
              </a:xfrm>
              <a:prstGeom prst="ellipse">
                <a:avLst/>
              </a:prstGeom>
              <a:solidFill>
                <a:srgbClr val="4BAC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0" name="Oval 9"/>
              <p:cNvSpPr/>
              <p:nvPr/>
            </p:nvSpPr>
            <p:spPr>
              <a:xfrm>
                <a:off x="9105900" y="3534613"/>
                <a:ext cx="1005840" cy="10058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54" name="Rectangle 6"/>
            <p:cNvSpPr/>
            <p:nvPr/>
          </p:nvSpPr>
          <p:spPr>
            <a:xfrm>
              <a:off x="161" y="3663565"/>
              <a:ext cx="2993145" cy="967467"/>
            </a:xfrm>
            <a:prstGeom prst="rect">
              <a:avLst/>
            </a:prstGeom>
            <a:gradFill>
              <a:gsLst>
                <a:gs pos="100000">
                  <a:schemeClr val="accent4">
                    <a:lumMod val="60000"/>
                    <a:lumOff val="40000"/>
                  </a:schemeClr>
                </a:gs>
                <a:gs pos="78000">
                  <a:schemeClr val="accent4"/>
                </a:gs>
                <a:gs pos="100000">
                  <a:schemeClr val="accent4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5" name="Group 20"/>
            <p:cNvGrpSpPr/>
            <p:nvPr/>
          </p:nvGrpSpPr>
          <p:grpSpPr>
            <a:xfrm>
              <a:off x="2455518" y="3370961"/>
              <a:ext cx="1584000" cy="1584000"/>
              <a:chOff x="9000287" y="3429000"/>
              <a:chExt cx="1217066" cy="1217066"/>
            </a:xfrm>
          </p:grpSpPr>
          <p:sp>
            <p:nvSpPr>
              <p:cNvPr id="277" name="Oval 21"/>
              <p:cNvSpPr/>
              <p:nvPr/>
            </p:nvSpPr>
            <p:spPr>
              <a:xfrm>
                <a:off x="9000287" y="3429000"/>
                <a:ext cx="1217066" cy="121706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8" name="Oval 22"/>
              <p:cNvSpPr/>
              <p:nvPr/>
            </p:nvSpPr>
            <p:spPr>
              <a:xfrm>
                <a:off x="9105900" y="3534613"/>
                <a:ext cx="1005840" cy="10058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600" dirty="0">
                  <a:solidFill>
                    <a:srgbClr val="8064A2"/>
                  </a:solidFill>
                </a:endParaRPr>
              </a:p>
            </p:txBody>
          </p:sp>
        </p:grpSp>
        <p:sp>
          <p:nvSpPr>
            <p:cNvPr id="156" name="35 CuadroTexto"/>
            <p:cNvSpPr txBox="1"/>
            <p:nvPr/>
          </p:nvSpPr>
          <p:spPr>
            <a:xfrm>
              <a:off x="813797" y="2019035"/>
              <a:ext cx="13325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s-ES_tradnl" sz="1400" b="1" dirty="0" smtClean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Casos </a:t>
              </a:r>
            </a:p>
            <a:p>
              <a:pPr>
                <a:spcBef>
                  <a:spcPct val="0"/>
                </a:spcBef>
              </a:pPr>
              <a:r>
                <a:rPr lang="es-ES_tradnl" sz="1400" b="1" dirty="0" smtClean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recibidos</a:t>
              </a:r>
              <a:endParaRPr lang="es-SV" sz="1400" b="1" dirty="0">
                <a:solidFill>
                  <a:schemeClr val="bg1"/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  <p:grpSp>
          <p:nvGrpSpPr>
            <p:cNvPr id="157" name="Group 50"/>
            <p:cNvGrpSpPr/>
            <p:nvPr/>
          </p:nvGrpSpPr>
          <p:grpSpPr>
            <a:xfrm>
              <a:off x="376010" y="2154045"/>
              <a:ext cx="309238" cy="353993"/>
              <a:chOff x="10074265" y="1647825"/>
              <a:chExt cx="464344" cy="435769"/>
            </a:xfrm>
            <a:solidFill>
              <a:schemeClr val="bg1"/>
            </a:solidFill>
          </p:grpSpPr>
          <p:sp>
            <p:nvSpPr>
              <p:cNvPr id="268" name="AutoShape 69"/>
              <p:cNvSpPr>
                <a:spLocks/>
              </p:cNvSpPr>
              <p:nvPr/>
            </p:nvSpPr>
            <p:spPr bwMode="auto">
              <a:xfrm>
                <a:off x="10074265" y="1647825"/>
                <a:ext cx="464344" cy="43576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223" y="5760"/>
                    </a:moveTo>
                    <a:lnTo>
                      <a:pt x="17548" y="5760"/>
                    </a:lnTo>
                    <a:cubicBezTo>
                      <a:pt x="16804" y="5760"/>
                      <a:pt x="16198" y="5114"/>
                      <a:pt x="16198" y="4320"/>
                    </a:cubicBezTo>
                    <a:lnTo>
                      <a:pt x="16200" y="4320"/>
                    </a:lnTo>
                    <a:lnTo>
                      <a:pt x="16200" y="1440"/>
                    </a:lnTo>
                    <a:lnTo>
                      <a:pt x="20250" y="5760"/>
                    </a:lnTo>
                    <a:cubicBezTo>
                      <a:pt x="20250" y="5760"/>
                      <a:pt x="18223" y="5760"/>
                      <a:pt x="18223" y="5760"/>
                    </a:cubicBezTo>
                    <a:close/>
                    <a:moveTo>
                      <a:pt x="20250" y="19440"/>
                    </a:moveTo>
                    <a:cubicBezTo>
                      <a:pt x="20250" y="19837"/>
                      <a:pt x="19948" y="20160"/>
                      <a:pt x="19575" y="20160"/>
                    </a:cubicBezTo>
                    <a:lnTo>
                      <a:pt x="2024" y="20160"/>
                    </a:lnTo>
                    <a:cubicBezTo>
                      <a:pt x="1651" y="20160"/>
                      <a:pt x="1349" y="19837"/>
                      <a:pt x="1349" y="19440"/>
                    </a:cubicBezTo>
                    <a:lnTo>
                      <a:pt x="1349" y="2160"/>
                    </a:lnTo>
                    <a:cubicBezTo>
                      <a:pt x="1349" y="1762"/>
                      <a:pt x="1651" y="1440"/>
                      <a:pt x="2024" y="1440"/>
                    </a:cubicBezTo>
                    <a:lnTo>
                      <a:pt x="15525" y="1440"/>
                    </a:lnTo>
                    <a:lnTo>
                      <a:pt x="15525" y="4320"/>
                    </a:lnTo>
                    <a:lnTo>
                      <a:pt x="15523" y="4320"/>
                    </a:lnTo>
                    <a:cubicBezTo>
                      <a:pt x="15523" y="5513"/>
                      <a:pt x="16430" y="6480"/>
                      <a:pt x="17548" y="6480"/>
                    </a:cubicBezTo>
                    <a:lnTo>
                      <a:pt x="18223" y="6480"/>
                    </a:lnTo>
                    <a:lnTo>
                      <a:pt x="20250" y="6480"/>
                    </a:lnTo>
                    <a:cubicBezTo>
                      <a:pt x="20250" y="6480"/>
                      <a:pt x="20250" y="19440"/>
                      <a:pt x="20250" y="19440"/>
                    </a:cubicBezTo>
                    <a:close/>
                    <a:moveTo>
                      <a:pt x="21204" y="4741"/>
                    </a:moveTo>
                    <a:lnTo>
                      <a:pt x="17154" y="421"/>
                    </a:lnTo>
                    <a:cubicBezTo>
                      <a:pt x="16901" y="151"/>
                      <a:pt x="16557" y="0"/>
                      <a:pt x="16200" y="0"/>
                    </a:cubicBezTo>
                    <a:lnTo>
                      <a:pt x="2024" y="0"/>
                    </a:lnTo>
                    <a:cubicBezTo>
                      <a:pt x="908" y="0"/>
                      <a:pt x="0" y="968"/>
                      <a:pt x="0" y="2160"/>
                    </a:cubicBezTo>
                    <a:lnTo>
                      <a:pt x="0" y="19440"/>
                    </a:lnTo>
                    <a:cubicBezTo>
                      <a:pt x="0" y="20631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599" y="20631"/>
                      <a:pt x="21599" y="19440"/>
                    </a:cubicBezTo>
                    <a:lnTo>
                      <a:pt x="21599" y="5760"/>
                    </a:lnTo>
                    <a:cubicBezTo>
                      <a:pt x="21599" y="5378"/>
                      <a:pt x="21457" y="5011"/>
                      <a:pt x="21204" y="4741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69" name="AutoShape 70"/>
              <p:cNvSpPr>
                <a:spLocks/>
              </p:cNvSpPr>
              <p:nvPr/>
            </p:nvSpPr>
            <p:spPr bwMode="auto">
              <a:xfrm>
                <a:off x="10291763" y="1734344"/>
                <a:ext cx="87313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00" y="21599"/>
                    </a:moveTo>
                    <a:lnTo>
                      <a:pt x="19800" y="21599"/>
                    </a:lnTo>
                    <a:cubicBezTo>
                      <a:pt x="20791" y="21599"/>
                      <a:pt x="21600" y="16769"/>
                      <a:pt x="21600" y="10800"/>
                    </a:cubicBezTo>
                    <a:cubicBezTo>
                      <a:pt x="21600" y="4830"/>
                      <a:pt x="20791" y="0"/>
                      <a:pt x="19800" y="0"/>
                    </a:cubicBezTo>
                    <a:lnTo>
                      <a:pt x="1800" y="0"/>
                    </a:lnTo>
                    <a:cubicBezTo>
                      <a:pt x="801" y="0"/>
                      <a:pt x="0" y="4830"/>
                      <a:pt x="0" y="10800"/>
                    </a:cubicBezTo>
                    <a:cubicBezTo>
                      <a:pt x="0" y="16769"/>
                      <a:pt x="801" y="21599"/>
                      <a:pt x="1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0" name="AutoShape 71"/>
              <p:cNvSpPr>
                <a:spLocks/>
              </p:cNvSpPr>
              <p:nvPr/>
            </p:nvSpPr>
            <p:spPr bwMode="auto">
              <a:xfrm>
                <a:off x="10291763" y="1778000"/>
                <a:ext cx="87313" cy="1508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00" y="21599"/>
                    </a:moveTo>
                    <a:lnTo>
                      <a:pt x="19800" y="21599"/>
                    </a:lnTo>
                    <a:cubicBezTo>
                      <a:pt x="20791" y="21599"/>
                      <a:pt x="21600" y="16769"/>
                      <a:pt x="21600" y="10800"/>
                    </a:cubicBezTo>
                    <a:cubicBezTo>
                      <a:pt x="21600" y="4830"/>
                      <a:pt x="20791" y="0"/>
                      <a:pt x="19800" y="0"/>
                    </a:cubicBezTo>
                    <a:lnTo>
                      <a:pt x="1800" y="0"/>
                    </a:lnTo>
                    <a:cubicBezTo>
                      <a:pt x="801" y="0"/>
                      <a:pt x="0" y="4830"/>
                      <a:pt x="0" y="10800"/>
                    </a:cubicBezTo>
                    <a:cubicBezTo>
                      <a:pt x="0" y="16769"/>
                      <a:pt x="801" y="21599"/>
                      <a:pt x="1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1" name="AutoShape 72"/>
              <p:cNvSpPr>
                <a:spLocks/>
              </p:cNvSpPr>
              <p:nvPr/>
            </p:nvSpPr>
            <p:spPr bwMode="auto">
              <a:xfrm>
                <a:off x="10291763" y="1821657"/>
                <a:ext cx="188913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10800"/>
                    </a:moveTo>
                    <a:cubicBezTo>
                      <a:pt x="0" y="16769"/>
                      <a:pt x="369" y="21599"/>
                      <a:pt x="830" y="21599"/>
                    </a:cubicBezTo>
                    <a:lnTo>
                      <a:pt x="20769" y="21599"/>
                    </a:lnTo>
                    <a:cubicBezTo>
                      <a:pt x="21226" y="21599"/>
                      <a:pt x="21600" y="16769"/>
                      <a:pt x="21600" y="10800"/>
                    </a:cubicBezTo>
                    <a:cubicBezTo>
                      <a:pt x="21600" y="4830"/>
                      <a:pt x="21226" y="0"/>
                      <a:pt x="20769" y="0"/>
                    </a:cubicBezTo>
                    <a:lnTo>
                      <a:pt x="830" y="0"/>
                    </a:lnTo>
                    <a:cubicBezTo>
                      <a:pt x="369" y="0"/>
                      <a:pt x="0" y="4830"/>
                      <a:pt x="0" y="1080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2" name="AutoShape 73"/>
              <p:cNvSpPr>
                <a:spLocks/>
              </p:cNvSpPr>
              <p:nvPr/>
            </p:nvSpPr>
            <p:spPr bwMode="auto">
              <a:xfrm>
                <a:off x="10132219" y="1908969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3" name="AutoShape 74"/>
              <p:cNvSpPr>
                <a:spLocks/>
              </p:cNvSpPr>
              <p:nvPr/>
            </p:nvSpPr>
            <p:spPr bwMode="auto">
              <a:xfrm>
                <a:off x="10132219" y="1952625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4" name="AutoShape 75"/>
              <p:cNvSpPr>
                <a:spLocks/>
              </p:cNvSpPr>
              <p:nvPr/>
            </p:nvSpPr>
            <p:spPr bwMode="auto">
              <a:xfrm>
                <a:off x="10132219" y="1996282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5" name="AutoShape 76"/>
              <p:cNvSpPr>
                <a:spLocks/>
              </p:cNvSpPr>
              <p:nvPr/>
            </p:nvSpPr>
            <p:spPr bwMode="auto">
              <a:xfrm>
                <a:off x="10132219" y="1865313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69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69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6" name="AutoShape 77"/>
              <p:cNvSpPr>
                <a:spLocks/>
              </p:cNvSpPr>
              <p:nvPr/>
            </p:nvSpPr>
            <p:spPr bwMode="auto">
              <a:xfrm>
                <a:off x="10132219" y="1720057"/>
                <a:ext cx="130969" cy="1166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4799" y="5400"/>
                    </a:moveTo>
                    <a:lnTo>
                      <a:pt x="16800" y="5400"/>
                    </a:lnTo>
                    <a:lnTo>
                      <a:pt x="16800" y="16200"/>
                    </a:lnTo>
                    <a:lnTo>
                      <a:pt x="4799" y="16200"/>
                    </a:lnTo>
                    <a:cubicBezTo>
                      <a:pt x="4799" y="16200"/>
                      <a:pt x="4799" y="5400"/>
                      <a:pt x="4799" y="5400"/>
                    </a:cubicBezTo>
                    <a:close/>
                    <a:moveTo>
                      <a:pt x="2399" y="21599"/>
                    </a:moveTo>
                    <a:lnTo>
                      <a:pt x="19200" y="21599"/>
                    </a:lnTo>
                    <a:cubicBezTo>
                      <a:pt x="20526" y="21599"/>
                      <a:pt x="21599" y="20392"/>
                      <a:pt x="21599" y="18900"/>
                    </a:cubicBezTo>
                    <a:lnTo>
                      <a:pt x="21599" y="2700"/>
                    </a:lnTo>
                    <a:cubicBezTo>
                      <a:pt x="21599" y="1207"/>
                      <a:pt x="20526" y="0"/>
                      <a:pt x="19200" y="0"/>
                    </a:cubicBezTo>
                    <a:lnTo>
                      <a:pt x="2399" y="0"/>
                    </a:lnTo>
                    <a:cubicBezTo>
                      <a:pt x="1073" y="0"/>
                      <a:pt x="0" y="1207"/>
                      <a:pt x="0" y="2700"/>
                    </a:cubicBezTo>
                    <a:lnTo>
                      <a:pt x="0" y="18900"/>
                    </a:lnTo>
                    <a:cubicBezTo>
                      <a:pt x="0" y="20392"/>
                      <a:pt x="1073" y="21599"/>
                      <a:pt x="2399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  <p:grpSp>
          <p:nvGrpSpPr>
            <p:cNvPr id="182" name="Grupo 181"/>
            <p:cNvGrpSpPr/>
            <p:nvPr/>
          </p:nvGrpSpPr>
          <p:grpSpPr>
            <a:xfrm>
              <a:off x="263151" y="3044821"/>
              <a:ext cx="551555" cy="380586"/>
              <a:chOff x="457236" y="6902728"/>
              <a:chExt cx="606711" cy="460509"/>
            </a:xfrm>
            <a:solidFill>
              <a:schemeClr val="bg1"/>
            </a:solidFill>
          </p:grpSpPr>
          <p:grpSp>
            <p:nvGrpSpPr>
              <p:cNvPr id="253" name="Group 19"/>
              <p:cNvGrpSpPr>
                <a:grpSpLocks noChangeAspect="1"/>
              </p:cNvGrpSpPr>
              <p:nvPr/>
            </p:nvGrpSpPr>
            <p:grpSpPr bwMode="auto">
              <a:xfrm>
                <a:off x="457236" y="7023993"/>
                <a:ext cx="146115" cy="256563"/>
                <a:chOff x="5387" y="1615"/>
                <a:chExt cx="1614" cy="2834"/>
              </a:xfrm>
              <a:grpFill/>
            </p:grpSpPr>
            <p:sp>
              <p:nvSpPr>
                <p:cNvPr id="264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5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6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7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254" name="Group 26"/>
              <p:cNvGrpSpPr>
                <a:grpSpLocks noChangeAspect="1"/>
              </p:cNvGrpSpPr>
              <p:nvPr/>
            </p:nvGrpSpPr>
            <p:grpSpPr bwMode="auto">
              <a:xfrm>
                <a:off x="922139" y="7023981"/>
                <a:ext cx="141808" cy="258453"/>
                <a:chOff x="3058" y="1459"/>
                <a:chExt cx="1556" cy="2836"/>
              </a:xfrm>
              <a:grpFill/>
            </p:grpSpPr>
            <p:sp>
              <p:nvSpPr>
                <p:cNvPr id="262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3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255" name="Group 36"/>
              <p:cNvGrpSpPr>
                <a:grpSpLocks noChangeAspect="1"/>
              </p:cNvGrpSpPr>
              <p:nvPr/>
            </p:nvGrpSpPr>
            <p:grpSpPr bwMode="auto">
              <a:xfrm>
                <a:off x="545094" y="6902728"/>
                <a:ext cx="236369" cy="458207"/>
                <a:chOff x="2863" y="985"/>
                <a:chExt cx="1952" cy="3784"/>
              </a:xfrm>
              <a:grpFill/>
            </p:grpSpPr>
            <p:sp>
              <p:nvSpPr>
                <p:cNvPr id="259" name="Freeform 37"/>
                <p:cNvSpPr>
                  <a:spLocks/>
                </p:cNvSpPr>
                <p:nvPr/>
              </p:nvSpPr>
              <p:spPr bwMode="auto">
                <a:xfrm>
                  <a:off x="3131" y="2081"/>
                  <a:ext cx="1684" cy="2688"/>
                </a:xfrm>
                <a:custGeom>
                  <a:avLst/>
                  <a:gdLst>
                    <a:gd name="T0" fmla="*/ 4174 w 8420"/>
                    <a:gd name="T1" fmla="*/ 639 h 13438"/>
                    <a:gd name="T2" fmla="*/ 5666 w 8420"/>
                    <a:gd name="T3" fmla="*/ 112 h 13438"/>
                    <a:gd name="T4" fmla="*/ 8410 w 8420"/>
                    <a:gd name="T5" fmla="*/ 5089 h 13438"/>
                    <a:gd name="T6" fmla="*/ 8419 w 8420"/>
                    <a:gd name="T7" fmla="*/ 5275 h 13438"/>
                    <a:gd name="T8" fmla="*/ 8389 w 8420"/>
                    <a:gd name="T9" fmla="*/ 5460 h 13438"/>
                    <a:gd name="T10" fmla="*/ 8323 w 8420"/>
                    <a:gd name="T11" fmla="*/ 5634 h 13438"/>
                    <a:gd name="T12" fmla="*/ 8224 w 8420"/>
                    <a:gd name="T13" fmla="*/ 5786 h 13438"/>
                    <a:gd name="T14" fmla="*/ 8097 w 8420"/>
                    <a:gd name="T15" fmla="*/ 5910 h 13438"/>
                    <a:gd name="T16" fmla="*/ 7945 w 8420"/>
                    <a:gd name="T17" fmla="*/ 5994 h 13438"/>
                    <a:gd name="T18" fmla="*/ 7775 w 8420"/>
                    <a:gd name="T19" fmla="*/ 6029 h 13438"/>
                    <a:gd name="T20" fmla="*/ 7587 w 8420"/>
                    <a:gd name="T21" fmla="*/ 6008 h 13438"/>
                    <a:gd name="T22" fmla="*/ 7387 w 8420"/>
                    <a:gd name="T23" fmla="*/ 5919 h 13438"/>
                    <a:gd name="T24" fmla="*/ 7180 w 8420"/>
                    <a:gd name="T25" fmla="*/ 5754 h 13438"/>
                    <a:gd name="T26" fmla="*/ 7146 w 8420"/>
                    <a:gd name="T27" fmla="*/ 7469 h 13438"/>
                    <a:gd name="T28" fmla="*/ 5980 w 8420"/>
                    <a:gd name="T29" fmla="*/ 13081 h 13438"/>
                    <a:gd name="T30" fmla="*/ 5813 w 8420"/>
                    <a:gd name="T31" fmla="*/ 13229 h 13438"/>
                    <a:gd name="T32" fmla="*/ 5645 w 8420"/>
                    <a:gd name="T33" fmla="*/ 13334 h 13438"/>
                    <a:gd name="T34" fmla="*/ 5478 w 8420"/>
                    <a:gd name="T35" fmla="*/ 13403 h 13438"/>
                    <a:gd name="T36" fmla="*/ 5314 w 8420"/>
                    <a:gd name="T37" fmla="*/ 13435 h 13438"/>
                    <a:gd name="T38" fmla="*/ 5154 w 8420"/>
                    <a:gd name="T39" fmla="*/ 13436 h 13438"/>
                    <a:gd name="T40" fmla="*/ 4998 w 8420"/>
                    <a:gd name="T41" fmla="*/ 13407 h 13438"/>
                    <a:gd name="T42" fmla="*/ 4849 w 8420"/>
                    <a:gd name="T43" fmla="*/ 13352 h 13438"/>
                    <a:gd name="T44" fmla="*/ 4708 w 8420"/>
                    <a:gd name="T45" fmla="*/ 13275 h 13438"/>
                    <a:gd name="T46" fmla="*/ 4575 w 8420"/>
                    <a:gd name="T47" fmla="*/ 13178 h 13438"/>
                    <a:gd name="T48" fmla="*/ 4454 w 8420"/>
                    <a:gd name="T49" fmla="*/ 13063 h 13438"/>
                    <a:gd name="T50" fmla="*/ 4406 w 8420"/>
                    <a:gd name="T51" fmla="*/ 7658 h 13438"/>
                    <a:gd name="T52" fmla="*/ 4372 w 8420"/>
                    <a:gd name="T53" fmla="*/ 7612 h 13438"/>
                    <a:gd name="T54" fmla="*/ 4333 w 8420"/>
                    <a:gd name="T55" fmla="*/ 7576 h 13438"/>
                    <a:gd name="T56" fmla="*/ 4289 w 8420"/>
                    <a:gd name="T57" fmla="*/ 7550 h 13438"/>
                    <a:gd name="T58" fmla="*/ 4243 w 8420"/>
                    <a:gd name="T59" fmla="*/ 7535 h 13438"/>
                    <a:gd name="T60" fmla="*/ 4195 w 8420"/>
                    <a:gd name="T61" fmla="*/ 7529 h 13438"/>
                    <a:gd name="T62" fmla="*/ 4147 w 8420"/>
                    <a:gd name="T63" fmla="*/ 7535 h 13438"/>
                    <a:gd name="T64" fmla="*/ 4101 w 8420"/>
                    <a:gd name="T65" fmla="*/ 7549 h 13438"/>
                    <a:gd name="T66" fmla="*/ 4057 w 8420"/>
                    <a:gd name="T67" fmla="*/ 7575 h 13438"/>
                    <a:gd name="T68" fmla="*/ 4018 w 8420"/>
                    <a:gd name="T69" fmla="*/ 7611 h 13438"/>
                    <a:gd name="T70" fmla="*/ 3983 w 8420"/>
                    <a:gd name="T71" fmla="*/ 7658 h 13438"/>
                    <a:gd name="T72" fmla="*/ 3886 w 8420"/>
                    <a:gd name="T73" fmla="*/ 13093 h 13438"/>
                    <a:gd name="T74" fmla="*/ 3663 w 8420"/>
                    <a:gd name="T75" fmla="*/ 13272 h 13438"/>
                    <a:gd name="T76" fmla="*/ 3449 w 8420"/>
                    <a:gd name="T77" fmla="*/ 13380 h 13438"/>
                    <a:gd name="T78" fmla="*/ 3248 w 8420"/>
                    <a:gd name="T79" fmla="*/ 13426 h 13438"/>
                    <a:gd name="T80" fmla="*/ 3062 w 8420"/>
                    <a:gd name="T81" fmla="*/ 13425 h 13438"/>
                    <a:gd name="T82" fmla="*/ 2894 w 8420"/>
                    <a:gd name="T83" fmla="*/ 13386 h 13438"/>
                    <a:gd name="T84" fmla="*/ 2745 w 8420"/>
                    <a:gd name="T85" fmla="*/ 13321 h 13438"/>
                    <a:gd name="T86" fmla="*/ 2620 w 8420"/>
                    <a:gd name="T87" fmla="*/ 13242 h 13438"/>
                    <a:gd name="T88" fmla="*/ 2518 w 8420"/>
                    <a:gd name="T89" fmla="*/ 13159 h 13438"/>
                    <a:gd name="T90" fmla="*/ 2444 w 8420"/>
                    <a:gd name="T91" fmla="*/ 13085 h 13438"/>
                    <a:gd name="T92" fmla="*/ 2402 w 8420"/>
                    <a:gd name="T93" fmla="*/ 13032 h 13438"/>
                    <a:gd name="T94" fmla="*/ 1238 w 8420"/>
                    <a:gd name="T95" fmla="*/ 7480 h 13438"/>
                    <a:gd name="T96" fmla="*/ 1160 w 8420"/>
                    <a:gd name="T97" fmla="*/ 5764 h 13438"/>
                    <a:gd name="T98" fmla="*/ 965 w 8420"/>
                    <a:gd name="T99" fmla="*/ 5905 h 13438"/>
                    <a:gd name="T100" fmla="*/ 780 w 8420"/>
                    <a:gd name="T101" fmla="*/ 5986 h 13438"/>
                    <a:gd name="T102" fmla="*/ 610 w 8420"/>
                    <a:gd name="T103" fmla="*/ 6016 h 13438"/>
                    <a:gd name="T104" fmla="*/ 454 w 8420"/>
                    <a:gd name="T105" fmla="*/ 5995 h 13438"/>
                    <a:gd name="T106" fmla="*/ 317 w 8420"/>
                    <a:gd name="T107" fmla="*/ 5928 h 13438"/>
                    <a:gd name="T108" fmla="*/ 201 w 8420"/>
                    <a:gd name="T109" fmla="*/ 5821 h 13438"/>
                    <a:gd name="T110" fmla="*/ 110 w 8420"/>
                    <a:gd name="T111" fmla="*/ 5675 h 13438"/>
                    <a:gd name="T112" fmla="*/ 44 w 8420"/>
                    <a:gd name="T113" fmla="*/ 5496 h 13438"/>
                    <a:gd name="T114" fmla="*/ 7 w 8420"/>
                    <a:gd name="T115" fmla="*/ 5288 h 13438"/>
                    <a:gd name="T116" fmla="*/ 1 w 8420"/>
                    <a:gd name="T117" fmla="*/ 5055 h 13438"/>
                    <a:gd name="T118" fmla="*/ 2616 w 8420"/>
                    <a:gd name="T119" fmla="*/ 162 h 13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8420" h="13438">
                      <a:moveTo>
                        <a:pt x="2901" y="0"/>
                      </a:moveTo>
                      <a:lnTo>
                        <a:pt x="3692" y="0"/>
                      </a:lnTo>
                      <a:lnTo>
                        <a:pt x="4174" y="639"/>
                      </a:lnTo>
                      <a:lnTo>
                        <a:pt x="4653" y="0"/>
                      </a:lnTo>
                      <a:lnTo>
                        <a:pt x="5441" y="0"/>
                      </a:lnTo>
                      <a:lnTo>
                        <a:pt x="5666" y="112"/>
                      </a:lnTo>
                      <a:lnTo>
                        <a:pt x="5851" y="297"/>
                      </a:lnTo>
                      <a:lnTo>
                        <a:pt x="8396" y="5029"/>
                      </a:lnTo>
                      <a:lnTo>
                        <a:pt x="8410" y="5089"/>
                      </a:lnTo>
                      <a:lnTo>
                        <a:pt x="8418" y="5151"/>
                      </a:lnTo>
                      <a:lnTo>
                        <a:pt x="8420" y="5213"/>
                      </a:lnTo>
                      <a:lnTo>
                        <a:pt x="8419" y="5275"/>
                      </a:lnTo>
                      <a:lnTo>
                        <a:pt x="8413" y="5338"/>
                      </a:lnTo>
                      <a:lnTo>
                        <a:pt x="8404" y="5399"/>
                      </a:lnTo>
                      <a:lnTo>
                        <a:pt x="8389" y="5460"/>
                      </a:lnTo>
                      <a:lnTo>
                        <a:pt x="8370" y="5519"/>
                      </a:lnTo>
                      <a:lnTo>
                        <a:pt x="8349" y="5577"/>
                      </a:lnTo>
                      <a:lnTo>
                        <a:pt x="8323" y="5634"/>
                      </a:lnTo>
                      <a:lnTo>
                        <a:pt x="8293" y="5687"/>
                      </a:lnTo>
                      <a:lnTo>
                        <a:pt x="8260" y="5738"/>
                      </a:lnTo>
                      <a:lnTo>
                        <a:pt x="8224" y="5786"/>
                      </a:lnTo>
                      <a:lnTo>
                        <a:pt x="8185" y="5831"/>
                      </a:lnTo>
                      <a:lnTo>
                        <a:pt x="8142" y="5873"/>
                      </a:lnTo>
                      <a:lnTo>
                        <a:pt x="8097" y="5910"/>
                      </a:lnTo>
                      <a:lnTo>
                        <a:pt x="8050" y="5943"/>
                      </a:lnTo>
                      <a:lnTo>
                        <a:pt x="7999" y="5971"/>
                      </a:lnTo>
                      <a:lnTo>
                        <a:pt x="7945" y="5994"/>
                      </a:lnTo>
                      <a:lnTo>
                        <a:pt x="7891" y="6011"/>
                      </a:lnTo>
                      <a:lnTo>
                        <a:pt x="7834" y="6023"/>
                      </a:lnTo>
                      <a:lnTo>
                        <a:pt x="7775" y="6029"/>
                      </a:lnTo>
                      <a:lnTo>
                        <a:pt x="7713" y="6029"/>
                      </a:lnTo>
                      <a:lnTo>
                        <a:pt x="7651" y="6022"/>
                      </a:lnTo>
                      <a:lnTo>
                        <a:pt x="7587" y="6008"/>
                      </a:lnTo>
                      <a:lnTo>
                        <a:pt x="7522" y="5986"/>
                      </a:lnTo>
                      <a:lnTo>
                        <a:pt x="7455" y="5957"/>
                      </a:lnTo>
                      <a:lnTo>
                        <a:pt x="7387" y="5919"/>
                      </a:lnTo>
                      <a:lnTo>
                        <a:pt x="7318" y="5873"/>
                      </a:lnTo>
                      <a:lnTo>
                        <a:pt x="7249" y="5818"/>
                      </a:lnTo>
                      <a:lnTo>
                        <a:pt x="7180" y="5754"/>
                      </a:lnTo>
                      <a:lnTo>
                        <a:pt x="7109" y="5681"/>
                      </a:lnTo>
                      <a:lnTo>
                        <a:pt x="6443" y="4458"/>
                      </a:lnTo>
                      <a:lnTo>
                        <a:pt x="7146" y="7469"/>
                      </a:lnTo>
                      <a:lnTo>
                        <a:pt x="6027" y="7467"/>
                      </a:lnTo>
                      <a:lnTo>
                        <a:pt x="6035" y="13021"/>
                      </a:lnTo>
                      <a:lnTo>
                        <a:pt x="5980" y="13081"/>
                      </a:lnTo>
                      <a:lnTo>
                        <a:pt x="5925" y="13134"/>
                      </a:lnTo>
                      <a:lnTo>
                        <a:pt x="5869" y="13184"/>
                      </a:lnTo>
                      <a:lnTo>
                        <a:pt x="5813" y="13229"/>
                      </a:lnTo>
                      <a:lnTo>
                        <a:pt x="5758" y="13268"/>
                      </a:lnTo>
                      <a:lnTo>
                        <a:pt x="5701" y="13303"/>
                      </a:lnTo>
                      <a:lnTo>
                        <a:pt x="5645" y="13334"/>
                      </a:lnTo>
                      <a:lnTo>
                        <a:pt x="5590" y="13361"/>
                      </a:lnTo>
                      <a:lnTo>
                        <a:pt x="5534" y="13384"/>
                      </a:lnTo>
                      <a:lnTo>
                        <a:pt x="5478" y="13403"/>
                      </a:lnTo>
                      <a:lnTo>
                        <a:pt x="5424" y="13417"/>
                      </a:lnTo>
                      <a:lnTo>
                        <a:pt x="5370" y="13428"/>
                      </a:lnTo>
                      <a:lnTo>
                        <a:pt x="5314" y="13435"/>
                      </a:lnTo>
                      <a:lnTo>
                        <a:pt x="5261" y="13438"/>
                      </a:lnTo>
                      <a:lnTo>
                        <a:pt x="5206" y="13438"/>
                      </a:lnTo>
                      <a:lnTo>
                        <a:pt x="5154" y="13436"/>
                      </a:lnTo>
                      <a:lnTo>
                        <a:pt x="5101" y="13429"/>
                      </a:lnTo>
                      <a:lnTo>
                        <a:pt x="5049" y="13419"/>
                      </a:lnTo>
                      <a:lnTo>
                        <a:pt x="4998" y="13407"/>
                      </a:lnTo>
                      <a:lnTo>
                        <a:pt x="4947" y="13392"/>
                      </a:lnTo>
                      <a:lnTo>
                        <a:pt x="4897" y="13373"/>
                      </a:lnTo>
                      <a:lnTo>
                        <a:pt x="4849" y="13352"/>
                      </a:lnTo>
                      <a:lnTo>
                        <a:pt x="4800" y="13329"/>
                      </a:lnTo>
                      <a:lnTo>
                        <a:pt x="4754" y="13303"/>
                      </a:lnTo>
                      <a:lnTo>
                        <a:pt x="4708" y="13275"/>
                      </a:lnTo>
                      <a:lnTo>
                        <a:pt x="4663" y="13244"/>
                      </a:lnTo>
                      <a:lnTo>
                        <a:pt x="4618" y="13212"/>
                      </a:lnTo>
                      <a:lnTo>
                        <a:pt x="4575" y="13178"/>
                      </a:lnTo>
                      <a:lnTo>
                        <a:pt x="4534" y="13141"/>
                      </a:lnTo>
                      <a:lnTo>
                        <a:pt x="4494" y="13103"/>
                      </a:lnTo>
                      <a:lnTo>
                        <a:pt x="4454" y="13063"/>
                      </a:lnTo>
                      <a:lnTo>
                        <a:pt x="4417" y="13023"/>
                      </a:lnTo>
                      <a:lnTo>
                        <a:pt x="4415" y="7676"/>
                      </a:lnTo>
                      <a:lnTo>
                        <a:pt x="4406" y="7658"/>
                      </a:lnTo>
                      <a:lnTo>
                        <a:pt x="4395" y="7641"/>
                      </a:lnTo>
                      <a:lnTo>
                        <a:pt x="4385" y="7626"/>
                      </a:lnTo>
                      <a:lnTo>
                        <a:pt x="4372" y="7612"/>
                      </a:lnTo>
                      <a:lnTo>
                        <a:pt x="4360" y="7599"/>
                      </a:lnTo>
                      <a:lnTo>
                        <a:pt x="4347" y="7587"/>
                      </a:lnTo>
                      <a:lnTo>
                        <a:pt x="4333" y="7576"/>
                      </a:lnTo>
                      <a:lnTo>
                        <a:pt x="4318" y="7567"/>
                      </a:lnTo>
                      <a:lnTo>
                        <a:pt x="4304" y="7557"/>
                      </a:lnTo>
                      <a:lnTo>
                        <a:pt x="4289" y="7550"/>
                      </a:lnTo>
                      <a:lnTo>
                        <a:pt x="4275" y="7544"/>
                      </a:lnTo>
                      <a:lnTo>
                        <a:pt x="4258" y="7538"/>
                      </a:lnTo>
                      <a:lnTo>
                        <a:pt x="4243" y="7535"/>
                      </a:lnTo>
                      <a:lnTo>
                        <a:pt x="4227" y="7531"/>
                      </a:lnTo>
                      <a:lnTo>
                        <a:pt x="4211" y="7530"/>
                      </a:lnTo>
                      <a:lnTo>
                        <a:pt x="4195" y="7529"/>
                      </a:lnTo>
                      <a:lnTo>
                        <a:pt x="4179" y="7530"/>
                      </a:lnTo>
                      <a:lnTo>
                        <a:pt x="4163" y="7531"/>
                      </a:lnTo>
                      <a:lnTo>
                        <a:pt x="4147" y="7535"/>
                      </a:lnTo>
                      <a:lnTo>
                        <a:pt x="4131" y="7538"/>
                      </a:lnTo>
                      <a:lnTo>
                        <a:pt x="4116" y="7543"/>
                      </a:lnTo>
                      <a:lnTo>
                        <a:pt x="4101" y="7549"/>
                      </a:lnTo>
                      <a:lnTo>
                        <a:pt x="4085" y="7557"/>
                      </a:lnTo>
                      <a:lnTo>
                        <a:pt x="4071" y="7566"/>
                      </a:lnTo>
                      <a:lnTo>
                        <a:pt x="4057" y="7575"/>
                      </a:lnTo>
                      <a:lnTo>
                        <a:pt x="4044" y="7586"/>
                      </a:lnTo>
                      <a:lnTo>
                        <a:pt x="4031" y="7598"/>
                      </a:lnTo>
                      <a:lnTo>
                        <a:pt x="4018" y="7611"/>
                      </a:lnTo>
                      <a:lnTo>
                        <a:pt x="4006" y="7626"/>
                      </a:lnTo>
                      <a:lnTo>
                        <a:pt x="3994" y="7641"/>
                      </a:lnTo>
                      <a:lnTo>
                        <a:pt x="3983" y="7658"/>
                      </a:lnTo>
                      <a:lnTo>
                        <a:pt x="3974" y="7676"/>
                      </a:lnTo>
                      <a:lnTo>
                        <a:pt x="3962" y="13014"/>
                      </a:lnTo>
                      <a:lnTo>
                        <a:pt x="3886" y="13093"/>
                      </a:lnTo>
                      <a:lnTo>
                        <a:pt x="3811" y="13161"/>
                      </a:lnTo>
                      <a:lnTo>
                        <a:pt x="3736" y="13220"/>
                      </a:lnTo>
                      <a:lnTo>
                        <a:pt x="3663" y="13272"/>
                      </a:lnTo>
                      <a:lnTo>
                        <a:pt x="3590" y="13315"/>
                      </a:lnTo>
                      <a:lnTo>
                        <a:pt x="3519" y="13351"/>
                      </a:lnTo>
                      <a:lnTo>
                        <a:pt x="3449" y="13380"/>
                      </a:lnTo>
                      <a:lnTo>
                        <a:pt x="3381" y="13401"/>
                      </a:lnTo>
                      <a:lnTo>
                        <a:pt x="3313" y="13417"/>
                      </a:lnTo>
                      <a:lnTo>
                        <a:pt x="3248" y="13426"/>
                      </a:lnTo>
                      <a:lnTo>
                        <a:pt x="3184" y="13431"/>
                      </a:lnTo>
                      <a:lnTo>
                        <a:pt x="3123" y="13430"/>
                      </a:lnTo>
                      <a:lnTo>
                        <a:pt x="3062" y="13425"/>
                      </a:lnTo>
                      <a:lnTo>
                        <a:pt x="3004" y="13416"/>
                      </a:lnTo>
                      <a:lnTo>
                        <a:pt x="2948" y="13403"/>
                      </a:lnTo>
                      <a:lnTo>
                        <a:pt x="2894" y="13386"/>
                      </a:lnTo>
                      <a:lnTo>
                        <a:pt x="2842" y="13366"/>
                      </a:lnTo>
                      <a:lnTo>
                        <a:pt x="2792" y="13345"/>
                      </a:lnTo>
                      <a:lnTo>
                        <a:pt x="2745" y="13321"/>
                      </a:lnTo>
                      <a:lnTo>
                        <a:pt x="2700" y="13295"/>
                      </a:lnTo>
                      <a:lnTo>
                        <a:pt x="2659" y="13269"/>
                      </a:lnTo>
                      <a:lnTo>
                        <a:pt x="2620" y="13242"/>
                      </a:lnTo>
                      <a:lnTo>
                        <a:pt x="2583" y="13213"/>
                      </a:lnTo>
                      <a:lnTo>
                        <a:pt x="2549" y="13186"/>
                      </a:lnTo>
                      <a:lnTo>
                        <a:pt x="2518" y="13159"/>
                      </a:lnTo>
                      <a:lnTo>
                        <a:pt x="2491" y="13133"/>
                      </a:lnTo>
                      <a:lnTo>
                        <a:pt x="2466" y="13109"/>
                      </a:lnTo>
                      <a:lnTo>
                        <a:pt x="2444" y="13085"/>
                      </a:lnTo>
                      <a:lnTo>
                        <a:pt x="2427" y="13065"/>
                      </a:lnTo>
                      <a:lnTo>
                        <a:pt x="2412" y="13048"/>
                      </a:lnTo>
                      <a:lnTo>
                        <a:pt x="2402" y="13032"/>
                      </a:lnTo>
                      <a:lnTo>
                        <a:pt x="2395" y="13021"/>
                      </a:lnTo>
                      <a:lnTo>
                        <a:pt x="2388" y="7483"/>
                      </a:lnTo>
                      <a:lnTo>
                        <a:pt x="1238" y="7480"/>
                      </a:lnTo>
                      <a:lnTo>
                        <a:pt x="1938" y="4462"/>
                      </a:lnTo>
                      <a:lnTo>
                        <a:pt x="1228" y="5704"/>
                      </a:lnTo>
                      <a:lnTo>
                        <a:pt x="1160" y="5764"/>
                      </a:lnTo>
                      <a:lnTo>
                        <a:pt x="1094" y="5817"/>
                      </a:lnTo>
                      <a:lnTo>
                        <a:pt x="1029" y="5865"/>
                      </a:lnTo>
                      <a:lnTo>
                        <a:pt x="965" y="5905"/>
                      </a:lnTo>
                      <a:lnTo>
                        <a:pt x="902" y="5938"/>
                      </a:lnTo>
                      <a:lnTo>
                        <a:pt x="840" y="5965"/>
                      </a:lnTo>
                      <a:lnTo>
                        <a:pt x="780" y="5986"/>
                      </a:lnTo>
                      <a:lnTo>
                        <a:pt x="722" y="6002"/>
                      </a:lnTo>
                      <a:lnTo>
                        <a:pt x="664" y="6012"/>
                      </a:lnTo>
                      <a:lnTo>
                        <a:pt x="610" y="6016"/>
                      </a:lnTo>
                      <a:lnTo>
                        <a:pt x="555" y="6014"/>
                      </a:lnTo>
                      <a:lnTo>
                        <a:pt x="504" y="6007"/>
                      </a:lnTo>
                      <a:lnTo>
                        <a:pt x="454" y="5995"/>
                      </a:lnTo>
                      <a:lnTo>
                        <a:pt x="406" y="5978"/>
                      </a:lnTo>
                      <a:lnTo>
                        <a:pt x="361" y="5956"/>
                      </a:lnTo>
                      <a:lnTo>
                        <a:pt x="317" y="5928"/>
                      </a:lnTo>
                      <a:lnTo>
                        <a:pt x="276" y="5896"/>
                      </a:lnTo>
                      <a:lnTo>
                        <a:pt x="238" y="5861"/>
                      </a:lnTo>
                      <a:lnTo>
                        <a:pt x="201" y="5821"/>
                      </a:lnTo>
                      <a:lnTo>
                        <a:pt x="168" y="5776"/>
                      </a:lnTo>
                      <a:lnTo>
                        <a:pt x="137" y="5727"/>
                      </a:lnTo>
                      <a:lnTo>
                        <a:pt x="110" y="5675"/>
                      </a:lnTo>
                      <a:lnTo>
                        <a:pt x="85" y="5618"/>
                      </a:lnTo>
                      <a:lnTo>
                        <a:pt x="63" y="5559"/>
                      </a:lnTo>
                      <a:lnTo>
                        <a:pt x="44" y="5496"/>
                      </a:lnTo>
                      <a:lnTo>
                        <a:pt x="28" y="5430"/>
                      </a:lnTo>
                      <a:lnTo>
                        <a:pt x="16" y="5360"/>
                      </a:lnTo>
                      <a:lnTo>
                        <a:pt x="7" y="5288"/>
                      </a:lnTo>
                      <a:lnTo>
                        <a:pt x="1" y="5213"/>
                      </a:lnTo>
                      <a:lnTo>
                        <a:pt x="0" y="5135"/>
                      </a:lnTo>
                      <a:lnTo>
                        <a:pt x="1" y="5055"/>
                      </a:lnTo>
                      <a:lnTo>
                        <a:pt x="7" y="4972"/>
                      </a:lnTo>
                      <a:lnTo>
                        <a:pt x="2428" y="430"/>
                      </a:lnTo>
                      <a:lnTo>
                        <a:pt x="2616" y="162"/>
                      </a:lnTo>
                      <a:lnTo>
                        <a:pt x="2901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0" name="Freeform 38"/>
                <p:cNvSpPr>
                  <a:spLocks/>
                </p:cNvSpPr>
                <p:nvPr/>
              </p:nvSpPr>
              <p:spPr bwMode="auto">
                <a:xfrm>
                  <a:off x="3597" y="1093"/>
                  <a:ext cx="730" cy="820"/>
                </a:xfrm>
                <a:custGeom>
                  <a:avLst/>
                  <a:gdLst>
                    <a:gd name="T0" fmla="*/ 2011 w 3651"/>
                    <a:gd name="T1" fmla="*/ 11 h 4101"/>
                    <a:gd name="T2" fmla="*/ 2281 w 3651"/>
                    <a:gd name="T3" fmla="*/ 65 h 4101"/>
                    <a:gd name="T4" fmla="*/ 2536 w 3651"/>
                    <a:gd name="T5" fmla="*/ 161 h 4101"/>
                    <a:gd name="T6" fmla="*/ 2771 w 3651"/>
                    <a:gd name="T7" fmla="*/ 297 h 4101"/>
                    <a:gd name="T8" fmla="*/ 2987 w 3651"/>
                    <a:gd name="T9" fmla="*/ 469 h 4101"/>
                    <a:gd name="T10" fmla="*/ 3176 w 3651"/>
                    <a:gd name="T11" fmla="*/ 673 h 4101"/>
                    <a:gd name="T12" fmla="*/ 3339 w 3651"/>
                    <a:gd name="T13" fmla="*/ 905 h 4101"/>
                    <a:gd name="T14" fmla="*/ 3471 w 3651"/>
                    <a:gd name="T15" fmla="*/ 1162 h 4101"/>
                    <a:gd name="T16" fmla="*/ 3569 w 3651"/>
                    <a:gd name="T17" fmla="*/ 1441 h 4101"/>
                    <a:gd name="T18" fmla="*/ 3629 w 3651"/>
                    <a:gd name="T19" fmla="*/ 1739 h 4101"/>
                    <a:gd name="T20" fmla="*/ 3651 w 3651"/>
                    <a:gd name="T21" fmla="*/ 2051 h 4101"/>
                    <a:gd name="T22" fmla="*/ 3629 w 3651"/>
                    <a:gd name="T23" fmla="*/ 2363 h 4101"/>
                    <a:gd name="T24" fmla="*/ 3569 w 3651"/>
                    <a:gd name="T25" fmla="*/ 2660 h 4101"/>
                    <a:gd name="T26" fmla="*/ 3471 w 3651"/>
                    <a:gd name="T27" fmla="*/ 2940 h 4101"/>
                    <a:gd name="T28" fmla="*/ 3339 w 3651"/>
                    <a:gd name="T29" fmla="*/ 3198 h 4101"/>
                    <a:gd name="T30" fmla="*/ 3176 w 3651"/>
                    <a:gd name="T31" fmla="*/ 3430 h 4101"/>
                    <a:gd name="T32" fmla="*/ 2987 w 3651"/>
                    <a:gd name="T33" fmla="*/ 3633 h 4101"/>
                    <a:gd name="T34" fmla="*/ 2771 w 3651"/>
                    <a:gd name="T35" fmla="*/ 3804 h 4101"/>
                    <a:gd name="T36" fmla="*/ 2536 w 3651"/>
                    <a:gd name="T37" fmla="*/ 3940 h 4101"/>
                    <a:gd name="T38" fmla="*/ 2281 w 3651"/>
                    <a:gd name="T39" fmla="*/ 4037 h 4101"/>
                    <a:gd name="T40" fmla="*/ 2011 w 3651"/>
                    <a:gd name="T41" fmla="*/ 4090 h 4101"/>
                    <a:gd name="T42" fmla="*/ 1731 w 3651"/>
                    <a:gd name="T43" fmla="*/ 4098 h 4101"/>
                    <a:gd name="T44" fmla="*/ 1457 w 3651"/>
                    <a:gd name="T45" fmla="*/ 4059 h 4101"/>
                    <a:gd name="T46" fmla="*/ 1198 w 3651"/>
                    <a:gd name="T47" fmla="*/ 3976 h 4101"/>
                    <a:gd name="T48" fmla="*/ 955 w 3651"/>
                    <a:gd name="T49" fmla="*/ 3853 h 4101"/>
                    <a:gd name="T50" fmla="*/ 733 w 3651"/>
                    <a:gd name="T51" fmla="*/ 3694 h 4101"/>
                    <a:gd name="T52" fmla="*/ 534 w 3651"/>
                    <a:gd name="T53" fmla="*/ 3501 h 4101"/>
                    <a:gd name="T54" fmla="*/ 362 w 3651"/>
                    <a:gd name="T55" fmla="*/ 3277 h 4101"/>
                    <a:gd name="T56" fmla="*/ 220 w 3651"/>
                    <a:gd name="T57" fmla="*/ 3028 h 4101"/>
                    <a:gd name="T58" fmla="*/ 110 w 3651"/>
                    <a:gd name="T59" fmla="*/ 2756 h 4101"/>
                    <a:gd name="T60" fmla="*/ 37 w 3651"/>
                    <a:gd name="T61" fmla="*/ 2464 h 4101"/>
                    <a:gd name="T62" fmla="*/ 2 w 3651"/>
                    <a:gd name="T63" fmla="*/ 2156 h 4101"/>
                    <a:gd name="T64" fmla="*/ 9 w 3651"/>
                    <a:gd name="T65" fmla="*/ 1841 h 4101"/>
                    <a:gd name="T66" fmla="*/ 57 w 3651"/>
                    <a:gd name="T67" fmla="*/ 1538 h 4101"/>
                    <a:gd name="T68" fmla="*/ 143 w 3651"/>
                    <a:gd name="T69" fmla="*/ 1253 h 4101"/>
                    <a:gd name="T70" fmla="*/ 264 w 3651"/>
                    <a:gd name="T71" fmla="*/ 988 h 4101"/>
                    <a:gd name="T72" fmla="*/ 417 w 3651"/>
                    <a:gd name="T73" fmla="*/ 747 h 4101"/>
                    <a:gd name="T74" fmla="*/ 598 w 3651"/>
                    <a:gd name="T75" fmla="*/ 533 h 4101"/>
                    <a:gd name="T76" fmla="*/ 805 w 3651"/>
                    <a:gd name="T77" fmla="*/ 351 h 4101"/>
                    <a:gd name="T78" fmla="*/ 1033 w 3651"/>
                    <a:gd name="T79" fmla="*/ 203 h 4101"/>
                    <a:gd name="T80" fmla="*/ 1282 w 3651"/>
                    <a:gd name="T81" fmla="*/ 93 h 4101"/>
                    <a:gd name="T82" fmla="*/ 1547 w 3651"/>
                    <a:gd name="T83" fmla="*/ 24 h 4101"/>
                    <a:gd name="T84" fmla="*/ 1825 w 3651"/>
                    <a:gd name="T85" fmla="*/ 0 h 4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651" h="4101">
                      <a:moveTo>
                        <a:pt x="1825" y="0"/>
                      </a:moveTo>
                      <a:lnTo>
                        <a:pt x="1919" y="4"/>
                      </a:lnTo>
                      <a:lnTo>
                        <a:pt x="2011" y="11"/>
                      </a:lnTo>
                      <a:lnTo>
                        <a:pt x="2104" y="24"/>
                      </a:lnTo>
                      <a:lnTo>
                        <a:pt x="2194" y="42"/>
                      </a:lnTo>
                      <a:lnTo>
                        <a:pt x="2281" y="65"/>
                      </a:lnTo>
                      <a:lnTo>
                        <a:pt x="2368" y="93"/>
                      </a:lnTo>
                      <a:lnTo>
                        <a:pt x="2453" y="125"/>
                      </a:lnTo>
                      <a:lnTo>
                        <a:pt x="2536" y="161"/>
                      </a:lnTo>
                      <a:lnTo>
                        <a:pt x="2616" y="203"/>
                      </a:lnTo>
                      <a:lnTo>
                        <a:pt x="2695" y="248"/>
                      </a:lnTo>
                      <a:lnTo>
                        <a:pt x="2771" y="297"/>
                      </a:lnTo>
                      <a:lnTo>
                        <a:pt x="2846" y="351"/>
                      </a:lnTo>
                      <a:lnTo>
                        <a:pt x="2917" y="407"/>
                      </a:lnTo>
                      <a:lnTo>
                        <a:pt x="2987" y="469"/>
                      </a:lnTo>
                      <a:lnTo>
                        <a:pt x="3053" y="533"/>
                      </a:lnTo>
                      <a:lnTo>
                        <a:pt x="3116" y="602"/>
                      </a:lnTo>
                      <a:lnTo>
                        <a:pt x="3176" y="673"/>
                      </a:lnTo>
                      <a:lnTo>
                        <a:pt x="3234" y="747"/>
                      </a:lnTo>
                      <a:lnTo>
                        <a:pt x="3289" y="824"/>
                      </a:lnTo>
                      <a:lnTo>
                        <a:pt x="3339" y="905"/>
                      </a:lnTo>
                      <a:lnTo>
                        <a:pt x="3387" y="988"/>
                      </a:lnTo>
                      <a:lnTo>
                        <a:pt x="3431" y="1074"/>
                      </a:lnTo>
                      <a:lnTo>
                        <a:pt x="3471" y="1162"/>
                      </a:lnTo>
                      <a:lnTo>
                        <a:pt x="3508" y="1253"/>
                      </a:lnTo>
                      <a:lnTo>
                        <a:pt x="3539" y="1346"/>
                      </a:lnTo>
                      <a:lnTo>
                        <a:pt x="3569" y="1441"/>
                      </a:lnTo>
                      <a:lnTo>
                        <a:pt x="3593" y="1538"/>
                      </a:lnTo>
                      <a:lnTo>
                        <a:pt x="3614" y="1637"/>
                      </a:lnTo>
                      <a:lnTo>
                        <a:pt x="3629" y="1739"/>
                      </a:lnTo>
                      <a:lnTo>
                        <a:pt x="3641" y="1841"/>
                      </a:lnTo>
                      <a:lnTo>
                        <a:pt x="3648" y="1945"/>
                      </a:lnTo>
                      <a:lnTo>
                        <a:pt x="3651" y="2051"/>
                      </a:lnTo>
                      <a:lnTo>
                        <a:pt x="3648" y="2156"/>
                      </a:lnTo>
                      <a:lnTo>
                        <a:pt x="3641" y="2260"/>
                      </a:lnTo>
                      <a:lnTo>
                        <a:pt x="3629" y="2363"/>
                      </a:lnTo>
                      <a:lnTo>
                        <a:pt x="3614" y="2464"/>
                      </a:lnTo>
                      <a:lnTo>
                        <a:pt x="3593" y="2563"/>
                      </a:lnTo>
                      <a:lnTo>
                        <a:pt x="3569" y="2660"/>
                      </a:lnTo>
                      <a:lnTo>
                        <a:pt x="3539" y="2756"/>
                      </a:lnTo>
                      <a:lnTo>
                        <a:pt x="3508" y="2848"/>
                      </a:lnTo>
                      <a:lnTo>
                        <a:pt x="3471" y="2940"/>
                      </a:lnTo>
                      <a:lnTo>
                        <a:pt x="3431" y="3028"/>
                      </a:lnTo>
                      <a:lnTo>
                        <a:pt x="3387" y="3114"/>
                      </a:lnTo>
                      <a:lnTo>
                        <a:pt x="3339" y="3198"/>
                      </a:lnTo>
                      <a:lnTo>
                        <a:pt x="3289" y="3277"/>
                      </a:lnTo>
                      <a:lnTo>
                        <a:pt x="3234" y="3355"/>
                      </a:lnTo>
                      <a:lnTo>
                        <a:pt x="3176" y="3430"/>
                      </a:lnTo>
                      <a:lnTo>
                        <a:pt x="3116" y="3501"/>
                      </a:lnTo>
                      <a:lnTo>
                        <a:pt x="3053" y="3568"/>
                      </a:lnTo>
                      <a:lnTo>
                        <a:pt x="2987" y="3633"/>
                      </a:lnTo>
                      <a:lnTo>
                        <a:pt x="2917" y="3694"/>
                      </a:lnTo>
                      <a:lnTo>
                        <a:pt x="2846" y="3750"/>
                      </a:lnTo>
                      <a:lnTo>
                        <a:pt x="2771" y="3804"/>
                      </a:lnTo>
                      <a:lnTo>
                        <a:pt x="2695" y="3853"/>
                      </a:lnTo>
                      <a:lnTo>
                        <a:pt x="2616" y="3898"/>
                      </a:lnTo>
                      <a:lnTo>
                        <a:pt x="2536" y="3940"/>
                      </a:lnTo>
                      <a:lnTo>
                        <a:pt x="2453" y="3976"/>
                      </a:lnTo>
                      <a:lnTo>
                        <a:pt x="2368" y="4008"/>
                      </a:lnTo>
                      <a:lnTo>
                        <a:pt x="2281" y="4037"/>
                      </a:lnTo>
                      <a:lnTo>
                        <a:pt x="2194" y="4059"/>
                      </a:lnTo>
                      <a:lnTo>
                        <a:pt x="2104" y="4077"/>
                      </a:lnTo>
                      <a:lnTo>
                        <a:pt x="2011" y="4090"/>
                      </a:lnTo>
                      <a:lnTo>
                        <a:pt x="1919" y="4098"/>
                      </a:lnTo>
                      <a:lnTo>
                        <a:pt x="1825" y="4101"/>
                      </a:lnTo>
                      <a:lnTo>
                        <a:pt x="1731" y="4098"/>
                      </a:lnTo>
                      <a:lnTo>
                        <a:pt x="1638" y="4090"/>
                      </a:lnTo>
                      <a:lnTo>
                        <a:pt x="1547" y="4077"/>
                      </a:lnTo>
                      <a:lnTo>
                        <a:pt x="1457" y="4059"/>
                      </a:lnTo>
                      <a:lnTo>
                        <a:pt x="1368" y="4037"/>
                      </a:lnTo>
                      <a:lnTo>
                        <a:pt x="1282" y="4008"/>
                      </a:lnTo>
                      <a:lnTo>
                        <a:pt x="1198" y="3976"/>
                      </a:lnTo>
                      <a:lnTo>
                        <a:pt x="1115" y="3940"/>
                      </a:lnTo>
                      <a:lnTo>
                        <a:pt x="1033" y="3898"/>
                      </a:lnTo>
                      <a:lnTo>
                        <a:pt x="955" y="3853"/>
                      </a:lnTo>
                      <a:lnTo>
                        <a:pt x="878" y="3804"/>
                      </a:lnTo>
                      <a:lnTo>
                        <a:pt x="805" y="3750"/>
                      </a:lnTo>
                      <a:lnTo>
                        <a:pt x="733" y="3694"/>
                      </a:lnTo>
                      <a:lnTo>
                        <a:pt x="664" y="3633"/>
                      </a:lnTo>
                      <a:lnTo>
                        <a:pt x="598" y="3568"/>
                      </a:lnTo>
                      <a:lnTo>
                        <a:pt x="534" y="3501"/>
                      </a:lnTo>
                      <a:lnTo>
                        <a:pt x="473" y="3430"/>
                      </a:lnTo>
                      <a:lnTo>
                        <a:pt x="417" y="3355"/>
                      </a:lnTo>
                      <a:lnTo>
                        <a:pt x="362" y="3277"/>
                      </a:lnTo>
                      <a:lnTo>
                        <a:pt x="311" y="3198"/>
                      </a:lnTo>
                      <a:lnTo>
                        <a:pt x="264" y="3114"/>
                      </a:lnTo>
                      <a:lnTo>
                        <a:pt x="220" y="3028"/>
                      </a:lnTo>
                      <a:lnTo>
                        <a:pt x="180" y="2940"/>
                      </a:lnTo>
                      <a:lnTo>
                        <a:pt x="143" y="2848"/>
                      </a:lnTo>
                      <a:lnTo>
                        <a:pt x="110" y="2756"/>
                      </a:lnTo>
                      <a:lnTo>
                        <a:pt x="82" y="2660"/>
                      </a:lnTo>
                      <a:lnTo>
                        <a:pt x="57" y="2563"/>
                      </a:lnTo>
                      <a:lnTo>
                        <a:pt x="37" y="2464"/>
                      </a:lnTo>
                      <a:lnTo>
                        <a:pt x="20" y="2363"/>
                      </a:lnTo>
                      <a:lnTo>
                        <a:pt x="9" y="2260"/>
                      </a:lnTo>
                      <a:lnTo>
                        <a:pt x="2" y="2156"/>
                      </a:lnTo>
                      <a:lnTo>
                        <a:pt x="0" y="2051"/>
                      </a:lnTo>
                      <a:lnTo>
                        <a:pt x="2" y="1945"/>
                      </a:lnTo>
                      <a:lnTo>
                        <a:pt x="9" y="1841"/>
                      </a:lnTo>
                      <a:lnTo>
                        <a:pt x="20" y="1739"/>
                      </a:lnTo>
                      <a:lnTo>
                        <a:pt x="37" y="1637"/>
                      </a:lnTo>
                      <a:lnTo>
                        <a:pt x="57" y="1538"/>
                      </a:lnTo>
                      <a:lnTo>
                        <a:pt x="82" y="1441"/>
                      </a:lnTo>
                      <a:lnTo>
                        <a:pt x="110" y="1346"/>
                      </a:lnTo>
                      <a:lnTo>
                        <a:pt x="143" y="1253"/>
                      </a:lnTo>
                      <a:lnTo>
                        <a:pt x="180" y="1162"/>
                      </a:lnTo>
                      <a:lnTo>
                        <a:pt x="220" y="1074"/>
                      </a:lnTo>
                      <a:lnTo>
                        <a:pt x="264" y="988"/>
                      </a:lnTo>
                      <a:lnTo>
                        <a:pt x="311" y="905"/>
                      </a:lnTo>
                      <a:lnTo>
                        <a:pt x="362" y="824"/>
                      </a:lnTo>
                      <a:lnTo>
                        <a:pt x="417" y="747"/>
                      </a:lnTo>
                      <a:lnTo>
                        <a:pt x="473" y="673"/>
                      </a:lnTo>
                      <a:lnTo>
                        <a:pt x="534" y="602"/>
                      </a:lnTo>
                      <a:lnTo>
                        <a:pt x="598" y="533"/>
                      </a:lnTo>
                      <a:lnTo>
                        <a:pt x="664" y="469"/>
                      </a:lnTo>
                      <a:lnTo>
                        <a:pt x="733" y="407"/>
                      </a:lnTo>
                      <a:lnTo>
                        <a:pt x="805" y="351"/>
                      </a:lnTo>
                      <a:lnTo>
                        <a:pt x="878" y="297"/>
                      </a:lnTo>
                      <a:lnTo>
                        <a:pt x="955" y="248"/>
                      </a:lnTo>
                      <a:lnTo>
                        <a:pt x="1033" y="203"/>
                      </a:lnTo>
                      <a:lnTo>
                        <a:pt x="1115" y="161"/>
                      </a:lnTo>
                      <a:lnTo>
                        <a:pt x="1198" y="125"/>
                      </a:lnTo>
                      <a:lnTo>
                        <a:pt x="1282" y="93"/>
                      </a:lnTo>
                      <a:lnTo>
                        <a:pt x="1368" y="65"/>
                      </a:lnTo>
                      <a:lnTo>
                        <a:pt x="1457" y="42"/>
                      </a:lnTo>
                      <a:lnTo>
                        <a:pt x="1547" y="24"/>
                      </a:lnTo>
                      <a:lnTo>
                        <a:pt x="1638" y="11"/>
                      </a:lnTo>
                      <a:lnTo>
                        <a:pt x="1731" y="4"/>
                      </a:lnTo>
                      <a:lnTo>
                        <a:pt x="1825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1" name="Freeform 39"/>
                <p:cNvSpPr>
                  <a:spLocks/>
                </p:cNvSpPr>
                <p:nvPr/>
              </p:nvSpPr>
              <p:spPr bwMode="auto">
                <a:xfrm>
                  <a:off x="2863" y="985"/>
                  <a:ext cx="859" cy="771"/>
                </a:xfrm>
                <a:custGeom>
                  <a:avLst/>
                  <a:gdLst>
                    <a:gd name="T0" fmla="*/ 1425 w 4297"/>
                    <a:gd name="T1" fmla="*/ 1002 h 3855"/>
                    <a:gd name="T2" fmla="*/ 1270 w 4297"/>
                    <a:gd name="T3" fmla="*/ 1304 h 3855"/>
                    <a:gd name="T4" fmla="*/ 1169 w 4297"/>
                    <a:gd name="T5" fmla="*/ 1532 h 3855"/>
                    <a:gd name="T6" fmla="*/ 1091 w 4297"/>
                    <a:gd name="T7" fmla="*/ 1764 h 3855"/>
                    <a:gd name="T8" fmla="*/ 1032 w 4297"/>
                    <a:gd name="T9" fmla="*/ 2019 h 3855"/>
                    <a:gd name="T10" fmla="*/ 991 w 4297"/>
                    <a:gd name="T11" fmla="*/ 2319 h 3855"/>
                    <a:gd name="T12" fmla="*/ 968 w 4297"/>
                    <a:gd name="T13" fmla="*/ 2676 h 3855"/>
                    <a:gd name="T14" fmla="*/ 922 w 4297"/>
                    <a:gd name="T15" fmla="*/ 3004 h 3855"/>
                    <a:gd name="T16" fmla="*/ 883 w 4297"/>
                    <a:gd name="T17" fmla="*/ 3151 h 3855"/>
                    <a:gd name="T18" fmla="*/ 827 w 4297"/>
                    <a:gd name="T19" fmla="*/ 3269 h 3855"/>
                    <a:gd name="T20" fmla="*/ 744 w 4297"/>
                    <a:gd name="T21" fmla="*/ 3363 h 3855"/>
                    <a:gd name="T22" fmla="*/ 623 w 4297"/>
                    <a:gd name="T23" fmla="*/ 3433 h 3855"/>
                    <a:gd name="T24" fmla="*/ 452 w 4297"/>
                    <a:gd name="T25" fmla="*/ 3482 h 3855"/>
                    <a:gd name="T26" fmla="*/ 220 w 4297"/>
                    <a:gd name="T27" fmla="*/ 3514 h 3855"/>
                    <a:gd name="T28" fmla="*/ 70 w 4297"/>
                    <a:gd name="T29" fmla="*/ 3569 h 3855"/>
                    <a:gd name="T30" fmla="*/ 344 w 4297"/>
                    <a:gd name="T31" fmla="*/ 3709 h 3855"/>
                    <a:gd name="T32" fmla="*/ 612 w 4297"/>
                    <a:gd name="T33" fmla="*/ 3804 h 3855"/>
                    <a:gd name="T34" fmla="*/ 870 w 4297"/>
                    <a:gd name="T35" fmla="*/ 3852 h 3855"/>
                    <a:gd name="T36" fmla="*/ 1120 w 4297"/>
                    <a:gd name="T37" fmla="*/ 3843 h 3855"/>
                    <a:gd name="T38" fmla="*/ 1359 w 4297"/>
                    <a:gd name="T39" fmla="*/ 3774 h 3855"/>
                    <a:gd name="T40" fmla="*/ 1586 w 4297"/>
                    <a:gd name="T41" fmla="*/ 3635 h 3855"/>
                    <a:gd name="T42" fmla="*/ 1802 w 4297"/>
                    <a:gd name="T43" fmla="*/ 3422 h 3855"/>
                    <a:gd name="T44" fmla="*/ 2002 w 4297"/>
                    <a:gd name="T45" fmla="*/ 3126 h 3855"/>
                    <a:gd name="T46" fmla="*/ 2156 w 4297"/>
                    <a:gd name="T47" fmla="*/ 2769 h 3855"/>
                    <a:gd name="T48" fmla="*/ 2268 w 4297"/>
                    <a:gd name="T49" fmla="*/ 2391 h 3855"/>
                    <a:gd name="T50" fmla="*/ 2358 w 4297"/>
                    <a:gd name="T51" fmla="*/ 2017 h 3855"/>
                    <a:gd name="T52" fmla="*/ 2446 w 4297"/>
                    <a:gd name="T53" fmla="*/ 1671 h 3855"/>
                    <a:gd name="T54" fmla="*/ 2550 w 4297"/>
                    <a:gd name="T55" fmla="*/ 1378 h 3855"/>
                    <a:gd name="T56" fmla="*/ 2691 w 4297"/>
                    <a:gd name="T57" fmla="*/ 1161 h 3855"/>
                    <a:gd name="T58" fmla="*/ 2885 w 4297"/>
                    <a:gd name="T59" fmla="*/ 1044 h 3855"/>
                    <a:gd name="T60" fmla="*/ 3691 w 4297"/>
                    <a:gd name="T61" fmla="*/ 1136 h 3855"/>
                    <a:gd name="T62" fmla="*/ 3690 w 4297"/>
                    <a:gd name="T63" fmla="*/ 1213 h 3855"/>
                    <a:gd name="T64" fmla="*/ 3690 w 4297"/>
                    <a:gd name="T65" fmla="*/ 1284 h 3855"/>
                    <a:gd name="T66" fmla="*/ 3703 w 4297"/>
                    <a:gd name="T67" fmla="*/ 1337 h 3855"/>
                    <a:gd name="T68" fmla="*/ 3732 w 4297"/>
                    <a:gd name="T69" fmla="*/ 1391 h 3855"/>
                    <a:gd name="T70" fmla="*/ 3787 w 4297"/>
                    <a:gd name="T71" fmla="*/ 1446 h 3855"/>
                    <a:gd name="T72" fmla="*/ 3871 w 4297"/>
                    <a:gd name="T73" fmla="*/ 1501 h 3855"/>
                    <a:gd name="T74" fmla="*/ 3966 w 4297"/>
                    <a:gd name="T75" fmla="*/ 1458 h 3855"/>
                    <a:gd name="T76" fmla="*/ 4051 w 4297"/>
                    <a:gd name="T77" fmla="*/ 1330 h 3855"/>
                    <a:gd name="T78" fmla="*/ 4192 w 4297"/>
                    <a:gd name="T79" fmla="*/ 1153 h 3855"/>
                    <a:gd name="T80" fmla="*/ 4257 w 4297"/>
                    <a:gd name="T81" fmla="*/ 955 h 3855"/>
                    <a:gd name="T82" fmla="*/ 4215 w 4297"/>
                    <a:gd name="T83" fmla="*/ 891 h 3855"/>
                    <a:gd name="T84" fmla="*/ 4169 w 4297"/>
                    <a:gd name="T85" fmla="*/ 841 h 3855"/>
                    <a:gd name="T86" fmla="*/ 4121 w 4297"/>
                    <a:gd name="T87" fmla="*/ 808 h 3855"/>
                    <a:gd name="T88" fmla="*/ 4066 w 4297"/>
                    <a:gd name="T89" fmla="*/ 789 h 3855"/>
                    <a:gd name="T90" fmla="*/ 4007 w 4297"/>
                    <a:gd name="T91" fmla="*/ 786 h 3855"/>
                    <a:gd name="T92" fmla="*/ 3941 w 4297"/>
                    <a:gd name="T93" fmla="*/ 798 h 3855"/>
                    <a:gd name="T94" fmla="*/ 3868 w 4297"/>
                    <a:gd name="T95" fmla="*/ 826 h 3855"/>
                    <a:gd name="T96" fmla="*/ 3642 w 4297"/>
                    <a:gd name="T97" fmla="*/ 730 h 3855"/>
                    <a:gd name="T98" fmla="*/ 3402 w 4297"/>
                    <a:gd name="T99" fmla="*/ 551 h 3855"/>
                    <a:gd name="T100" fmla="*/ 3015 w 4297"/>
                    <a:gd name="T101" fmla="*/ 237 h 3855"/>
                    <a:gd name="T102" fmla="*/ 2739 w 4297"/>
                    <a:gd name="T103" fmla="*/ 71 h 3855"/>
                    <a:gd name="T104" fmla="*/ 2449 w 4297"/>
                    <a:gd name="T105" fmla="*/ 0 h 3855"/>
                    <a:gd name="T106" fmla="*/ 2144 w 4297"/>
                    <a:gd name="T107" fmla="*/ 73 h 3855"/>
                    <a:gd name="T108" fmla="*/ 1824 w 4297"/>
                    <a:gd name="T109" fmla="*/ 343 h 38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4297" h="3855">
                      <a:moveTo>
                        <a:pt x="1658" y="567"/>
                      </a:moveTo>
                      <a:lnTo>
                        <a:pt x="1574" y="724"/>
                      </a:lnTo>
                      <a:lnTo>
                        <a:pt x="1497" y="869"/>
                      </a:lnTo>
                      <a:lnTo>
                        <a:pt x="1425" y="1002"/>
                      </a:lnTo>
                      <a:lnTo>
                        <a:pt x="1359" y="1128"/>
                      </a:lnTo>
                      <a:lnTo>
                        <a:pt x="1328" y="1188"/>
                      </a:lnTo>
                      <a:lnTo>
                        <a:pt x="1298" y="1246"/>
                      </a:lnTo>
                      <a:lnTo>
                        <a:pt x="1270" y="1304"/>
                      </a:lnTo>
                      <a:lnTo>
                        <a:pt x="1243" y="1361"/>
                      </a:lnTo>
                      <a:lnTo>
                        <a:pt x="1217" y="1418"/>
                      </a:lnTo>
                      <a:lnTo>
                        <a:pt x="1193" y="1475"/>
                      </a:lnTo>
                      <a:lnTo>
                        <a:pt x="1169" y="1532"/>
                      </a:lnTo>
                      <a:lnTo>
                        <a:pt x="1148" y="1588"/>
                      </a:lnTo>
                      <a:lnTo>
                        <a:pt x="1128" y="1645"/>
                      </a:lnTo>
                      <a:lnTo>
                        <a:pt x="1109" y="1703"/>
                      </a:lnTo>
                      <a:lnTo>
                        <a:pt x="1091" y="1764"/>
                      </a:lnTo>
                      <a:lnTo>
                        <a:pt x="1075" y="1825"/>
                      </a:lnTo>
                      <a:lnTo>
                        <a:pt x="1059" y="1888"/>
                      </a:lnTo>
                      <a:lnTo>
                        <a:pt x="1045" y="1953"/>
                      </a:lnTo>
                      <a:lnTo>
                        <a:pt x="1032" y="2019"/>
                      </a:lnTo>
                      <a:lnTo>
                        <a:pt x="1020" y="2090"/>
                      </a:lnTo>
                      <a:lnTo>
                        <a:pt x="1008" y="2163"/>
                      </a:lnTo>
                      <a:lnTo>
                        <a:pt x="999" y="2238"/>
                      </a:lnTo>
                      <a:lnTo>
                        <a:pt x="991" y="2319"/>
                      </a:lnTo>
                      <a:lnTo>
                        <a:pt x="984" y="2402"/>
                      </a:lnTo>
                      <a:lnTo>
                        <a:pt x="978" y="2489"/>
                      </a:lnTo>
                      <a:lnTo>
                        <a:pt x="972" y="2580"/>
                      </a:lnTo>
                      <a:lnTo>
                        <a:pt x="968" y="2676"/>
                      </a:lnTo>
                      <a:lnTo>
                        <a:pt x="965" y="2778"/>
                      </a:lnTo>
                      <a:lnTo>
                        <a:pt x="947" y="2874"/>
                      </a:lnTo>
                      <a:lnTo>
                        <a:pt x="930" y="2963"/>
                      </a:lnTo>
                      <a:lnTo>
                        <a:pt x="922" y="3004"/>
                      </a:lnTo>
                      <a:lnTo>
                        <a:pt x="913" y="3043"/>
                      </a:lnTo>
                      <a:lnTo>
                        <a:pt x="903" y="3081"/>
                      </a:lnTo>
                      <a:lnTo>
                        <a:pt x="894" y="3117"/>
                      </a:lnTo>
                      <a:lnTo>
                        <a:pt x="883" y="3151"/>
                      </a:lnTo>
                      <a:lnTo>
                        <a:pt x="871" y="3183"/>
                      </a:lnTo>
                      <a:lnTo>
                        <a:pt x="858" y="3214"/>
                      </a:lnTo>
                      <a:lnTo>
                        <a:pt x="843" y="3242"/>
                      </a:lnTo>
                      <a:lnTo>
                        <a:pt x="827" y="3269"/>
                      </a:lnTo>
                      <a:lnTo>
                        <a:pt x="810" y="3295"/>
                      </a:lnTo>
                      <a:lnTo>
                        <a:pt x="789" y="3319"/>
                      </a:lnTo>
                      <a:lnTo>
                        <a:pt x="768" y="3342"/>
                      </a:lnTo>
                      <a:lnTo>
                        <a:pt x="744" y="3363"/>
                      </a:lnTo>
                      <a:lnTo>
                        <a:pt x="718" y="3382"/>
                      </a:lnTo>
                      <a:lnTo>
                        <a:pt x="689" y="3401"/>
                      </a:lnTo>
                      <a:lnTo>
                        <a:pt x="658" y="3417"/>
                      </a:lnTo>
                      <a:lnTo>
                        <a:pt x="623" y="3433"/>
                      </a:lnTo>
                      <a:lnTo>
                        <a:pt x="586" y="3447"/>
                      </a:lnTo>
                      <a:lnTo>
                        <a:pt x="544" y="3460"/>
                      </a:lnTo>
                      <a:lnTo>
                        <a:pt x="501" y="3472"/>
                      </a:lnTo>
                      <a:lnTo>
                        <a:pt x="452" y="3482"/>
                      </a:lnTo>
                      <a:lnTo>
                        <a:pt x="400" y="3492"/>
                      </a:lnTo>
                      <a:lnTo>
                        <a:pt x="344" y="3501"/>
                      </a:lnTo>
                      <a:lnTo>
                        <a:pt x="285" y="3508"/>
                      </a:lnTo>
                      <a:lnTo>
                        <a:pt x="220" y="3514"/>
                      </a:lnTo>
                      <a:lnTo>
                        <a:pt x="151" y="3520"/>
                      </a:lnTo>
                      <a:lnTo>
                        <a:pt x="78" y="3525"/>
                      </a:lnTo>
                      <a:lnTo>
                        <a:pt x="0" y="3529"/>
                      </a:lnTo>
                      <a:lnTo>
                        <a:pt x="70" y="3569"/>
                      </a:lnTo>
                      <a:lnTo>
                        <a:pt x="140" y="3608"/>
                      </a:lnTo>
                      <a:lnTo>
                        <a:pt x="208" y="3643"/>
                      </a:lnTo>
                      <a:lnTo>
                        <a:pt x="277" y="3678"/>
                      </a:lnTo>
                      <a:lnTo>
                        <a:pt x="344" y="3709"/>
                      </a:lnTo>
                      <a:lnTo>
                        <a:pt x="412" y="3737"/>
                      </a:lnTo>
                      <a:lnTo>
                        <a:pt x="479" y="3763"/>
                      </a:lnTo>
                      <a:lnTo>
                        <a:pt x="546" y="3785"/>
                      </a:lnTo>
                      <a:lnTo>
                        <a:pt x="612" y="3804"/>
                      </a:lnTo>
                      <a:lnTo>
                        <a:pt x="677" y="3822"/>
                      </a:lnTo>
                      <a:lnTo>
                        <a:pt x="742" y="3835"/>
                      </a:lnTo>
                      <a:lnTo>
                        <a:pt x="806" y="3846"/>
                      </a:lnTo>
                      <a:lnTo>
                        <a:pt x="870" y="3852"/>
                      </a:lnTo>
                      <a:lnTo>
                        <a:pt x="934" y="3855"/>
                      </a:lnTo>
                      <a:lnTo>
                        <a:pt x="997" y="3855"/>
                      </a:lnTo>
                      <a:lnTo>
                        <a:pt x="1058" y="3852"/>
                      </a:lnTo>
                      <a:lnTo>
                        <a:pt x="1120" y="3843"/>
                      </a:lnTo>
                      <a:lnTo>
                        <a:pt x="1180" y="3833"/>
                      </a:lnTo>
                      <a:lnTo>
                        <a:pt x="1240" y="3817"/>
                      </a:lnTo>
                      <a:lnTo>
                        <a:pt x="1300" y="3797"/>
                      </a:lnTo>
                      <a:lnTo>
                        <a:pt x="1359" y="3774"/>
                      </a:lnTo>
                      <a:lnTo>
                        <a:pt x="1417" y="3745"/>
                      </a:lnTo>
                      <a:lnTo>
                        <a:pt x="1474" y="3713"/>
                      </a:lnTo>
                      <a:lnTo>
                        <a:pt x="1531" y="3677"/>
                      </a:lnTo>
                      <a:lnTo>
                        <a:pt x="1586" y="3635"/>
                      </a:lnTo>
                      <a:lnTo>
                        <a:pt x="1641" y="3589"/>
                      </a:lnTo>
                      <a:lnTo>
                        <a:pt x="1695" y="3538"/>
                      </a:lnTo>
                      <a:lnTo>
                        <a:pt x="1748" y="3482"/>
                      </a:lnTo>
                      <a:lnTo>
                        <a:pt x="1802" y="3422"/>
                      </a:lnTo>
                      <a:lnTo>
                        <a:pt x="1854" y="3357"/>
                      </a:lnTo>
                      <a:lnTo>
                        <a:pt x="1905" y="3286"/>
                      </a:lnTo>
                      <a:lnTo>
                        <a:pt x="1954" y="3210"/>
                      </a:lnTo>
                      <a:lnTo>
                        <a:pt x="2002" y="3126"/>
                      </a:lnTo>
                      <a:lnTo>
                        <a:pt x="2044" y="3040"/>
                      </a:lnTo>
                      <a:lnTo>
                        <a:pt x="2085" y="2951"/>
                      </a:lnTo>
                      <a:lnTo>
                        <a:pt x="2121" y="2861"/>
                      </a:lnTo>
                      <a:lnTo>
                        <a:pt x="2156" y="2769"/>
                      </a:lnTo>
                      <a:lnTo>
                        <a:pt x="2186" y="2675"/>
                      </a:lnTo>
                      <a:lnTo>
                        <a:pt x="2215" y="2580"/>
                      </a:lnTo>
                      <a:lnTo>
                        <a:pt x="2242" y="2486"/>
                      </a:lnTo>
                      <a:lnTo>
                        <a:pt x="2268" y="2391"/>
                      </a:lnTo>
                      <a:lnTo>
                        <a:pt x="2292" y="2295"/>
                      </a:lnTo>
                      <a:lnTo>
                        <a:pt x="2314" y="2202"/>
                      </a:lnTo>
                      <a:lnTo>
                        <a:pt x="2337" y="2108"/>
                      </a:lnTo>
                      <a:lnTo>
                        <a:pt x="2358" y="2017"/>
                      </a:lnTo>
                      <a:lnTo>
                        <a:pt x="2379" y="1927"/>
                      </a:lnTo>
                      <a:lnTo>
                        <a:pt x="2402" y="1839"/>
                      </a:lnTo>
                      <a:lnTo>
                        <a:pt x="2423" y="1753"/>
                      </a:lnTo>
                      <a:lnTo>
                        <a:pt x="2446" y="1671"/>
                      </a:lnTo>
                      <a:lnTo>
                        <a:pt x="2469" y="1592"/>
                      </a:lnTo>
                      <a:lnTo>
                        <a:pt x="2495" y="1516"/>
                      </a:lnTo>
                      <a:lnTo>
                        <a:pt x="2521" y="1445"/>
                      </a:lnTo>
                      <a:lnTo>
                        <a:pt x="2550" y="1378"/>
                      </a:lnTo>
                      <a:lnTo>
                        <a:pt x="2582" y="1315"/>
                      </a:lnTo>
                      <a:lnTo>
                        <a:pt x="2615" y="1258"/>
                      </a:lnTo>
                      <a:lnTo>
                        <a:pt x="2650" y="1206"/>
                      </a:lnTo>
                      <a:lnTo>
                        <a:pt x="2691" y="1161"/>
                      </a:lnTo>
                      <a:lnTo>
                        <a:pt x="2733" y="1121"/>
                      </a:lnTo>
                      <a:lnTo>
                        <a:pt x="2779" y="1088"/>
                      </a:lnTo>
                      <a:lnTo>
                        <a:pt x="2830" y="1063"/>
                      </a:lnTo>
                      <a:lnTo>
                        <a:pt x="2885" y="1044"/>
                      </a:lnTo>
                      <a:lnTo>
                        <a:pt x="2944" y="1033"/>
                      </a:lnTo>
                      <a:lnTo>
                        <a:pt x="3009" y="1031"/>
                      </a:lnTo>
                      <a:lnTo>
                        <a:pt x="3078" y="1037"/>
                      </a:lnTo>
                      <a:lnTo>
                        <a:pt x="3691" y="1136"/>
                      </a:lnTo>
                      <a:lnTo>
                        <a:pt x="3692" y="1153"/>
                      </a:lnTo>
                      <a:lnTo>
                        <a:pt x="3692" y="1171"/>
                      </a:lnTo>
                      <a:lnTo>
                        <a:pt x="3691" y="1191"/>
                      </a:lnTo>
                      <a:lnTo>
                        <a:pt x="3690" y="1213"/>
                      </a:lnTo>
                      <a:lnTo>
                        <a:pt x="3689" y="1236"/>
                      </a:lnTo>
                      <a:lnTo>
                        <a:pt x="3687" y="1259"/>
                      </a:lnTo>
                      <a:lnTo>
                        <a:pt x="3689" y="1272"/>
                      </a:lnTo>
                      <a:lnTo>
                        <a:pt x="3690" y="1284"/>
                      </a:lnTo>
                      <a:lnTo>
                        <a:pt x="3692" y="1297"/>
                      </a:lnTo>
                      <a:lnTo>
                        <a:pt x="3694" y="1310"/>
                      </a:lnTo>
                      <a:lnTo>
                        <a:pt x="3698" y="1323"/>
                      </a:lnTo>
                      <a:lnTo>
                        <a:pt x="3703" y="1337"/>
                      </a:lnTo>
                      <a:lnTo>
                        <a:pt x="3707" y="1350"/>
                      </a:lnTo>
                      <a:lnTo>
                        <a:pt x="3715" y="1364"/>
                      </a:lnTo>
                      <a:lnTo>
                        <a:pt x="3723" y="1378"/>
                      </a:lnTo>
                      <a:lnTo>
                        <a:pt x="3732" y="1391"/>
                      </a:lnTo>
                      <a:lnTo>
                        <a:pt x="3743" y="1405"/>
                      </a:lnTo>
                      <a:lnTo>
                        <a:pt x="3756" y="1419"/>
                      </a:lnTo>
                      <a:lnTo>
                        <a:pt x="3770" y="1432"/>
                      </a:lnTo>
                      <a:lnTo>
                        <a:pt x="3787" y="1446"/>
                      </a:lnTo>
                      <a:lnTo>
                        <a:pt x="3805" y="1459"/>
                      </a:lnTo>
                      <a:lnTo>
                        <a:pt x="3825" y="1474"/>
                      </a:lnTo>
                      <a:lnTo>
                        <a:pt x="3846" y="1487"/>
                      </a:lnTo>
                      <a:lnTo>
                        <a:pt x="3871" y="1501"/>
                      </a:lnTo>
                      <a:lnTo>
                        <a:pt x="3897" y="1514"/>
                      </a:lnTo>
                      <a:lnTo>
                        <a:pt x="3925" y="1527"/>
                      </a:lnTo>
                      <a:lnTo>
                        <a:pt x="3945" y="1493"/>
                      </a:lnTo>
                      <a:lnTo>
                        <a:pt x="3966" y="1458"/>
                      </a:lnTo>
                      <a:lnTo>
                        <a:pt x="3987" y="1425"/>
                      </a:lnTo>
                      <a:lnTo>
                        <a:pt x="4007" y="1393"/>
                      </a:lnTo>
                      <a:lnTo>
                        <a:pt x="4028" y="1361"/>
                      </a:lnTo>
                      <a:lnTo>
                        <a:pt x="4051" y="1330"/>
                      </a:lnTo>
                      <a:lnTo>
                        <a:pt x="4073" y="1300"/>
                      </a:lnTo>
                      <a:lnTo>
                        <a:pt x="4096" y="1270"/>
                      </a:lnTo>
                      <a:lnTo>
                        <a:pt x="4142" y="1211"/>
                      </a:lnTo>
                      <a:lnTo>
                        <a:pt x="4192" y="1153"/>
                      </a:lnTo>
                      <a:lnTo>
                        <a:pt x="4243" y="1094"/>
                      </a:lnTo>
                      <a:lnTo>
                        <a:pt x="4297" y="1034"/>
                      </a:lnTo>
                      <a:lnTo>
                        <a:pt x="4277" y="993"/>
                      </a:lnTo>
                      <a:lnTo>
                        <a:pt x="4257" y="955"/>
                      </a:lnTo>
                      <a:lnTo>
                        <a:pt x="4247" y="937"/>
                      </a:lnTo>
                      <a:lnTo>
                        <a:pt x="4237" y="921"/>
                      </a:lnTo>
                      <a:lnTo>
                        <a:pt x="4226" y="905"/>
                      </a:lnTo>
                      <a:lnTo>
                        <a:pt x="4215" y="891"/>
                      </a:lnTo>
                      <a:lnTo>
                        <a:pt x="4203" y="877"/>
                      </a:lnTo>
                      <a:lnTo>
                        <a:pt x="4193" y="864"/>
                      </a:lnTo>
                      <a:lnTo>
                        <a:pt x="4181" y="852"/>
                      </a:lnTo>
                      <a:lnTo>
                        <a:pt x="4169" y="841"/>
                      </a:lnTo>
                      <a:lnTo>
                        <a:pt x="4157" y="832"/>
                      </a:lnTo>
                      <a:lnTo>
                        <a:pt x="4145" y="823"/>
                      </a:lnTo>
                      <a:lnTo>
                        <a:pt x="4132" y="815"/>
                      </a:lnTo>
                      <a:lnTo>
                        <a:pt x="4121" y="808"/>
                      </a:lnTo>
                      <a:lnTo>
                        <a:pt x="4108" y="801"/>
                      </a:lnTo>
                      <a:lnTo>
                        <a:pt x="4093" y="797"/>
                      </a:lnTo>
                      <a:lnTo>
                        <a:pt x="4080" y="793"/>
                      </a:lnTo>
                      <a:lnTo>
                        <a:pt x="4066" y="789"/>
                      </a:lnTo>
                      <a:lnTo>
                        <a:pt x="4052" y="787"/>
                      </a:lnTo>
                      <a:lnTo>
                        <a:pt x="4038" y="786"/>
                      </a:lnTo>
                      <a:lnTo>
                        <a:pt x="4022" y="786"/>
                      </a:lnTo>
                      <a:lnTo>
                        <a:pt x="4007" y="786"/>
                      </a:lnTo>
                      <a:lnTo>
                        <a:pt x="3992" y="787"/>
                      </a:lnTo>
                      <a:lnTo>
                        <a:pt x="3975" y="791"/>
                      </a:lnTo>
                      <a:lnTo>
                        <a:pt x="3958" y="794"/>
                      </a:lnTo>
                      <a:lnTo>
                        <a:pt x="3941" y="798"/>
                      </a:lnTo>
                      <a:lnTo>
                        <a:pt x="3924" y="804"/>
                      </a:lnTo>
                      <a:lnTo>
                        <a:pt x="3905" y="811"/>
                      </a:lnTo>
                      <a:lnTo>
                        <a:pt x="3887" y="818"/>
                      </a:lnTo>
                      <a:lnTo>
                        <a:pt x="3868" y="826"/>
                      </a:lnTo>
                      <a:lnTo>
                        <a:pt x="3813" y="813"/>
                      </a:lnTo>
                      <a:lnTo>
                        <a:pt x="3757" y="792"/>
                      </a:lnTo>
                      <a:lnTo>
                        <a:pt x="3700" y="765"/>
                      </a:lnTo>
                      <a:lnTo>
                        <a:pt x="3642" y="730"/>
                      </a:lnTo>
                      <a:lnTo>
                        <a:pt x="3583" y="691"/>
                      </a:lnTo>
                      <a:lnTo>
                        <a:pt x="3524" y="649"/>
                      </a:lnTo>
                      <a:lnTo>
                        <a:pt x="3464" y="601"/>
                      </a:lnTo>
                      <a:lnTo>
                        <a:pt x="3402" y="551"/>
                      </a:lnTo>
                      <a:lnTo>
                        <a:pt x="3277" y="446"/>
                      </a:lnTo>
                      <a:lnTo>
                        <a:pt x="3148" y="340"/>
                      </a:lnTo>
                      <a:lnTo>
                        <a:pt x="3082" y="287"/>
                      </a:lnTo>
                      <a:lnTo>
                        <a:pt x="3015" y="237"/>
                      </a:lnTo>
                      <a:lnTo>
                        <a:pt x="2947" y="189"/>
                      </a:lnTo>
                      <a:lnTo>
                        <a:pt x="2879" y="145"/>
                      </a:lnTo>
                      <a:lnTo>
                        <a:pt x="2809" y="105"/>
                      </a:lnTo>
                      <a:lnTo>
                        <a:pt x="2739" y="71"/>
                      </a:lnTo>
                      <a:lnTo>
                        <a:pt x="2668" y="42"/>
                      </a:lnTo>
                      <a:lnTo>
                        <a:pt x="2596" y="20"/>
                      </a:lnTo>
                      <a:lnTo>
                        <a:pt x="2523" y="6"/>
                      </a:lnTo>
                      <a:lnTo>
                        <a:pt x="2449" y="0"/>
                      </a:lnTo>
                      <a:lnTo>
                        <a:pt x="2373" y="2"/>
                      </a:lnTo>
                      <a:lnTo>
                        <a:pt x="2298" y="15"/>
                      </a:lnTo>
                      <a:lnTo>
                        <a:pt x="2221" y="38"/>
                      </a:lnTo>
                      <a:lnTo>
                        <a:pt x="2144" y="73"/>
                      </a:lnTo>
                      <a:lnTo>
                        <a:pt x="2066" y="121"/>
                      </a:lnTo>
                      <a:lnTo>
                        <a:pt x="1985" y="180"/>
                      </a:lnTo>
                      <a:lnTo>
                        <a:pt x="1905" y="254"/>
                      </a:lnTo>
                      <a:lnTo>
                        <a:pt x="1824" y="343"/>
                      </a:lnTo>
                      <a:lnTo>
                        <a:pt x="1741" y="446"/>
                      </a:lnTo>
                      <a:lnTo>
                        <a:pt x="1658" y="567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256" name="Group 31"/>
              <p:cNvGrpSpPr>
                <a:grpSpLocks noChangeAspect="1"/>
              </p:cNvGrpSpPr>
              <p:nvPr/>
            </p:nvGrpSpPr>
            <p:grpSpPr bwMode="auto">
              <a:xfrm>
                <a:off x="751030" y="6915806"/>
                <a:ext cx="200041" cy="447431"/>
                <a:chOff x="4511" y="1258"/>
                <a:chExt cx="1652" cy="3695"/>
              </a:xfrm>
              <a:grpFill/>
            </p:grpSpPr>
            <p:sp>
              <p:nvSpPr>
                <p:cNvPr id="257" name="Freeform 32"/>
                <p:cNvSpPr>
                  <a:spLocks/>
                </p:cNvSpPr>
                <p:nvPr/>
              </p:nvSpPr>
              <p:spPr bwMode="auto">
                <a:xfrm>
                  <a:off x="4511" y="2257"/>
                  <a:ext cx="1652" cy="2696"/>
                </a:xfrm>
                <a:custGeom>
                  <a:avLst/>
                  <a:gdLst>
                    <a:gd name="T0" fmla="*/ 4111 w 8256"/>
                    <a:gd name="T1" fmla="*/ 690 h 13478"/>
                    <a:gd name="T2" fmla="*/ 5947 w 8256"/>
                    <a:gd name="T3" fmla="*/ 153 h 13478"/>
                    <a:gd name="T4" fmla="*/ 8244 w 8256"/>
                    <a:gd name="T5" fmla="*/ 5143 h 13478"/>
                    <a:gd name="T6" fmla="*/ 8256 w 8256"/>
                    <a:gd name="T7" fmla="*/ 5331 h 13478"/>
                    <a:gd name="T8" fmla="*/ 8230 w 8256"/>
                    <a:gd name="T9" fmla="*/ 5517 h 13478"/>
                    <a:gd name="T10" fmla="*/ 8167 w 8256"/>
                    <a:gd name="T11" fmla="*/ 5693 h 13478"/>
                    <a:gd name="T12" fmla="*/ 8073 w 8256"/>
                    <a:gd name="T13" fmla="*/ 5848 h 13478"/>
                    <a:gd name="T14" fmla="*/ 7950 w 8256"/>
                    <a:gd name="T15" fmla="*/ 5973 h 13478"/>
                    <a:gd name="T16" fmla="*/ 7803 w 8256"/>
                    <a:gd name="T17" fmla="*/ 6057 h 13478"/>
                    <a:gd name="T18" fmla="*/ 7636 w 8256"/>
                    <a:gd name="T19" fmla="*/ 6094 h 13478"/>
                    <a:gd name="T20" fmla="*/ 7450 w 8256"/>
                    <a:gd name="T21" fmla="*/ 6072 h 13478"/>
                    <a:gd name="T22" fmla="*/ 7251 w 8256"/>
                    <a:gd name="T23" fmla="*/ 5982 h 13478"/>
                    <a:gd name="T24" fmla="*/ 7040 w 8256"/>
                    <a:gd name="T25" fmla="*/ 5816 h 13478"/>
                    <a:gd name="T26" fmla="*/ 6198 w 8256"/>
                    <a:gd name="T27" fmla="*/ 13011 h 13478"/>
                    <a:gd name="T28" fmla="*/ 6027 w 8256"/>
                    <a:gd name="T29" fmla="*/ 13176 h 13478"/>
                    <a:gd name="T30" fmla="*/ 5852 w 8256"/>
                    <a:gd name="T31" fmla="*/ 13297 h 13478"/>
                    <a:gd name="T32" fmla="*/ 5675 w 8256"/>
                    <a:gd name="T33" fmla="*/ 13379 h 13478"/>
                    <a:gd name="T34" fmla="*/ 5498 w 8256"/>
                    <a:gd name="T35" fmla="*/ 13424 h 13478"/>
                    <a:gd name="T36" fmla="*/ 5324 w 8256"/>
                    <a:gd name="T37" fmla="*/ 13437 h 13478"/>
                    <a:gd name="T38" fmla="*/ 5155 w 8256"/>
                    <a:gd name="T39" fmla="*/ 13418 h 13478"/>
                    <a:gd name="T40" fmla="*/ 4992 w 8256"/>
                    <a:gd name="T41" fmla="*/ 13372 h 13478"/>
                    <a:gd name="T42" fmla="*/ 4837 w 8256"/>
                    <a:gd name="T43" fmla="*/ 13302 h 13478"/>
                    <a:gd name="T44" fmla="*/ 4694 w 8256"/>
                    <a:gd name="T45" fmla="*/ 13210 h 13478"/>
                    <a:gd name="T46" fmla="*/ 4563 w 8256"/>
                    <a:gd name="T47" fmla="*/ 13100 h 13478"/>
                    <a:gd name="T48" fmla="*/ 4465 w 8256"/>
                    <a:gd name="T49" fmla="*/ 7336 h 13478"/>
                    <a:gd name="T50" fmla="*/ 4420 w 8256"/>
                    <a:gd name="T51" fmla="*/ 7257 h 13478"/>
                    <a:gd name="T52" fmla="*/ 4361 w 8256"/>
                    <a:gd name="T53" fmla="*/ 7198 h 13478"/>
                    <a:gd name="T54" fmla="*/ 4293 w 8256"/>
                    <a:gd name="T55" fmla="*/ 7157 h 13478"/>
                    <a:gd name="T56" fmla="*/ 4216 w 8256"/>
                    <a:gd name="T57" fmla="*/ 7131 h 13478"/>
                    <a:gd name="T58" fmla="*/ 4137 w 8256"/>
                    <a:gd name="T59" fmla="*/ 7123 h 13478"/>
                    <a:gd name="T60" fmla="*/ 4057 w 8256"/>
                    <a:gd name="T61" fmla="*/ 7129 h 13478"/>
                    <a:gd name="T62" fmla="*/ 3981 w 8256"/>
                    <a:gd name="T63" fmla="*/ 7150 h 13478"/>
                    <a:gd name="T64" fmla="*/ 3911 w 8256"/>
                    <a:gd name="T65" fmla="*/ 7184 h 13478"/>
                    <a:gd name="T66" fmla="*/ 3852 w 8256"/>
                    <a:gd name="T67" fmla="*/ 7232 h 13478"/>
                    <a:gd name="T68" fmla="*/ 3808 w 8256"/>
                    <a:gd name="T69" fmla="*/ 7291 h 13478"/>
                    <a:gd name="T70" fmla="*/ 3788 w 8256"/>
                    <a:gd name="T71" fmla="*/ 13017 h 13478"/>
                    <a:gd name="T72" fmla="*/ 3551 w 8256"/>
                    <a:gd name="T73" fmla="*/ 13247 h 13478"/>
                    <a:gd name="T74" fmla="*/ 3318 w 8256"/>
                    <a:gd name="T75" fmla="*/ 13392 h 13478"/>
                    <a:gd name="T76" fmla="*/ 3093 w 8256"/>
                    <a:gd name="T77" fmla="*/ 13465 h 13478"/>
                    <a:gd name="T78" fmla="*/ 2879 w 8256"/>
                    <a:gd name="T79" fmla="*/ 13477 h 13478"/>
                    <a:gd name="T80" fmla="*/ 2680 w 8256"/>
                    <a:gd name="T81" fmla="*/ 13444 h 13478"/>
                    <a:gd name="T82" fmla="*/ 2501 w 8256"/>
                    <a:gd name="T83" fmla="*/ 13378 h 13478"/>
                    <a:gd name="T84" fmla="*/ 2345 w 8256"/>
                    <a:gd name="T85" fmla="*/ 13291 h 13478"/>
                    <a:gd name="T86" fmla="*/ 2217 w 8256"/>
                    <a:gd name="T87" fmla="*/ 13199 h 13478"/>
                    <a:gd name="T88" fmla="*/ 2118 w 8256"/>
                    <a:gd name="T89" fmla="*/ 13112 h 13478"/>
                    <a:gd name="T90" fmla="*/ 2056 w 8256"/>
                    <a:gd name="T91" fmla="*/ 13045 h 13478"/>
                    <a:gd name="T92" fmla="*/ 2018 w 8256"/>
                    <a:gd name="T93" fmla="*/ 4156 h 13478"/>
                    <a:gd name="T94" fmla="*/ 1114 w 8256"/>
                    <a:gd name="T95" fmla="*/ 5922 h 13478"/>
                    <a:gd name="T96" fmla="*/ 905 w 8256"/>
                    <a:gd name="T97" fmla="*/ 6032 h 13478"/>
                    <a:gd name="T98" fmla="*/ 715 w 8256"/>
                    <a:gd name="T99" fmla="*/ 6074 h 13478"/>
                    <a:gd name="T100" fmla="*/ 549 w 8256"/>
                    <a:gd name="T101" fmla="*/ 6055 h 13478"/>
                    <a:gd name="T102" fmla="*/ 402 w 8256"/>
                    <a:gd name="T103" fmla="*/ 5987 h 13478"/>
                    <a:gd name="T104" fmla="*/ 278 w 8256"/>
                    <a:gd name="T105" fmla="*/ 5882 h 13478"/>
                    <a:gd name="T106" fmla="*/ 176 w 8256"/>
                    <a:gd name="T107" fmla="*/ 5748 h 13478"/>
                    <a:gd name="T108" fmla="*/ 97 w 8256"/>
                    <a:gd name="T109" fmla="*/ 5595 h 13478"/>
                    <a:gd name="T110" fmla="*/ 41 w 8256"/>
                    <a:gd name="T111" fmla="*/ 5435 h 13478"/>
                    <a:gd name="T112" fmla="*/ 8 w 8256"/>
                    <a:gd name="T113" fmla="*/ 5278 h 13478"/>
                    <a:gd name="T114" fmla="*/ 0 w 8256"/>
                    <a:gd name="T115" fmla="*/ 5134 h 13478"/>
                    <a:gd name="T116" fmla="*/ 2563 w 8256"/>
                    <a:gd name="T117" fmla="*/ 0 h 134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8256" h="13478">
                      <a:moveTo>
                        <a:pt x="2563" y="0"/>
                      </a:moveTo>
                      <a:lnTo>
                        <a:pt x="3622" y="0"/>
                      </a:lnTo>
                      <a:lnTo>
                        <a:pt x="4111" y="690"/>
                      </a:lnTo>
                      <a:lnTo>
                        <a:pt x="4601" y="0"/>
                      </a:lnTo>
                      <a:lnTo>
                        <a:pt x="5671" y="0"/>
                      </a:lnTo>
                      <a:lnTo>
                        <a:pt x="5947" y="153"/>
                      </a:lnTo>
                      <a:lnTo>
                        <a:pt x="6178" y="362"/>
                      </a:lnTo>
                      <a:lnTo>
                        <a:pt x="8231" y="5082"/>
                      </a:lnTo>
                      <a:lnTo>
                        <a:pt x="8244" y="5143"/>
                      </a:lnTo>
                      <a:lnTo>
                        <a:pt x="8253" y="5205"/>
                      </a:lnTo>
                      <a:lnTo>
                        <a:pt x="8256" y="5269"/>
                      </a:lnTo>
                      <a:lnTo>
                        <a:pt x="8256" y="5331"/>
                      </a:lnTo>
                      <a:lnTo>
                        <a:pt x="8252" y="5395"/>
                      </a:lnTo>
                      <a:lnTo>
                        <a:pt x="8243" y="5456"/>
                      </a:lnTo>
                      <a:lnTo>
                        <a:pt x="8230" y="5517"/>
                      </a:lnTo>
                      <a:lnTo>
                        <a:pt x="8213" y="5578"/>
                      </a:lnTo>
                      <a:lnTo>
                        <a:pt x="8192" y="5637"/>
                      </a:lnTo>
                      <a:lnTo>
                        <a:pt x="8167" y="5693"/>
                      </a:lnTo>
                      <a:lnTo>
                        <a:pt x="8139" y="5748"/>
                      </a:lnTo>
                      <a:lnTo>
                        <a:pt x="8107" y="5800"/>
                      </a:lnTo>
                      <a:lnTo>
                        <a:pt x="8073" y="5848"/>
                      </a:lnTo>
                      <a:lnTo>
                        <a:pt x="8036" y="5893"/>
                      </a:lnTo>
                      <a:lnTo>
                        <a:pt x="7994" y="5935"/>
                      </a:lnTo>
                      <a:lnTo>
                        <a:pt x="7950" y="5973"/>
                      </a:lnTo>
                      <a:lnTo>
                        <a:pt x="7904" y="6005"/>
                      </a:lnTo>
                      <a:lnTo>
                        <a:pt x="7855" y="6034"/>
                      </a:lnTo>
                      <a:lnTo>
                        <a:pt x="7803" y="6057"/>
                      </a:lnTo>
                      <a:lnTo>
                        <a:pt x="7750" y="6076"/>
                      </a:lnTo>
                      <a:lnTo>
                        <a:pt x="7693" y="6087"/>
                      </a:lnTo>
                      <a:lnTo>
                        <a:pt x="7636" y="6094"/>
                      </a:lnTo>
                      <a:lnTo>
                        <a:pt x="7576" y="6093"/>
                      </a:lnTo>
                      <a:lnTo>
                        <a:pt x="7513" y="6086"/>
                      </a:lnTo>
                      <a:lnTo>
                        <a:pt x="7450" y="6072"/>
                      </a:lnTo>
                      <a:lnTo>
                        <a:pt x="7385" y="6050"/>
                      </a:lnTo>
                      <a:lnTo>
                        <a:pt x="7318" y="6020"/>
                      </a:lnTo>
                      <a:lnTo>
                        <a:pt x="7251" y="5982"/>
                      </a:lnTo>
                      <a:lnTo>
                        <a:pt x="7181" y="5936"/>
                      </a:lnTo>
                      <a:lnTo>
                        <a:pt x="7112" y="5880"/>
                      </a:lnTo>
                      <a:lnTo>
                        <a:pt x="7040" y="5816"/>
                      </a:lnTo>
                      <a:lnTo>
                        <a:pt x="6969" y="5742"/>
                      </a:lnTo>
                      <a:lnTo>
                        <a:pt x="6178" y="4126"/>
                      </a:lnTo>
                      <a:lnTo>
                        <a:pt x="6198" y="13011"/>
                      </a:lnTo>
                      <a:lnTo>
                        <a:pt x="6141" y="13072"/>
                      </a:lnTo>
                      <a:lnTo>
                        <a:pt x="6084" y="13126"/>
                      </a:lnTo>
                      <a:lnTo>
                        <a:pt x="6027" y="13176"/>
                      </a:lnTo>
                      <a:lnTo>
                        <a:pt x="5969" y="13221"/>
                      </a:lnTo>
                      <a:lnTo>
                        <a:pt x="5910" y="13261"/>
                      </a:lnTo>
                      <a:lnTo>
                        <a:pt x="5852" y="13297"/>
                      </a:lnTo>
                      <a:lnTo>
                        <a:pt x="5793" y="13329"/>
                      </a:lnTo>
                      <a:lnTo>
                        <a:pt x="5734" y="13356"/>
                      </a:lnTo>
                      <a:lnTo>
                        <a:pt x="5675" y="13379"/>
                      </a:lnTo>
                      <a:lnTo>
                        <a:pt x="5616" y="13399"/>
                      </a:lnTo>
                      <a:lnTo>
                        <a:pt x="5557" y="13414"/>
                      </a:lnTo>
                      <a:lnTo>
                        <a:pt x="5498" y="13424"/>
                      </a:lnTo>
                      <a:lnTo>
                        <a:pt x="5441" y="13432"/>
                      </a:lnTo>
                      <a:lnTo>
                        <a:pt x="5382" y="13436"/>
                      </a:lnTo>
                      <a:lnTo>
                        <a:pt x="5324" y="13437"/>
                      </a:lnTo>
                      <a:lnTo>
                        <a:pt x="5267" y="13433"/>
                      </a:lnTo>
                      <a:lnTo>
                        <a:pt x="5211" y="13428"/>
                      </a:lnTo>
                      <a:lnTo>
                        <a:pt x="5155" y="13418"/>
                      </a:lnTo>
                      <a:lnTo>
                        <a:pt x="5100" y="13406"/>
                      </a:lnTo>
                      <a:lnTo>
                        <a:pt x="5045" y="13389"/>
                      </a:lnTo>
                      <a:lnTo>
                        <a:pt x="4992" y="13372"/>
                      </a:lnTo>
                      <a:lnTo>
                        <a:pt x="4939" y="13351"/>
                      </a:lnTo>
                      <a:lnTo>
                        <a:pt x="4888" y="13327"/>
                      </a:lnTo>
                      <a:lnTo>
                        <a:pt x="4837" y="13302"/>
                      </a:lnTo>
                      <a:lnTo>
                        <a:pt x="4787" y="13273"/>
                      </a:lnTo>
                      <a:lnTo>
                        <a:pt x="4740" y="13243"/>
                      </a:lnTo>
                      <a:lnTo>
                        <a:pt x="4694" y="13210"/>
                      </a:lnTo>
                      <a:lnTo>
                        <a:pt x="4649" y="13176"/>
                      </a:lnTo>
                      <a:lnTo>
                        <a:pt x="4605" y="13139"/>
                      </a:lnTo>
                      <a:lnTo>
                        <a:pt x="4563" y="13100"/>
                      </a:lnTo>
                      <a:lnTo>
                        <a:pt x="4523" y="13060"/>
                      </a:lnTo>
                      <a:lnTo>
                        <a:pt x="4483" y="13018"/>
                      </a:lnTo>
                      <a:lnTo>
                        <a:pt x="4465" y="7336"/>
                      </a:lnTo>
                      <a:lnTo>
                        <a:pt x="4452" y="7308"/>
                      </a:lnTo>
                      <a:lnTo>
                        <a:pt x="4437" y="7281"/>
                      </a:lnTo>
                      <a:lnTo>
                        <a:pt x="4420" y="7257"/>
                      </a:lnTo>
                      <a:lnTo>
                        <a:pt x="4403" y="7235"/>
                      </a:lnTo>
                      <a:lnTo>
                        <a:pt x="4383" y="7216"/>
                      </a:lnTo>
                      <a:lnTo>
                        <a:pt x="4361" y="7198"/>
                      </a:lnTo>
                      <a:lnTo>
                        <a:pt x="4339" y="7182"/>
                      </a:lnTo>
                      <a:lnTo>
                        <a:pt x="4316" y="7168"/>
                      </a:lnTo>
                      <a:lnTo>
                        <a:pt x="4293" y="7157"/>
                      </a:lnTo>
                      <a:lnTo>
                        <a:pt x="4267" y="7146"/>
                      </a:lnTo>
                      <a:lnTo>
                        <a:pt x="4242" y="7138"/>
                      </a:lnTo>
                      <a:lnTo>
                        <a:pt x="4216" y="7131"/>
                      </a:lnTo>
                      <a:lnTo>
                        <a:pt x="4190" y="7127"/>
                      </a:lnTo>
                      <a:lnTo>
                        <a:pt x="4163" y="7124"/>
                      </a:lnTo>
                      <a:lnTo>
                        <a:pt x="4137" y="7123"/>
                      </a:lnTo>
                      <a:lnTo>
                        <a:pt x="4110" y="7123"/>
                      </a:lnTo>
                      <a:lnTo>
                        <a:pt x="4083" y="7125"/>
                      </a:lnTo>
                      <a:lnTo>
                        <a:pt x="4057" y="7129"/>
                      </a:lnTo>
                      <a:lnTo>
                        <a:pt x="4031" y="7135"/>
                      </a:lnTo>
                      <a:lnTo>
                        <a:pt x="4006" y="7142"/>
                      </a:lnTo>
                      <a:lnTo>
                        <a:pt x="3981" y="7150"/>
                      </a:lnTo>
                      <a:lnTo>
                        <a:pt x="3956" y="7160"/>
                      </a:lnTo>
                      <a:lnTo>
                        <a:pt x="3933" y="7172"/>
                      </a:lnTo>
                      <a:lnTo>
                        <a:pt x="3911" y="7184"/>
                      </a:lnTo>
                      <a:lnTo>
                        <a:pt x="3890" y="7199"/>
                      </a:lnTo>
                      <a:lnTo>
                        <a:pt x="3871" y="7214"/>
                      </a:lnTo>
                      <a:lnTo>
                        <a:pt x="3852" y="7232"/>
                      </a:lnTo>
                      <a:lnTo>
                        <a:pt x="3836" y="7250"/>
                      </a:lnTo>
                      <a:lnTo>
                        <a:pt x="3821" y="7270"/>
                      </a:lnTo>
                      <a:lnTo>
                        <a:pt x="3808" y="7291"/>
                      </a:lnTo>
                      <a:lnTo>
                        <a:pt x="3797" y="7313"/>
                      </a:lnTo>
                      <a:lnTo>
                        <a:pt x="3788" y="7336"/>
                      </a:lnTo>
                      <a:lnTo>
                        <a:pt x="3788" y="13017"/>
                      </a:lnTo>
                      <a:lnTo>
                        <a:pt x="3708" y="13105"/>
                      </a:lnTo>
                      <a:lnTo>
                        <a:pt x="3629" y="13181"/>
                      </a:lnTo>
                      <a:lnTo>
                        <a:pt x="3551" y="13247"/>
                      </a:lnTo>
                      <a:lnTo>
                        <a:pt x="3473" y="13305"/>
                      </a:lnTo>
                      <a:lnTo>
                        <a:pt x="3395" y="13352"/>
                      </a:lnTo>
                      <a:lnTo>
                        <a:pt x="3318" y="13392"/>
                      </a:lnTo>
                      <a:lnTo>
                        <a:pt x="3242" y="13424"/>
                      </a:lnTo>
                      <a:lnTo>
                        <a:pt x="3167" y="13447"/>
                      </a:lnTo>
                      <a:lnTo>
                        <a:pt x="3093" y="13465"/>
                      </a:lnTo>
                      <a:lnTo>
                        <a:pt x="3020" y="13475"/>
                      </a:lnTo>
                      <a:lnTo>
                        <a:pt x="2948" y="13478"/>
                      </a:lnTo>
                      <a:lnTo>
                        <a:pt x="2879" y="13477"/>
                      </a:lnTo>
                      <a:lnTo>
                        <a:pt x="2811" y="13470"/>
                      </a:lnTo>
                      <a:lnTo>
                        <a:pt x="2745" y="13460"/>
                      </a:lnTo>
                      <a:lnTo>
                        <a:pt x="2680" y="13444"/>
                      </a:lnTo>
                      <a:lnTo>
                        <a:pt x="2618" y="13425"/>
                      </a:lnTo>
                      <a:lnTo>
                        <a:pt x="2559" y="13402"/>
                      </a:lnTo>
                      <a:lnTo>
                        <a:pt x="2501" y="13378"/>
                      </a:lnTo>
                      <a:lnTo>
                        <a:pt x="2447" y="13350"/>
                      </a:lnTo>
                      <a:lnTo>
                        <a:pt x="2395" y="13321"/>
                      </a:lnTo>
                      <a:lnTo>
                        <a:pt x="2345" y="13291"/>
                      </a:lnTo>
                      <a:lnTo>
                        <a:pt x="2299" y="13261"/>
                      </a:lnTo>
                      <a:lnTo>
                        <a:pt x="2256" y="13230"/>
                      </a:lnTo>
                      <a:lnTo>
                        <a:pt x="2217" y="13199"/>
                      </a:lnTo>
                      <a:lnTo>
                        <a:pt x="2180" y="13169"/>
                      </a:lnTo>
                      <a:lnTo>
                        <a:pt x="2147" y="13140"/>
                      </a:lnTo>
                      <a:lnTo>
                        <a:pt x="2118" y="13112"/>
                      </a:lnTo>
                      <a:lnTo>
                        <a:pt x="2094" y="13087"/>
                      </a:lnTo>
                      <a:lnTo>
                        <a:pt x="2073" y="13065"/>
                      </a:lnTo>
                      <a:lnTo>
                        <a:pt x="2056" y="13045"/>
                      </a:lnTo>
                      <a:lnTo>
                        <a:pt x="2044" y="13030"/>
                      </a:lnTo>
                      <a:lnTo>
                        <a:pt x="2036" y="13017"/>
                      </a:lnTo>
                      <a:lnTo>
                        <a:pt x="2018" y="4156"/>
                      </a:lnTo>
                      <a:lnTo>
                        <a:pt x="1264" y="5805"/>
                      </a:lnTo>
                      <a:lnTo>
                        <a:pt x="1188" y="5868"/>
                      </a:lnTo>
                      <a:lnTo>
                        <a:pt x="1114" y="5922"/>
                      </a:lnTo>
                      <a:lnTo>
                        <a:pt x="1041" y="5967"/>
                      </a:lnTo>
                      <a:lnTo>
                        <a:pt x="972" y="6004"/>
                      </a:lnTo>
                      <a:lnTo>
                        <a:pt x="905" y="6032"/>
                      </a:lnTo>
                      <a:lnTo>
                        <a:pt x="839" y="6053"/>
                      </a:lnTo>
                      <a:lnTo>
                        <a:pt x="776" y="6067"/>
                      </a:lnTo>
                      <a:lnTo>
                        <a:pt x="715" y="6074"/>
                      </a:lnTo>
                      <a:lnTo>
                        <a:pt x="657" y="6072"/>
                      </a:lnTo>
                      <a:lnTo>
                        <a:pt x="602" y="6067"/>
                      </a:lnTo>
                      <a:lnTo>
                        <a:pt x="549" y="6055"/>
                      </a:lnTo>
                      <a:lnTo>
                        <a:pt x="497" y="6037"/>
                      </a:lnTo>
                      <a:lnTo>
                        <a:pt x="448" y="6015"/>
                      </a:lnTo>
                      <a:lnTo>
                        <a:pt x="402" y="5987"/>
                      </a:lnTo>
                      <a:lnTo>
                        <a:pt x="358" y="5956"/>
                      </a:lnTo>
                      <a:lnTo>
                        <a:pt x="317" y="5920"/>
                      </a:lnTo>
                      <a:lnTo>
                        <a:pt x="278" y="5882"/>
                      </a:lnTo>
                      <a:lnTo>
                        <a:pt x="241" y="5839"/>
                      </a:lnTo>
                      <a:lnTo>
                        <a:pt x="208" y="5795"/>
                      </a:lnTo>
                      <a:lnTo>
                        <a:pt x="176" y="5748"/>
                      </a:lnTo>
                      <a:lnTo>
                        <a:pt x="148" y="5698"/>
                      </a:lnTo>
                      <a:lnTo>
                        <a:pt x="121" y="5647"/>
                      </a:lnTo>
                      <a:lnTo>
                        <a:pt x="97" y="5595"/>
                      </a:lnTo>
                      <a:lnTo>
                        <a:pt x="76" y="5542"/>
                      </a:lnTo>
                      <a:lnTo>
                        <a:pt x="57" y="5489"/>
                      </a:lnTo>
                      <a:lnTo>
                        <a:pt x="41" y="5435"/>
                      </a:lnTo>
                      <a:lnTo>
                        <a:pt x="27" y="5382"/>
                      </a:lnTo>
                      <a:lnTo>
                        <a:pt x="17" y="5330"/>
                      </a:lnTo>
                      <a:lnTo>
                        <a:pt x="8" y="5278"/>
                      </a:lnTo>
                      <a:lnTo>
                        <a:pt x="3" y="5229"/>
                      </a:lnTo>
                      <a:lnTo>
                        <a:pt x="0" y="5180"/>
                      </a:lnTo>
                      <a:lnTo>
                        <a:pt x="0" y="5134"/>
                      </a:lnTo>
                      <a:lnTo>
                        <a:pt x="2130" y="298"/>
                      </a:lnTo>
                      <a:lnTo>
                        <a:pt x="2322" y="123"/>
                      </a:lnTo>
                      <a:lnTo>
                        <a:pt x="2563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58" name="Freeform 33"/>
                <p:cNvSpPr>
                  <a:spLocks/>
                </p:cNvSpPr>
                <p:nvPr/>
              </p:nvSpPr>
              <p:spPr bwMode="auto">
                <a:xfrm>
                  <a:off x="4954" y="1258"/>
                  <a:ext cx="743" cy="829"/>
                </a:xfrm>
                <a:custGeom>
                  <a:avLst/>
                  <a:gdLst>
                    <a:gd name="T0" fmla="*/ 2046 w 3713"/>
                    <a:gd name="T1" fmla="*/ 10 h 4144"/>
                    <a:gd name="T2" fmla="*/ 2320 w 3713"/>
                    <a:gd name="T3" fmla="*/ 64 h 4144"/>
                    <a:gd name="T4" fmla="*/ 2579 w 3713"/>
                    <a:gd name="T5" fmla="*/ 163 h 4144"/>
                    <a:gd name="T6" fmla="*/ 2820 w 3713"/>
                    <a:gd name="T7" fmla="*/ 299 h 4144"/>
                    <a:gd name="T8" fmla="*/ 3038 w 3713"/>
                    <a:gd name="T9" fmla="*/ 472 h 4144"/>
                    <a:gd name="T10" fmla="*/ 3231 w 3713"/>
                    <a:gd name="T11" fmla="*/ 678 h 4144"/>
                    <a:gd name="T12" fmla="*/ 3396 w 3713"/>
                    <a:gd name="T13" fmla="*/ 913 h 4144"/>
                    <a:gd name="T14" fmla="*/ 3530 w 3713"/>
                    <a:gd name="T15" fmla="*/ 1173 h 4144"/>
                    <a:gd name="T16" fmla="*/ 3630 w 3713"/>
                    <a:gd name="T17" fmla="*/ 1455 h 4144"/>
                    <a:gd name="T18" fmla="*/ 3692 w 3713"/>
                    <a:gd name="T19" fmla="*/ 1757 h 4144"/>
                    <a:gd name="T20" fmla="*/ 3713 w 3713"/>
                    <a:gd name="T21" fmla="*/ 2071 h 4144"/>
                    <a:gd name="T22" fmla="*/ 3692 w 3713"/>
                    <a:gd name="T23" fmla="*/ 2387 h 4144"/>
                    <a:gd name="T24" fmla="*/ 3630 w 3713"/>
                    <a:gd name="T25" fmla="*/ 2687 h 4144"/>
                    <a:gd name="T26" fmla="*/ 3530 w 3713"/>
                    <a:gd name="T27" fmla="*/ 2970 h 4144"/>
                    <a:gd name="T28" fmla="*/ 3396 w 3713"/>
                    <a:gd name="T29" fmla="*/ 3230 h 4144"/>
                    <a:gd name="T30" fmla="*/ 3231 w 3713"/>
                    <a:gd name="T31" fmla="*/ 3465 h 4144"/>
                    <a:gd name="T32" fmla="*/ 3038 w 3713"/>
                    <a:gd name="T33" fmla="*/ 3671 h 4144"/>
                    <a:gd name="T34" fmla="*/ 2820 w 3713"/>
                    <a:gd name="T35" fmla="*/ 3844 h 4144"/>
                    <a:gd name="T36" fmla="*/ 2579 w 3713"/>
                    <a:gd name="T37" fmla="*/ 3981 h 4144"/>
                    <a:gd name="T38" fmla="*/ 2320 w 3713"/>
                    <a:gd name="T39" fmla="*/ 4079 h 4144"/>
                    <a:gd name="T40" fmla="*/ 2046 w 3713"/>
                    <a:gd name="T41" fmla="*/ 4133 h 4144"/>
                    <a:gd name="T42" fmla="*/ 1761 w 3713"/>
                    <a:gd name="T43" fmla="*/ 4141 h 4144"/>
                    <a:gd name="T44" fmla="*/ 1482 w 3713"/>
                    <a:gd name="T45" fmla="*/ 4102 h 4144"/>
                    <a:gd name="T46" fmla="*/ 1219 w 3713"/>
                    <a:gd name="T47" fmla="*/ 4018 h 4144"/>
                    <a:gd name="T48" fmla="*/ 972 w 3713"/>
                    <a:gd name="T49" fmla="*/ 3894 h 4144"/>
                    <a:gd name="T50" fmla="*/ 746 w 3713"/>
                    <a:gd name="T51" fmla="*/ 3732 h 4144"/>
                    <a:gd name="T52" fmla="*/ 543 w 3713"/>
                    <a:gd name="T53" fmla="*/ 3537 h 4144"/>
                    <a:gd name="T54" fmla="*/ 369 w 3713"/>
                    <a:gd name="T55" fmla="*/ 3311 h 4144"/>
                    <a:gd name="T56" fmla="*/ 224 w 3713"/>
                    <a:gd name="T57" fmla="*/ 3059 h 4144"/>
                    <a:gd name="T58" fmla="*/ 112 w 3713"/>
                    <a:gd name="T59" fmla="*/ 2784 h 4144"/>
                    <a:gd name="T60" fmla="*/ 38 w 3713"/>
                    <a:gd name="T61" fmla="*/ 2489 h 4144"/>
                    <a:gd name="T62" fmla="*/ 2 w 3713"/>
                    <a:gd name="T63" fmla="*/ 2179 h 4144"/>
                    <a:gd name="T64" fmla="*/ 9 w 3713"/>
                    <a:gd name="T65" fmla="*/ 1859 h 4144"/>
                    <a:gd name="T66" fmla="*/ 58 w 3713"/>
                    <a:gd name="T67" fmla="*/ 1554 h 4144"/>
                    <a:gd name="T68" fmla="*/ 146 w 3713"/>
                    <a:gd name="T69" fmla="*/ 1265 h 4144"/>
                    <a:gd name="T70" fmla="*/ 268 w 3713"/>
                    <a:gd name="T71" fmla="*/ 997 h 4144"/>
                    <a:gd name="T72" fmla="*/ 424 w 3713"/>
                    <a:gd name="T73" fmla="*/ 753 h 4144"/>
                    <a:gd name="T74" fmla="*/ 608 w 3713"/>
                    <a:gd name="T75" fmla="*/ 538 h 4144"/>
                    <a:gd name="T76" fmla="*/ 819 w 3713"/>
                    <a:gd name="T77" fmla="*/ 353 h 4144"/>
                    <a:gd name="T78" fmla="*/ 1052 w 3713"/>
                    <a:gd name="T79" fmla="*/ 204 h 4144"/>
                    <a:gd name="T80" fmla="*/ 1305 w 3713"/>
                    <a:gd name="T81" fmla="*/ 92 h 4144"/>
                    <a:gd name="T82" fmla="*/ 1575 w 3713"/>
                    <a:gd name="T83" fmla="*/ 23 h 4144"/>
                    <a:gd name="T84" fmla="*/ 1857 w 3713"/>
                    <a:gd name="T85" fmla="*/ 0 h 4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713" h="4144">
                      <a:moveTo>
                        <a:pt x="1857" y="0"/>
                      </a:moveTo>
                      <a:lnTo>
                        <a:pt x="1953" y="2"/>
                      </a:lnTo>
                      <a:lnTo>
                        <a:pt x="2046" y="10"/>
                      </a:lnTo>
                      <a:lnTo>
                        <a:pt x="2140" y="23"/>
                      </a:lnTo>
                      <a:lnTo>
                        <a:pt x="2231" y="41"/>
                      </a:lnTo>
                      <a:lnTo>
                        <a:pt x="2320" y="64"/>
                      </a:lnTo>
                      <a:lnTo>
                        <a:pt x="2409" y="92"/>
                      </a:lnTo>
                      <a:lnTo>
                        <a:pt x="2495" y="126"/>
                      </a:lnTo>
                      <a:lnTo>
                        <a:pt x="2579" y="163"/>
                      </a:lnTo>
                      <a:lnTo>
                        <a:pt x="2661" y="204"/>
                      </a:lnTo>
                      <a:lnTo>
                        <a:pt x="2742" y="249"/>
                      </a:lnTo>
                      <a:lnTo>
                        <a:pt x="2820" y="299"/>
                      </a:lnTo>
                      <a:lnTo>
                        <a:pt x="2895" y="353"/>
                      </a:lnTo>
                      <a:lnTo>
                        <a:pt x="2967" y="411"/>
                      </a:lnTo>
                      <a:lnTo>
                        <a:pt x="3038" y="472"/>
                      </a:lnTo>
                      <a:lnTo>
                        <a:pt x="3105" y="538"/>
                      </a:lnTo>
                      <a:lnTo>
                        <a:pt x="3170" y="606"/>
                      </a:lnTo>
                      <a:lnTo>
                        <a:pt x="3231" y="678"/>
                      </a:lnTo>
                      <a:lnTo>
                        <a:pt x="3289" y="753"/>
                      </a:lnTo>
                      <a:lnTo>
                        <a:pt x="3344" y="832"/>
                      </a:lnTo>
                      <a:lnTo>
                        <a:pt x="3396" y="913"/>
                      </a:lnTo>
                      <a:lnTo>
                        <a:pt x="3445" y="997"/>
                      </a:lnTo>
                      <a:lnTo>
                        <a:pt x="3489" y="1084"/>
                      </a:lnTo>
                      <a:lnTo>
                        <a:pt x="3530" y="1173"/>
                      </a:lnTo>
                      <a:lnTo>
                        <a:pt x="3567" y="1265"/>
                      </a:lnTo>
                      <a:lnTo>
                        <a:pt x="3601" y="1359"/>
                      </a:lnTo>
                      <a:lnTo>
                        <a:pt x="3630" y="1455"/>
                      </a:lnTo>
                      <a:lnTo>
                        <a:pt x="3655" y="1554"/>
                      </a:lnTo>
                      <a:lnTo>
                        <a:pt x="3676" y="1654"/>
                      </a:lnTo>
                      <a:lnTo>
                        <a:pt x="3692" y="1757"/>
                      </a:lnTo>
                      <a:lnTo>
                        <a:pt x="3704" y="1859"/>
                      </a:lnTo>
                      <a:lnTo>
                        <a:pt x="3711" y="1965"/>
                      </a:lnTo>
                      <a:lnTo>
                        <a:pt x="3713" y="2071"/>
                      </a:lnTo>
                      <a:lnTo>
                        <a:pt x="3711" y="2179"/>
                      </a:lnTo>
                      <a:lnTo>
                        <a:pt x="3704" y="2284"/>
                      </a:lnTo>
                      <a:lnTo>
                        <a:pt x="3692" y="2387"/>
                      </a:lnTo>
                      <a:lnTo>
                        <a:pt x="3676" y="2489"/>
                      </a:lnTo>
                      <a:lnTo>
                        <a:pt x="3655" y="2589"/>
                      </a:lnTo>
                      <a:lnTo>
                        <a:pt x="3630" y="2687"/>
                      </a:lnTo>
                      <a:lnTo>
                        <a:pt x="3601" y="2784"/>
                      </a:lnTo>
                      <a:lnTo>
                        <a:pt x="3567" y="2878"/>
                      </a:lnTo>
                      <a:lnTo>
                        <a:pt x="3530" y="2970"/>
                      </a:lnTo>
                      <a:lnTo>
                        <a:pt x="3489" y="3059"/>
                      </a:lnTo>
                      <a:lnTo>
                        <a:pt x="3445" y="3146"/>
                      </a:lnTo>
                      <a:lnTo>
                        <a:pt x="3396" y="3230"/>
                      </a:lnTo>
                      <a:lnTo>
                        <a:pt x="3344" y="3311"/>
                      </a:lnTo>
                      <a:lnTo>
                        <a:pt x="3289" y="3390"/>
                      </a:lnTo>
                      <a:lnTo>
                        <a:pt x="3231" y="3465"/>
                      </a:lnTo>
                      <a:lnTo>
                        <a:pt x="3170" y="3537"/>
                      </a:lnTo>
                      <a:lnTo>
                        <a:pt x="3105" y="3605"/>
                      </a:lnTo>
                      <a:lnTo>
                        <a:pt x="3038" y="3671"/>
                      </a:lnTo>
                      <a:lnTo>
                        <a:pt x="2967" y="3732"/>
                      </a:lnTo>
                      <a:lnTo>
                        <a:pt x="2895" y="3790"/>
                      </a:lnTo>
                      <a:lnTo>
                        <a:pt x="2820" y="3844"/>
                      </a:lnTo>
                      <a:lnTo>
                        <a:pt x="2742" y="3894"/>
                      </a:lnTo>
                      <a:lnTo>
                        <a:pt x="2661" y="3939"/>
                      </a:lnTo>
                      <a:lnTo>
                        <a:pt x="2579" y="3981"/>
                      </a:lnTo>
                      <a:lnTo>
                        <a:pt x="2495" y="4018"/>
                      </a:lnTo>
                      <a:lnTo>
                        <a:pt x="2409" y="4051"/>
                      </a:lnTo>
                      <a:lnTo>
                        <a:pt x="2320" y="4079"/>
                      </a:lnTo>
                      <a:lnTo>
                        <a:pt x="2231" y="4102"/>
                      </a:lnTo>
                      <a:lnTo>
                        <a:pt x="2140" y="4119"/>
                      </a:lnTo>
                      <a:lnTo>
                        <a:pt x="2046" y="4133"/>
                      </a:lnTo>
                      <a:lnTo>
                        <a:pt x="1953" y="4141"/>
                      </a:lnTo>
                      <a:lnTo>
                        <a:pt x="1857" y="4144"/>
                      </a:lnTo>
                      <a:lnTo>
                        <a:pt x="1761" y="4141"/>
                      </a:lnTo>
                      <a:lnTo>
                        <a:pt x="1667" y="4133"/>
                      </a:lnTo>
                      <a:lnTo>
                        <a:pt x="1575" y="4119"/>
                      </a:lnTo>
                      <a:lnTo>
                        <a:pt x="1482" y="4102"/>
                      </a:lnTo>
                      <a:lnTo>
                        <a:pt x="1393" y="4079"/>
                      </a:lnTo>
                      <a:lnTo>
                        <a:pt x="1305" y="4051"/>
                      </a:lnTo>
                      <a:lnTo>
                        <a:pt x="1219" y="4018"/>
                      </a:lnTo>
                      <a:lnTo>
                        <a:pt x="1134" y="3981"/>
                      </a:lnTo>
                      <a:lnTo>
                        <a:pt x="1052" y="3939"/>
                      </a:lnTo>
                      <a:lnTo>
                        <a:pt x="972" y="3894"/>
                      </a:lnTo>
                      <a:lnTo>
                        <a:pt x="894" y="3844"/>
                      </a:lnTo>
                      <a:lnTo>
                        <a:pt x="819" y="3790"/>
                      </a:lnTo>
                      <a:lnTo>
                        <a:pt x="746" y="3732"/>
                      </a:lnTo>
                      <a:lnTo>
                        <a:pt x="675" y="3671"/>
                      </a:lnTo>
                      <a:lnTo>
                        <a:pt x="608" y="3605"/>
                      </a:lnTo>
                      <a:lnTo>
                        <a:pt x="543" y="3537"/>
                      </a:lnTo>
                      <a:lnTo>
                        <a:pt x="482" y="3465"/>
                      </a:lnTo>
                      <a:lnTo>
                        <a:pt x="424" y="3390"/>
                      </a:lnTo>
                      <a:lnTo>
                        <a:pt x="369" y="3311"/>
                      </a:lnTo>
                      <a:lnTo>
                        <a:pt x="317" y="3230"/>
                      </a:lnTo>
                      <a:lnTo>
                        <a:pt x="268" y="3146"/>
                      </a:lnTo>
                      <a:lnTo>
                        <a:pt x="224" y="3059"/>
                      </a:lnTo>
                      <a:lnTo>
                        <a:pt x="183" y="2970"/>
                      </a:lnTo>
                      <a:lnTo>
                        <a:pt x="146" y="2878"/>
                      </a:lnTo>
                      <a:lnTo>
                        <a:pt x="112" y="2784"/>
                      </a:lnTo>
                      <a:lnTo>
                        <a:pt x="83" y="2687"/>
                      </a:lnTo>
                      <a:lnTo>
                        <a:pt x="58" y="2589"/>
                      </a:lnTo>
                      <a:lnTo>
                        <a:pt x="38" y="2489"/>
                      </a:lnTo>
                      <a:lnTo>
                        <a:pt x="21" y="2387"/>
                      </a:lnTo>
                      <a:lnTo>
                        <a:pt x="9" y="2284"/>
                      </a:lnTo>
                      <a:lnTo>
                        <a:pt x="2" y="2179"/>
                      </a:lnTo>
                      <a:lnTo>
                        <a:pt x="0" y="2071"/>
                      </a:lnTo>
                      <a:lnTo>
                        <a:pt x="2" y="1965"/>
                      </a:lnTo>
                      <a:lnTo>
                        <a:pt x="9" y="1859"/>
                      </a:lnTo>
                      <a:lnTo>
                        <a:pt x="21" y="1757"/>
                      </a:lnTo>
                      <a:lnTo>
                        <a:pt x="38" y="1654"/>
                      </a:lnTo>
                      <a:lnTo>
                        <a:pt x="58" y="1554"/>
                      </a:lnTo>
                      <a:lnTo>
                        <a:pt x="83" y="1455"/>
                      </a:lnTo>
                      <a:lnTo>
                        <a:pt x="112" y="1359"/>
                      </a:lnTo>
                      <a:lnTo>
                        <a:pt x="146" y="1265"/>
                      </a:lnTo>
                      <a:lnTo>
                        <a:pt x="183" y="1173"/>
                      </a:lnTo>
                      <a:lnTo>
                        <a:pt x="224" y="1084"/>
                      </a:lnTo>
                      <a:lnTo>
                        <a:pt x="268" y="997"/>
                      </a:lnTo>
                      <a:lnTo>
                        <a:pt x="317" y="913"/>
                      </a:lnTo>
                      <a:lnTo>
                        <a:pt x="369" y="832"/>
                      </a:lnTo>
                      <a:lnTo>
                        <a:pt x="424" y="753"/>
                      </a:lnTo>
                      <a:lnTo>
                        <a:pt x="482" y="678"/>
                      </a:lnTo>
                      <a:lnTo>
                        <a:pt x="543" y="606"/>
                      </a:lnTo>
                      <a:lnTo>
                        <a:pt x="608" y="538"/>
                      </a:lnTo>
                      <a:lnTo>
                        <a:pt x="675" y="472"/>
                      </a:lnTo>
                      <a:lnTo>
                        <a:pt x="746" y="411"/>
                      </a:lnTo>
                      <a:lnTo>
                        <a:pt x="819" y="353"/>
                      </a:lnTo>
                      <a:lnTo>
                        <a:pt x="894" y="299"/>
                      </a:lnTo>
                      <a:lnTo>
                        <a:pt x="972" y="249"/>
                      </a:lnTo>
                      <a:lnTo>
                        <a:pt x="1052" y="204"/>
                      </a:lnTo>
                      <a:lnTo>
                        <a:pt x="1134" y="163"/>
                      </a:lnTo>
                      <a:lnTo>
                        <a:pt x="1219" y="126"/>
                      </a:lnTo>
                      <a:lnTo>
                        <a:pt x="1305" y="92"/>
                      </a:lnTo>
                      <a:lnTo>
                        <a:pt x="1393" y="64"/>
                      </a:lnTo>
                      <a:lnTo>
                        <a:pt x="1482" y="41"/>
                      </a:lnTo>
                      <a:lnTo>
                        <a:pt x="1575" y="23"/>
                      </a:lnTo>
                      <a:lnTo>
                        <a:pt x="1667" y="10"/>
                      </a:lnTo>
                      <a:lnTo>
                        <a:pt x="1761" y="2"/>
                      </a:lnTo>
                      <a:lnTo>
                        <a:pt x="1857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</p:grpSp>
        <p:sp>
          <p:nvSpPr>
            <p:cNvPr id="225" name="Rectángulo 224"/>
            <p:cNvSpPr/>
            <p:nvPr/>
          </p:nvSpPr>
          <p:spPr>
            <a:xfrm>
              <a:off x="2187132" y="2028426"/>
              <a:ext cx="1423099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_tradnl" sz="3000" b="1" dirty="0" smtClean="0">
                  <a:solidFill>
                    <a:srgbClr val="4BACC6"/>
                  </a:solidFill>
                  <a:latin typeface="Source Sans Pro" pitchFamily="34" charset="0"/>
                </a:rPr>
                <a:t>6,779</a:t>
              </a:r>
              <a:endParaRPr lang="es-ES" sz="3000" dirty="0">
                <a:solidFill>
                  <a:srgbClr val="4BACC6"/>
                </a:solidFill>
              </a:endParaRPr>
            </a:p>
          </p:txBody>
        </p:sp>
        <p:sp>
          <p:nvSpPr>
            <p:cNvPr id="246" name="Rectángulo 245"/>
            <p:cNvSpPr/>
            <p:nvPr/>
          </p:nvSpPr>
          <p:spPr>
            <a:xfrm>
              <a:off x="4048180" y="2906519"/>
              <a:ext cx="1206893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ES_tradnl" sz="3000" b="1" dirty="0" smtClean="0">
                  <a:solidFill>
                    <a:srgbClr val="F73F9B"/>
                  </a:solidFill>
                  <a:latin typeface="Source Sans Pro" pitchFamily="34" charset="0"/>
                </a:rPr>
                <a:t>8,125</a:t>
              </a:r>
              <a:endParaRPr lang="es-ES_tradnl" sz="3000" b="1" dirty="0">
                <a:solidFill>
                  <a:srgbClr val="F73F9B"/>
                </a:solidFill>
                <a:latin typeface="Source Sans Pro" pitchFamily="34" charset="0"/>
              </a:endParaRPr>
            </a:p>
          </p:txBody>
        </p:sp>
        <p:sp>
          <p:nvSpPr>
            <p:cNvPr id="247" name="Rectángulo 246"/>
            <p:cNvSpPr/>
            <p:nvPr/>
          </p:nvSpPr>
          <p:spPr>
            <a:xfrm>
              <a:off x="2523048" y="3913648"/>
              <a:ext cx="1222371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_tradnl" sz="3000" b="1" dirty="0" smtClean="0">
                  <a:solidFill>
                    <a:srgbClr val="8064A2"/>
                  </a:solidFill>
                  <a:latin typeface="Source Sans Pro" pitchFamily="34" charset="0"/>
                </a:rPr>
                <a:t>9,539</a:t>
              </a:r>
              <a:endParaRPr lang="es-ES" sz="3000" dirty="0">
                <a:solidFill>
                  <a:srgbClr val="8064A2"/>
                </a:solidFill>
              </a:endParaRPr>
            </a:p>
          </p:txBody>
        </p:sp>
        <p:grpSp>
          <p:nvGrpSpPr>
            <p:cNvPr id="17" name="Grupo 16"/>
            <p:cNvGrpSpPr/>
            <p:nvPr/>
          </p:nvGrpSpPr>
          <p:grpSpPr>
            <a:xfrm>
              <a:off x="282402" y="3941294"/>
              <a:ext cx="482615" cy="361780"/>
              <a:chOff x="677297" y="5438205"/>
              <a:chExt cx="1408396" cy="990475"/>
            </a:xfrm>
            <a:solidFill>
              <a:schemeClr val="bg1"/>
            </a:solidFill>
          </p:grpSpPr>
          <p:sp>
            <p:nvSpPr>
              <p:cNvPr id="6" name="Triángulo isósceles 5"/>
              <p:cNvSpPr/>
              <p:nvPr/>
            </p:nvSpPr>
            <p:spPr>
              <a:xfrm>
                <a:off x="1153616" y="6179985"/>
                <a:ext cx="475985" cy="24869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SV"/>
              </a:p>
            </p:txBody>
          </p:sp>
          <p:cxnSp>
            <p:nvCxnSpPr>
              <p:cNvPr id="16" name="Conector recto 15"/>
              <p:cNvCxnSpPr/>
              <p:nvPr/>
            </p:nvCxnSpPr>
            <p:spPr>
              <a:xfrm>
                <a:off x="736970" y="6143366"/>
                <a:ext cx="1341305" cy="0"/>
              </a:xfrm>
              <a:prstGeom prst="line">
                <a:avLst/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7" name="Group 19"/>
              <p:cNvGrpSpPr>
                <a:grpSpLocks noChangeAspect="1"/>
              </p:cNvGrpSpPr>
              <p:nvPr/>
            </p:nvGrpSpPr>
            <p:grpSpPr bwMode="auto">
              <a:xfrm>
                <a:off x="677297" y="5438205"/>
                <a:ext cx="458574" cy="672226"/>
                <a:chOff x="5387" y="1615"/>
                <a:chExt cx="1614" cy="2834"/>
              </a:xfrm>
              <a:grpFill/>
            </p:grpSpPr>
            <p:sp>
              <p:nvSpPr>
                <p:cNvPr id="128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130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132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136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39" name="Group 26"/>
              <p:cNvGrpSpPr>
                <a:grpSpLocks noChangeAspect="1"/>
              </p:cNvGrpSpPr>
              <p:nvPr/>
            </p:nvGrpSpPr>
            <p:grpSpPr bwMode="auto">
              <a:xfrm>
                <a:off x="1641430" y="5438222"/>
                <a:ext cx="444263" cy="673982"/>
                <a:chOff x="3058" y="1459"/>
                <a:chExt cx="1556" cy="2836"/>
              </a:xfrm>
              <a:grpFill/>
            </p:grpSpPr>
            <p:sp>
              <p:nvSpPr>
                <p:cNvPr id="141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/>
                </a:p>
              </p:txBody>
            </p:sp>
            <p:sp>
              <p:nvSpPr>
                <p:cNvPr id="144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/>
                </a:p>
              </p:txBody>
            </p:sp>
          </p:grpSp>
        </p:grpSp>
        <p:sp>
          <p:nvSpPr>
            <p:cNvPr id="248" name="87 CuadroTexto"/>
            <p:cNvSpPr txBox="1"/>
            <p:nvPr/>
          </p:nvSpPr>
          <p:spPr>
            <a:xfrm>
              <a:off x="846874" y="3679152"/>
              <a:ext cx="181319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ms-MY" sz="1400" b="1" dirty="0">
                  <a:solidFill>
                    <a:schemeClr val="bg1"/>
                  </a:solidFill>
                  <a:latin typeface="Source Sans Pro" pitchFamily="34" charset="0"/>
                </a:rPr>
                <a:t>Presuntas amenazas o </a:t>
              </a:r>
              <a:r>
                <a:rPr lang="ms-MY" sz="1400" b="1" dirty="0" smtClean="0">
                  <a:solidFill>
                    <a:schemeClr val="bg1"/>
                  </a:solidFill>
                  <a:latin typeface="Source Sans Pro" pitchFamily="34" charset="0"/>
                </a:rPr>
                <a:t>vulneraciones </a:t>
              </a:r>
              <a:r>
                <a:rPr lang="ms-MY" sz="1400" b="1" dirty="0">
                  <a:solidFill>
                    <a:schemeClr val="bg1"/>
                  </a:solidFill>
                  <a:latin typeface="Source Sans Pro" pitchFamily="34" charset="0"/>
                </a:rPr>
                <a:t>a </a:t>
              </a:r>
              <a:r>
                <a:rPr lang="ms-MY" sz="1400" b="1" dirty="0" smtClean="0">
                  <a:solidFill>
                    <a:schemeClr val="bg1"/>
                  </a:solidFill>
                  <a:latin typeface="Source Sans Pro" pitchFamily="34" charset="0"/>
                </a:rPr>
                <a:t>derechos</a:t>
              </a:r>
              <a:endParaRPr lang="ms-MY" sz="14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83" name="35 CuadroTexto"/>
            <p:cNvSpPr txBox="1"/>
            <p:nvPr/>
          </p:nvSpPr>
          <p:spPr>
            <a:xfrm>
              <a:off x="847113" y="2836171"/>
              <a:ext cx="216901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s-ES_tradnl" sz="1400" b="1" dirty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Presuntas </a:t>
              </a:r>
              <a:endParaRPr lang="es-ES_tradnl" sz="1400" b="1" dirty="0" smtClean="0">
                <a:solidFill>
                  <a:schemeClr val="bg1"/>
                </a:solidFill>
                <a:latin typeface="Source Sans Pro" pitchFamily="34" charset="0"/>
                <a:ea typeface="+mj-ea"/>
                <a:cs typeface="+mj-cs"/>
              </a:endParaRPr>
            </a:p>
            <a:p>
              <a:pPr>
                <a:spcBef>
                  <a:spcPct val="0"/>
                </a:spcBef>
              </a:pPr>
              <a:r>
                <a:rPr lang="es-ES_tradnl" sz="1400" b="1" dirty="0" smtClean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víctimas de amenazas o vulneración</a:t>
              </a:r>
              <a:endParaRPr lang="es-SV" sz="1400" b="1" dirty="0">
                <a:solidFill>
                  <a:schemeClr val="bg1"/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376318" y="4653758"/>
            <a:ext cx="4322574" cy="2600797"/>
            <a:chOff x="6982360" y="4336698"/>
            <a:chExt cx="4322574" cy="2600797"/>
          </a:xfrm>
        </p:grpSpPr>
        <p:grpSp>
          <p:nvGrpSpPr>
            <p:cNvPr id="22" name="21 Grupo"/>
            <p:cNvGrpSpPr/>
            <p:nvPr/>
          </p:nvGrpSpPr>
          <p:grpSpPr>
            <a:xfrm>
              <a:off x="7079068" y="4336698"/>
              <a:ext cx="4052186" cy="2311820"/>
              <a:chOff x="5513586" y="5215309"/>
              <a:chExt cx="4052186" cy="2311823"/>
            </a:xfrm>
          </p:grpSpPr>
          <p:sp>
            <p:nvSpPr>
              <p:cNvPr id="160" name="Rectangle 66"/>
              <p:cNvSpPr/>
              <p:nvPr/>
            </p:nvSpPr>
            <p:spPr>
              <a:xfrm>
                <a:off x="5513586" y="7034689"/>
                <a:ext cx="1077447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/>
                  <a:t>Integridad Personal</a:t>
                </a:r>
                <a:endParaRPr lang="en-GB" sz="1300" dirty="0"/>
              </a:p>
            </p:txBody>
          </p:sp>
          <p:sp>
            <p:nvSpPr>
              <p:cNvPr id="162" name="TextBox 65"/>
              <p:cNvSpPr txBox="1"/>
              <p:nvPr/>
            </p:nvSpPr>
            <p:spPr>
              <a:xfrm>
                <a:off x="5575831" y="6672238"/>
                <a:ext cx="825624" cy="4165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252082"/>
                    </a:solidFill>
                    <a:latin typeface="Source Sans Pro" panose="020B0503030403020204" pitchFamily="34" charset="0"/>
                  </a:rPr>
                  <a:t>5,930</a:t>
                </a:r>
                <a:endParaRPr lang="en-GB" sz="1600" b="1" dirty="0">
                  <a:solidFill>
                    <a:srgbClr val="25208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63" name="Rectangle 66"/>
              <p:cNvSpPr/>
              <p:nvPr/>
            </p:nvSpPr>
            <p:spPr>
              <a:xfrm>
                <a:off x="7351886" y="7026682"/>
                <a:ext cx="1388679" cy="4924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 smtClean="0"/>
                  <a:t>Nivel de vida digno y adecuado</a:t>
                </a:r>
                <a:endParaRPr lang="en-GB" sz="1300" dirty="0"/>
              </a:p>
            </p:txBody>
          </p:sp>
          <p:sp>
            <p:nvSpPr>
              <p:cNvPr id="164" name="TextBox 65"/>
              <p:cNvSpPr txBox="1"/>
              <p:nvPr/>
            </p:nvSpPr>
            <p:spPr>
              <a:xfrm>
                <a:off x="6693847" y="6661923"/>
                <a:ext cx="787543" cy="4165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066BA2"/>
                    </a:solidFill>
                    <a:latin typeface="Source Sans Pro" panose="020B0503030403020204" pitchFamily="34" charset="0"/>
                  </a:rPr>
                  <a:t>1,764</a:t>
                </a:r>
                <a:endParaRPr lang="en-GB" sz="1600" b="1" dirty="0">
                  <a:solidFill>
                    <a:srgbClr val="066BA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65" name="TextBox 65"/>
              <p:cNvSpPr txBox="1"/>
              <p:nvPr/>
            </p:nvSpPr>
            <p:spPr>
              <a:xfrm>
                <a:off x="7749471" y="6675069"/>
                <a:ext cx="545342" cy="416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009AE0"/>
                    </a:solidFill>
                    <a:latin typeface="Source Sans Pro" panose="020B0503030403020204" pitchFamily="34" charset="0"/>
                  </a:rPr>
                  <a:t>482</a:t>
                </a:r>
                <a:endParaRPr lang="en-GB" sz="1600" b="1" dirty="0">
                  <a:solidFill>
                    <a:srgbClr val="009AE0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66" name="Rectangle 66"/>
              <p:cNvSpPr/>
              <p:nvPr/>
            </p:nvSpPr>
            <p:spPr>
              <a:xfrm>
                <a:off x="6655668" y="7033598"/>
                <a:ext cx="883220" cy="292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/>
                  <a:t>Salud</a:t>
                </a:r>
                <a:endParaRPr lang="en-GB" sz="1300" dirty="0"/>
              </a:p>
            </p:txBody>
          </p:sp>
          <p:sp>
            <p:nvSpPr>
              <p:cNvPr id="167" name="Round Same Side Corner Rectangle 40"/>
              <p:cNvSpPr/>
              <p:nvPr/>
            </p:nvSpPr>
            <p:spPr>
              <a:xfrm flipH="1">
                <a:off x="5637411" y="5215309"/>
                <a:ext cx="825453" cy="1522142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25208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" name="Round Same Side Corner Rectangle 40"/>
              <p:cNvSpPr/>
              <p:nvPr/>
            </p:nvSpPr>
            <p:spPr>
              <a:xfrm flipH="1">
                <a:off x="6675616" y="5839108"/>
                <a:ext cx="805774" cy="894613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005EB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69" name="2 Conector recto"/>
              <p:cNvCxnSpPr/>
              <p:nvPr/>
            </p:nvCxnSpPr>
            <p:spPr>
              <a:xfrm>
                <a:off x="5625403" y="6766427"/>
                <a:ext cx="3922177" cy="0"/>
              </a:xfrm>
              <a:prstGeom prst="line">
                <a:avLst/>
              </a:prstGeom>
              <a:ln>
                <a:solidFill>
                  <a:srgbClr val="981A8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0" name="Round Same Side Corner Rectangle 40"/>
              <p:cNvSpPr/>
              <p:nvPr/>
            </p:nvSpPr>
            <p:spPr>
              <a:xfrm flipH="1">
                <a:off x="7705829" y="6179987"/>
                <a:ext cx="828000" cy="548640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009A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Round Same Side Corner Rectangle 40"/>
              <p:cNvSpPr/>
              <p:nvPr/>
            </p:nvSpPr>
            <p:spPr>
              <a:xfrm flipH="1">
                <a:off x="8736042" y="5863381"/>
                <a:ext cx="811538" cy="865971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FF7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3" name="Rectangle 45"/>
              <p:cNvSpPr/>
              <p:nvPr/>
            </p:nvSpPr>
            <p:spPr>
              <a:xfrm>
                <a:off x="5627885" y="6124720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62.17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84" name="Rectangle 66"/>
              <p:cNvSpPr/>
              <p:nvPr/>
            </p:nvSpPr>
            <p:spPr>
              <a:xfrm>
                <a:off x="8754329" y="7024078"/>
                <a:ext cx="744574" cy="292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/>
                  <a:t>Otros</a:t>
                </a:r>
                <a:endParaRPr lang="en-GB" sz="1300" dirty="0"/>
              </a:p>
            </p:txBody>
          </p:sp>
          <p:sp>
            <p:nvSpPr>
              <p:cNvPr id="185" name="TextBox 65"/>
              <p:cNvSpPr txBox="1"/>
              <p:nvPr/>
            </p:nvSpPr>
            <p:spPr>
              <a:xfrm>
                <a:off x="8850512" y="6657163"/>
                <a:ext cx="715260" cy="416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FF7C00"/>
                    </a:solidFill>
                    <a:latin typeface="Source Sans Pro" panose="020B0503030403020204" pitchFamily="34" charset="0"/>
                  </a:rPr>
                  <a:t>1,363</a:t>
                </a:r>
                <a:endParaRPr lang="en-GB" sz="1600" b="1" dirty="0">
                  <a:solidFill>
                    <a:srgbClr val="FF7C00"/>
                  </a:solidFill>
                  <a:latin typeface="Source Sans Pro" panose="020B0503030403020204" pitchFamily="34" charset="0"/>
                </a:endParaRPr>
              </a:p>
            </p:txBody>
          </p:sp>
          <p:cxnSp>
            <p:nvCxnSpPr>
              <p:cNvPr id="186" name="157 Conector recto"/>
              <p:cNvCxnSpPr/>
              <p:nvPr/>
            </p:nvCxnSpPr>
            <p:spPr>
              <a:xfrm>
                <a:off x="5625911" y="7035108"/>
                <a:ext cx="3922177" cy="0"/>
              </a:xfrm>
              <a:prstGeom prst="line">
                <a:avLst/>
              </a:prstGeom>
              <a:ln>
                <a:solidFill>
                  <a:srgbClr val="981A8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7" name="Rectangle 45"/>
              <p:cNvSpPr/>
              <p:nvPr/>
            </p:nvSpPr>
            <p:spPr>
              <a:xfrm>
                <a:off x="6660278" y="6115716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18.49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88" name="Rectangle 45"/>
              <p:cNvSpPr/>
              <p:nvPr/>
            </p:nvSpPr>
            <p:spPr>
              <a:xfrm>
                <a:off x="7669425" y="6124315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5.05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89" name="Rectangle 45"/>
              <p:cNvSpPr/>
              <p:nvPr/>
            </p:nvSpPr>
            <p:spPr>
              <a:xfrm>
                <a:off x="8698099" y="6143368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14.29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</p:grpSp>
        <p:sp>
          <p:nvSpPr>
            <p:cNvPr id="285" name="35 CuadroTexto"/>
            <p:cNvSpPr txBox="1"/>
            <p:nvPr/>
          </p:nvSpPr>
          <p:spPr>
            <a:xfrm>
              <a:off x="6982360" y="6629718"/>
              <a:ext cx="4322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Presuntas amenazas o vulneraciones a </a:t>
              </a:r>
              <a:r>
                <a:rPr lang="es-ES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derechos</a:t>
              </a:r>
              <a:endParaRPr lang="es-E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4910947" y="5482423"/>
            <a:ext cx="7038693" cy="1759432"/>
            <a:chOff x="4910947" y="5482423"/>
            <a:chExt cx="7038693" cy="1759432"/>
          </a:xfrm>
        </p:grpSpPr>
        <p:grpSp>
          <p:nvGrpSpPr>
            <p:cNvPr id="190" name="Grupo 189"/>
            <p:cNvGrpSpPr/>
            <p:nvPr/>
          </p:nvGrpSpPr>
          <p:grpSpPr>
            <a:xfrm>
              <a:off x="4910947" y="5482423"/>
              <a:ext cx="7038693" cy="1372691"/>
              <a:chOff x="183507" y="5799805"/>
              <a:chExt cx="6398812" cy="1372692"/>
            </a:xfrm>
          </p:grpSpPr>
          <p:sp>
            <p:nvSpPr>
              <p:cNvPr id="191" name="Rectangle 45"/>
              <p:cNvSpPr/>
              <p:nvPr/>
            </p:nvSpPr>
            <p:spPr>
              <a:xfrm>
                <a:off x="183507" y="6516590"/>
                <a:ext cx="1944458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00A6DA"/>
                    </a:solidFill>
                    <a:latin typeface="Source Sans Pro" pitchFamily="34" charset="0"/>
                  </a:rPr>
                  <a:t>62.65%</a:t>
                </a:r>
                <a:endParaRPr lang="ms-MY" sz="3500" b="1" dirty="0">
                  <a:solidFill>
                    <a:srgbClr val="00A6DA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92" name="Rectangle 46"/>
              <p:cNvSpPr/>
              <p:nvPr/>
            </p:nvSpPr>
            <p:spPr>
              <a:xfrm>
                <a:off x="264585" y="5801997"/>
                <a:ext cx="976911" cy="9079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ms-MY" sz="2000" b="1" dirty="0" smtClean="0">
                    <a:latin typeface="Source Sans Pro" pitchFamily="34" charset="0"/>
                  </a:rPr>
                  <a:t>5,090</a:t>
                </a:r>
                <a:r>
                  <a:rPr lang="ms-MY" sz="1300" b="1" dirty="0" smtClean="0">
                    <a:latin typeface="Source Sans Pro" pitchFamily="34" charset="0"/>
                  </a:rPr>
                  <a:t> </a:t>
                </a:r>
                <a:r>
                  <a:rPr lang="ms-MY" sz="1100" dirty="0" smtClean="0">
                    <a:latin typeface="Source Sans Pro" pitchFamily="34" charset="0"/>
                  </a:rPr>
                  <a:t>niñas </a:t>
                </a:r>
                <a:r>
                  <a:rPr lang="ms-MY" sz="1100" dirty="0">
                    <a:latin typeface="Source Sans Pro" pitchFamily="34" charset="0"/>
                  </a:rPr>
                  <a:t>y adolescentes mujeres</a:t>
                </a:r>
              </a:p>
            </p:txBody>
          </p:sp>
          <p:grpSp>
            <p:nvGrpSpPr>
              <p:cNvPr id="193" name="Group 19"/>
              <p:cNvGrpSpPr>
                <a:grpSpLocks noChangeAspect="1"/>
              </p:cNvGrpSpPr>
              <p:nvPr/>
            </p:nvGrpSpPr>
            <p:grpSpPr bwMode="auto">
              <a:xfrm>
                <a:off x="1222163" y="6080585"/>
                <a:ext cx="284738" cy="499967"/>
                <a:chOff x="5387" y="1615"/>
                <a:chExt cx="1614" cy="2834"/>
              </a:xfrm>
              <a:solidFill>
                <a:srgbClr val="00A6DA"/>
              </a:solidFill>
            </p:grpSpPr>
            <p:sp>
              <p:nvSpPr>
                <p:cNvPr id="210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11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12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13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94" name="Group 36"/>
              <p:cNvGrpSpPr>
                <a:grpSpLocks noChangeAspect="1"/>
              </p:cNvGrpSpPr>
              <p:nvPr/>
            </p:nvGrpSpPr>
            <p:grpSpPr bwMode="auto">
              <a:xfrm>
                <a:off x="1485003" y="5853987"/>
                <a:ext cx="380676" cy="737947"/>
                <a:chOff x="2863" y="985"/>
                <a:chExt cx="1952" cy="3784"/>
              </a:xfrm>
              <a:solidFill>
                <a:srgbClr val="00A6DA"/>
              </a:solidFill>
            </p:grpSpPr>
            <p:sp>
              <p:nvSpPr>
                <p:cNvPr id="207" name="Freeform 37"/>
                <p:cNvSpPr>
                  <a:spLocks/>
                </p:cNvSpPr>
                <p:nvPr/>
              </p:nvSpPr>
              <p:spPr bwMode="auto">
                <a:xfrm>
                  <a:off x="3131" y="2081"/>
                  <a:ext cx="1684" cy="2688"/>
                </a:xfrm>
                <a:custGeom>
                  <a:avLst/>
                  <a:gdLst>
                    <a:gd name="T0" fmla="*/ 4174 w 8420"/>
                    <a:gd name="T1" fmla="*/ 639 h 13438"/>
                    <a:gd name="T2" fmla="*/ 5666 w 8420"/>
                    <a:gd name="T3" fmla="*/ 112 h 13438"/>
                    <a:gd name="T4" fmla="*/ 8410 w 8420"/>
                    <a:gd name="T5" fmla="*/ 5089 h 13438"/>
                    <a:gd name="T6" fmla="*/ 8419 w 8420"/>
                    <a:gd name="T7" fmla="*/ 5275 h 13438"/>
                    <a:gd name="T8" fmla="*/ 8389 w 8420"/>
                    <a:gd name="T9" fmla="*/ 5460 h 13438"/>
                    <a:gd name="T10" fmla="*/ 8323 w 8420"/>
                    <a:gd name="T11" fmla="*/ 5634 h 13438"/>
                    <a:gd name="T12" fmla="*/ 8224 w 8420"/>
                    <a:gd name="T13" fmla="*/ 5786 h 13438"/>
                    <a:gd name="T14" fmla="*/ 8097 w 8420"/>
                    <a:gd name="T15" fmla="*/ 5910 h 13438"/>
                    <a:gd name="T16" fmla="*/ 7945 w 8420"/>
                    <a:gd name="T17" fmla="*/ 5994 h 13438"/>
                    <a:gd name="T18" fmla="*/ 7775 w 8420"/>
                    <a:gd name="T19" fmla="*/ 6029 h 13438"/>
                    <a:gd name="T20" fmla="*/ 7587 w 8420"/>
                    <a:gd name="T21" fmla="*/ 6008 h 13438"/>
                    <a:gd name="T22" fmla="*/ 7387 w 8420"/>
                    <a:gd name="T23" fmla="*/ 5919 h 13438"/>
                    <a:gd name="T24" fmla="*/ 7180 w 8420"/>
                    <a:gd name="T25" fmla="*/ 5754 h 13438"/>
                    <a:gd name="T26" fmla="*/ 7146 w 8420"/>
                    <a:gd name="T27" fmla="*/ 7469 h 13438"/>
                    <a:gd name="T28" fmla="*/ 5980 w 8420"/>
                    <a:gd name="T29" fmla="*/ 13081 h 13438"/>
                    <a:gd name="T30" fmla="*/ 5813 w 8420"/>
                    <a:gd name="T31" fmla="*/ 13229 h 13438"/>
                    <a:gd name="T32" fmla="*/ 5645 w 8420"/>
                    <a:gd name="T33" fmla="*/ 13334 h 13438"/>
                    <a:gd name="T34" fmla="*/ 5478 w 8420"/>
                    <a:gd name="T35" fmla="*/ 13403 h 13438"/>
                    <a:gd name="T36" fmla="*/ 5314 w 8420"/>
                    <a:gd name="T37" fmla="*/ 13435 h 13438"/>
                    <a:gd name="T38" fmla="*/ 5154 w 8420"/>
                    <a:gd name="T39" fmla="*/ 13436 h 13438"/>
                    <a:gd name="T40" fmla="*/ 4998 w 8420"/>
                    <a:gd name="T41" fmla="*/ 13407 h 13438"/>
                    <a:gd name="T42" fmla="*/ 4849 w 8420"/>
                    <a:gd name="T43" fmla="*/ 13352 h 13438"/>
                    <a:gd name="T44" fmla="*/ 4708 w 8420"/>
                    <a:gd name="T45" fmla="*/ 13275 h 13438"/>
                    <a:gd name="T46" fmla="*/ 4575 w 8420"/>
                    <a:gd name="T47" fmla="*/ 13178 h 13438"/>
                    <a:gd name="T48" fmla="*/ 4454 w 8420"/>
                    <a:gd name="T49" fmla="*/ 13063 h 13438"/>
                    <a:gd name="T50" fmla="*/ 4406 w 8420"/>
                    <a:gd name="T51" fmla="*/ 7658 h 13438"/>
                    <a:gd name="T52" fmla="*/ 4372 w 8420"/>
                    <a:gd name="T53" fmla="*/ 7612 h 13438"/>
                    <a:gd name="T54" fmla="*/ 4333 w 8420"/>
                    <a:gd name="T55" fmla="*/ 7576 h 13438"/>
                    <a:gd name="T56" fmla="*/ 4289 w 8420"/>
                    <a:gd name="T57" fmla="*/ 7550 h 13438"/>
                    <a:gd name="T58" fmla="*/ 4243 w 8420"/>
                    <a:gd name="T59" fmla="*/ 7535 h 13438"/>
                    <a:gd name="T60" fmla="*/ 4195 w 8420"/>
                    <a:gd name="T61" fmla="*/ 7529 h 13438"/>
                    <a:gd name="T62" fmla="*/ 4147 w 8420"/>
                    <a:gd name="T63" fmla="*/ 7535 h 13438"/>
                    <a:gd name="T64" fmla="*/ 4101 w 8420"/>
                    <a:gd name="T65" fmla="*/ 7549 h 13438"/>
                    <a:gd name="T66" fmla="*/ 4057 w 8420"/>
                    <a:gd name="T67" fmla="*/ 7575 h 13438"/>
                    <a:gd name="T68" fmla="*/ 4018 w 8420"/>
                    <a:gd name="T69" fmla="*/ 7611 h 13438"/>
                    <a:gd name="T70" fmla="*/ 3983 w 8420"/>
                    <a:gd name="T71" fmla="*/ 7658 h 13438"/>
                    <a:gd name="T72" fmla="*/ 3886 w 8420"/>
                    <a:gd name="T73" fmla="*/ 13093 h 13438"/>
                    <a:gd name="T74" fmla="*/ 3663 w 8420"/>
                    <a:gd name="T75" fmla="*/ 13272 h 13438"/>
                    <a:gd name="T76" fmla="*/ 3449 w 8420"/>
                    <a:gd name="T77" fmla="*/ 13380 h 13438"/>
                    <a:gd name="T78" fmla="*/ 3248 w 8420"/>
                    <a:gd name="T79" fmla="*/ 13426 h 13438"/>
                    <a:gd name="T80" fmla="*/ 3062 w 8420"/>
                    <a:gd name="T81" fmla="*/ 13425 h 13438"/>
                    <a:gd name="T82" fmla="*/ 2894 w 8420"/>
                    <a:gd name="T83" fmla="*/ 13386 h 13438"/>
                    <a:gd name="T84" fmla="*/ 2745 w 8420"/>
                    <a:gd name="T85" fmla="*/ 13321 h 13438"/>
                    <a:gd name="T86" fmla="*/ 2620 w 8420"/>
                    <a:gd name="T87" fmla="*/ 13242 h 13438"/>
                    <a:gd name="T88" fmla="*/ 2518 w 8420"/>
                    <a:gd name="T89" fmla="*/ 13159 h 13438"/>
                    <a:gd name="T90" fmla="*/ 2444 w 8420"/>
                    <a:gd name="T91" fmla="*/ 13085 h 13438"/>
                    <a:gd name="T92" fmla="*/ 2402 w 8420"/>
                    <a:gd name="T93" fmla="*/ 13032 h 13438"/>
                    <a:gd name="T94" fmla="*/ 1238 w 8420"/>
                    <a:gd name="T95" fmla="*/ 7480 h 13438"/>
                    <a:gd name="T96" fmla="*/ 1160 w 8420"/>
                    <a:gd name="T97" fmla="*/ 5764 h 13438"/>
                    <a:gd name="T98" fmla="*/ 965 w 8420"/>
                    <a:gd name="T99" fmla="*/ 5905 h 13438"/>
                    <a:gd name="T100" fmla="*/ 780 w 8420"/>
                    <a:gd name="T101" fmla="*/ 5986 h 13438"/>
                    <a:gd name="T102" fmla="*/ 610 w 8420"/>
                    <a:gd name="T103" fmla="*/ 6016 h 13438"/>
                    <a:gd name="T104" fmla="*/ 454 w 8420"/>
                    <a:gd name="T105" fmla="*/ 5995 h 13438"/>
                    <a:gd name="T106" fmla="*/ 317 w 8420"/>
                    <a:gd name="T107" fmla="*/ 5928 h 13438"/>
                    <a:gd name="T108" fmla="*/ 201 w 8420"/>
                    <a:gd name="T109" fmla="*/ 5821 h 13438"/>
                    <a:gd name="T110" fmla="*/ 110 w 8420"/>
                    <a:gd name="T111" fmla="*/ 5675 h 13438"/>
                    <a:gd name="T112" fmla="*/ 44 w 8420"/>
                    <a:gd name="T113" fmla="*/ 5496 h 13438"/>
                    <a:gd name="T114" fmla="*/ 7 w 8420"/>
                    <a:gd name="T115" fmla="*/ 5288 h 13438"/>
                    <a:gd name="T116" fmla="*/ 1 w 8420"/>
                    <a:gd name="T117" fmla="*/ 5055 h 13438"/>
                    <a:gd name="T118" fmla="*/ 2616 w 8420"/>
                    <a:gd name="T119" fmla="*/ 162 h 13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8420" h="13438">
                      <a:moveTo>
                        <a:pt x="2901" y="0"/>
                      </a:moveTo>
                      <a:lnTo>
                        <a:pt x="3692" y="0"/>
                      </a:lnTo>
                      <a:lnTo>
                        <a:pt x="4174" y="639"/>
                      </a:lnTo>
                      <a:lnTo>
                        <a:pt x="4653" y="0"/>
                      </a:lnTo>
                      <a:lnTo>
                        <a:pt x="5441" y="0"/>
                      </a:lnTo>
                      <a:lnTo>
                        <a:pt x="5666" y="112"/>
                      </a:lnTo>
                      <a:lnTo>
                        <a:pt x="5851" y="297"/>
                      </a:lnTo>
                      <a:lnTo>
                        <a:pt x="8396" y="5029"/>
                      </a:lnTo>
                      <a:lnTo>
                        <a:pt x="8410" y="5089"/>
                      </a:lnTo>
                      <a:lnTo>
                        <a:pt x="8418" y="5151"/>
                      </a:lnTo>
                      <a:lnTo>
                        <a:pt x="8420" y="5213"/>
                      </a:lnTo>
                      <a:lnTo>
                        <a:pt x="8419" y="5275"/>
                      </a:lnTo>
                      <a:lnTo>
                        <a:pt x="8413" y="5338"/>
                      </a:lnTo>
                      <a:lnTo>
                        <a:pt x="8404" y="5399"/>
                      </a:lnTo>
                      <a:lnTo>
                        <a:pt x="8389" y="5460"/>
                      </a:lnTo>
                      <a:lnTo>
                        <a:pt x="8370" y="5519"/>
                      </a:lnTo>
                      <a:lnTo>
                        <a:pt x="8349" y="5577"/>
                      </a:lnTo>
                      <a:lnTo>
                        <a:pt x="8323" y="5634"/>
                      </a:lnTo>
                      <a:lnTo>
                        <a:pt x="8293" y="5687"/>
                      </a:lnTo>
                      <a:lnTo>
                        <a:pt x="8260" y="5738"/>
                      </a:lnTo>
                      <a:lnTo>
                        <a:pt x="8224" y="5786"/>
                      </a:lnTo>
                      <a:lnTo>
                        <a:pt x="8185" y="5831"/>
                      </a:lnTo>
                      <a:lnTo>
                        <a:pt x="8142" y="5873"/>
                      </a:lnTo>
                      <a:lnTo>
                        <a:pt x="8097" y="5910"/>
                      </a:lnTo>
                      <a:lnTo>
                        <a:pt x="8050" y="5943"/>
                      </a:lnTo>
                      <a:lnTo>
                        <a:pt x="7999" y="5971"/>
                      </a:lnTo>
                      <a:lnTo>
                        <a:pt x="7945" y="5994"/>
                      </a:lnTo>
                      <a:lnTo>
                        <a:pt x="7891" y="6011"/>
                      </a:lnTo>
                      <a:lnTo>
                        <a:pt x="7834" y="6023"/>
                      </a:lnTo>
                      <a:lnTo>
                        <a:pt x="7775" y="6029"/>
                      </a:lnTo>
                      <a:lnTo>
                        <a:pt x="7713" y="6029"/>
                      </a:lnTo>
                      <a:lnTo>
                        <a:pt x="7651" y="6022"/>
                      </a:lnTo>
                      <a:lnTo>
                        <a:pt x="7587" y="6008"/>
                      </a:lnTo>
                      <a:lnTo>
                        <a:pt x="7522" y="5986"/>
                      </a:lnTo>
                      <a:lnTo>
                        <a:pt x="7455" y="5957"/>
                      </a:lnTo>
                      <a:lnTo>
                        <a:pt x="7387" y="5919"/>
                      </a:lnTo>
                      <a:lnTo>
                        <a:pt x="7318" y="5873"/>
                      </a:lnTo>
                      <a:lnTo>
                        <a:pt x="7249" y="5818"/>
                      </a:lnTo>
                      <a:lnTo>
                        <a:pt x="7180" y="5754"/>
                      </a:lnTo>
                      <a:lnTo>
                        <a:pt x="7109" y="5681"/>
                      </a:lnTo>
                      <a:lnTo>
                        <a:pt x="6443" y="4458"/>
                      </a:lnTo>
                      <a:lnTo>
                        <a:pt x="7146" y="7469"/>
                      </a:lnTo>
                      <a:lnTo>
                        <a:pt x="6027" y="7467"/>
                      </a:lnTo>
                      <a:lnTo>
                        <a:pt x="6035" y="13021"/>
                      </a:lnTo>
                      <a:lnTo>
                        <a:pt x="5980" y="13081"/>
                      </a:lnTo>
                      <a:lnTo>
                        <a:pt x="5925" y="13134"/>
                      </a:lnTo>
                      <a:lnTo>
                        <a:pt x="5869" y="13184"/>
                      </a:lnTo>
                      <a:lnTo>
                        <a:pt x="5813" y="13229"/>
                      </a:lnTo>
                      <a:lnTo>
                        <a:pt x="5758" y="13268"/>
                      </a:lnTo>
                      <a:lnTo>
                        <a:pt x="5701" y="13303"/>
                      </a:lnTo>
                      <a:lnTo>
                        <a:pt x="5645" y="13334"/>
                      </a:lnTo>
                      <a:lnTo>
                        <a:pt x="5590" y="13361"/>
                      </a:lnTo>
                      <a:lnTo>
                        <a:pt x="5534" y="13384"/>
                      </a:lnTo>
                      <a:lnTo>
                        <a:pt x="5478" y="13403"/>
                      </a:lnTo>
                      <a:lnTo>
                        <a:pt x="5424" y="13417"/>
                      </a:lnTo>
                      <a:lnTo>
                        <a:pt x="5370" y="13428"/>
                      </a:lnTo>
                      <a:lnTo>
                        <a:pt x="5314" y="13435"/>
                      </a:lnTo>
                      <a:lnTo>
                        <a:pt x="5261" y="13438"/>
                      </a:lnTo>
                      <a:lnTo>
                        <a:pt x="5206" y="13438"/>
                      </a:lnTo>
                      <a:lnTo>
                        <a:pt x="5154" y="13436"/>
                      </a:lnTo>
                      <a:lnTo>
                        <a:pt x="5101" y="13429"/>
                      </a:lnTo>
                      <a:lnTo>
                        <a:pt x="5049" y="13419"/>
                      </a:lnTo>
                      <a:lnTo>
                        <a:pt x="4998" y="13407"/>
                      </a:lnTo>
                      <a:lnTo>
                        <a:pt x="4947" y="13392"/>
                      </a:lnTo>
                      <a:lnTo>
                        <a:pt x="4897" y="13373"/>
                      </a:lnTo>
                      <a:lnTo>
                        <a:pt x="4849" y="13352"/>
                      </a:lnTo>
                      <a:lnTo>
                        <a:pt x="4800" y="13329"/>
                      </a:lnTo>
                      <a:lnTo>
                        <a:pt x="4754" y="13303"/>
                      </a:lnTo>
                      <a:lnTo>
                        <a:pt x="4708" y="13275"/>
                      </a:lnTo>
                      <a:lnTo>
                        <a:pt x="4663" y="13244"/>
                      </a:lnTo>
                      <a:lnTo>
                        <a:pt x="4618" y="13212"/>
                      </a:lnTo>
                      <a:lnTo>
                        <a:pt x="4575" y="13178"/>
                      </a:lnTo>
                      <a:lnTo>
                        <a:pt x="4534" y="13141"/>
                      </a:lnTo>
                      <a:lnTo>
                        <a:pt x="4494" y="13103"/>
                      </a:lnTo>
                      <a:lnTo>
                        <a:pt x="4454" y="13063"/>
                      </a:lnTo>
                      <a:lnTo>
                        <a:pt x="4417" y="13023"/>
                      </a:lnTo>
                      <a:lnTo>
                        <a:pt x="4415" y="7676"/>
                      </a:lnTo>
                      <a:lnTo>
                        <a:pt x="4406" y="7658"/>
                      </a:lnTo>
                      <a:lnTo>
                        <a:pt x="4395" y="7641"/>
                      </a:lnTo>
                      <a:lnTo>
                        <a:pt x="4385" y="7626"/>
                      </a:lnTo>
                      <a:lnTo>
                        <a:pt x="4372" y="7612"/>
                      </a:lnTo>
                      <a:lnTo>
                        <a:pt x="4360" y="7599"/>
                      </a:lnTo>
                      <a:lnTo>
                        <a:pt x="4347" y="7587"/>
                      </a:lnTo>
                      <a:lnTo>
                        <a:pt x="4333" y="7576"/>
                      </a:lnTo>
                      <a:lnTo>
                        <a:pt x="4318" y="7567"/>
                      </a:lnTo>
                      <a:lnTo>
                        <a:pt x="4304" y="7557"/>
                      </a:lnTo>
                      <a:lnTo>
                        <a:pt x="4289" y="7550"/>
                      </a:lnTo>
                      <a:lnTo>
                        <a:pt x="4275" y="7544"/>
                      </a:lnTo>
                      <a:lnTo>
                        <a:pt x="4258" y="7538"/>
                      </a:lnTo>
                      <a:lnTo>
                        <a:pt x="4243" y="7535"/>
                      </a:lnTo>
                      <a:lnTo>
                        <a:pt x="4227" y="7531"/>
                      </a:lnTo>
                      <a:lnTo>
                        <a:pt x="4211" y="7530"/>
                      </a:lnTo>
                      <a:lnTo>
                        <a:pt x="4195" y="7529"/>
                      </a:lnTo>
                      <a:lnTo>
                        <a:pt x="4179" y="7530"/>
                      </a:lnTo>
                      <a:lnTo>
                        <a:pt x="4163" y="7531"/>
                      </a:lnTo>
                      <a:lnTo>
                        <a:pt x="4147" y="7535"/>
                      </a:lnTo>
                      <a:lnTo>
                        <a:pt x="4131" y="7538"/>
                      </a:lnTo>
                      <a:lnTo>
                        <a:pt x="4116" y="7543"/>
                      </a:lnTo>
                      <a:lnTo>
                        <a:pt x="4101" y="7549"/>
                      </a:lnTo>
                      <a:lnTo>
                        <a:pt x="4085" y="7557"/>
                      </a:lnTo>
                      <a:lnTo>
                        <a:pt x="4071" y="7566"/>
                      </a:lnTo>
                      <a:lnTo>
                        <a:pt x="4057" y="7575"/>
                      </a:lnTo>
                      <a:lnTo>
                        <a:pt x="4044" y="7586"/>
                      </a:lnTo>
                      <a:lnTo>
                        <a:pt x="4031" y="7598"/>
                      </a:lnTo>
                      <a:lnTo>
                        <a:pt x="4018" y="7611"/>
                      </a:lnTo>
                      <a:lnTo>
                        <a:pt x="4006" y="7626"/>
                      </a:lnTo>
                      <a:lnTo>
                        <a:pt x="3994" y="7641"/>
                      </a:lnTo>
                      <a:lnTo>
                        <a:pt x="3983" y="7658"/>
                      </a:lnTo>
                      <a:lnTo>
                        <a:pt x="3974" y="7676"/>
                      </a:lnTo>
                      <a:lnTo>
                        <a:pt x="3962" y="13014"/>
                      </a:lnTo>
                      <a:lnTo>
                        <a:pt x="3886" y="13093"/>
                      </a:lnTo>
                      <a:lnTo>
                        <a:pt x="3811" y="13161"/>
                      </a:lnTo>
                      <a:lnTo>
                        <a:pt x="3736" y="13220"/>
                      </a:lnTo>
                      <a:lnTo>
                        <a:pt x="3663" y="13272"/>
                      </a:lnTo>
                      <a:lnTo>
                        <a:pt x="3590" y="13315"/>
                      </a:lnTo>
                      <a:lnTo>
                        <a:pt x="3519" y="13351"/>
                      </a:lnTo>
                      <a:lnTo>
                        <a:pt x="3449" y="13380"/>
                      </a:lnTo>
                      <a:lnTo>
                        <a:pt x="3381" y="13401"/>
                      </a:lnTo>
                      <a:lnTo>
                        <a:pt x="3313" y="13417"/>
                      </a:lnTo>
                      <a:lnTo>
                        <a:pt x="3248" y="13426"/>
                      </a:lnTo>
                      <a:lnTo>
                        <a:pt x="3184" y="13431"/>
                      </a:lnTo>
                      <a:lnTo>
                        <a:pt x="3123" y="13430"/>
                      </a:lnTo>
                      <a:lnTo>
                        <a:pt x="3062" y="13425"/>
                      </a:lnTo>
                      <a:lnTo>
                        <a:pt x="3004" y="13416"/>
                      </a:lnTo>
                      <a:lnTo>
                        <a:pt x="2948" y="13403"/>
                      </a:lnTo>
                      <a:lnTo>
                        <a:pt x="2894" y="13386"/>
                      </a:lnTo>
                      <a:lnTo>
                        <a:pt x="2842" y="13366"/>
                      </a:lnTo>
                      <a:lnTo>
                        <a:pt x="2792" y="13345"/>
                      </a:lnTo>
                      <a:lnTo>
                        <a:pt x="2745" y="13321"/>
                      </a:lnTo>
                      <a:lnTo>
                        <a:pt x="2700" y="13295"/>
                      </a:lnTo>
                      <a:lnTo>
                        <a:pt x="2659" y="13269"/>
                      </a:lnTo>
                      <a:lnTo>
                        <a:pt x="2620" y="13242"/>
                      </a:lnTo>
                      <a:lnTo>
                        <a:pt x="2583" y="13213"/>
                      </a:lnTo>
                      <a:lnTo>
                        <a:pt x="2549" y="13186"/>
                      </a:lnTo>
                      <a:lnTo>
                        <a:pt x="2518" y="13159"/>
                      </a:lnTo>
                      <a:lnTo>
                        <a:pt x="2491" y="13133"/>
                      </a:lnTo>
                      <a:lnTo>
                        <a:pt x="2466" y="13109"/>
                      </a:lnTo>
                      <a:lnTo>
                        <a:pt x="2444" y="13085"/>
                      </a:lnTo>
                      <a:lnTo>
                        <a:pt x="2427" y="13065"/>
                      </a:lnTo>
                      <a:lnTo>
                        <a:pt x="2412" y="13048"/>
                      </a:lnTo>
                      <a:lnTo>
                        <a:pt x="2402" y="13032"/>
                      </a:lnTo>
                      <a:lnTo>
                        <a:pt x="2395" y="13021"/>
                      </a:lnTo>
                      <a:lnTo>
                        <a:pt x="2388" y="7483"/>
                      </a:lnTo>
                      <a:lnTo>
                        <a:pt x="1238" y="7480"/>
                      </a:lnTo>
                      <a:lnTo>
                        <a:pt x="1938" y="4462"/>
                      </a:lnTo>
                      <a:lnTo>
                        <a:pt x="1228" y="5704"/>
                      </a:lnTo>
                      <a:lnTo>
                        <a:pt x="1160" y="5764"/>
                      </a:lnTo>
                      <a:lnTo>
                        <a:pt x="1094" y="5817"/>
                      </a:lnTo>
                      <a:lnTo>
                        <a:pt x="1029" y="5865"/>
                      </a:lnTo>
                      <a:lnTo>
                        <a:pt x="965" y="5905"/>
                      </a:lnTo>
                      <a:lnTo>
                        <a:pt x="902" y="5938"/>
                      </a:lnTo>
                      <a:lnTo>
                        <a:pt x="840" y="5965"/>
                      </a:lnTo>
                      <a:lnTo>
                        <a:pt x="780" y="5986"/>
                      </a:lnTo>
                      <a:lnTo>
                        <a:pt x="722" y="6002"/>
                      </a:lnTo>
                      <a:lnTo>
                        <a:pt x="664" y="6012"/>
                      </a:lnTo>
                      <a:lnTo>
                        <a:pt x="610" y="6016"/>
                      </a:lnTo>
                      <a:lnTo>
                        <a:pt x="555" y="6014"/>
                      </a:lnTo>
                      <a:lnTo>
                        <a:pt x="504" y="6007"/>
                      </a:lnTo>
                      <a:lnTo>
                        <a:pt x="454" y="5995"/>
                      </a:lnTo>
                      <a:lnTo>
                        <a:pt x="406" y="5978"/>
                      </a:lnTo>
                      <a:lnTo>
                        <a:pt x="361" y="5956"/>
                      </a:lnTo>
                      <a:lnTo>
                        <a:pt x="317" y="5928"/>
                      </a:lnTo>
                      <a:lnTo>
                        <a:pt x="276" y="5896"/>
                      </a:lnTo>
                      <a:lnTo>
                        <a:pt x="238" y="5861"/>
                      </a:lnTo>
                      <a:lnTo>
                        <a:pt x="201" y="5821"/>
                      </a:lnTo>
                      <a:lnTo>
                        <a:pt x="168" y="5776"/>
                      </a:lnTo>
                      <a:lnTo>
                        <a:pt x="137" y="5727"/>
                      </a:lnTo>
                      <a:lnTo>
                        <a:pt x="110" y="5675"/>
                      </a:lnTo>
                      <a:lnTo>
                        <a:pt x="85" y="5618"/>
                      </a:lnTo>
                      <a:lnTo>
                        <a:pt x="63" y="5559"/>
                      </a:lnTo>
                      <a:lnTo>
                        <a:pt x="44" y="5496"/>
                      </a:lnTo>
                      <a:lnTo>
                        <a:pt x="28" y="5430"/>
                      </a:lnTo>
                      <a:lnTo>
                        <a:pt x="16" y="5360"/>
                      </a:lnTo>
                      <a:lnTo>
                        <a:pt x="7" y="5288"/>
                      </a:lnTo>
                      <a:lnTo>
                        <a:pt x="1" y="5213"/>
                      </a:lnTo>
                      <a:lnTo>
                        <a:pt x="0" y="5135"/>
                      </a:lnTo>
                      <a:lnTo>
                        <a:pt x="1" y="5055"/>
                      </a:lnTo>
                      <a:lnTo>
                        <a:pt x="7" y="4972"/>
                      </a:lnTo>
                      <a:lnTo>
                        <a:pt x="2428" y="430"/>
                      </a:lnTo>
                      <a:lnTo>
                        <a:pt x="2616" y="162"/>
                      </a:lnTo>
                      <a:lnTo>
                        <a:pt x="2901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8" name="Freeform 38"/>
                <p:cNvSpPr>
                  <a:spLocks/>
                </p:cNvSpPr>
                <p:nvPr/>
              </p:nvSpPr>
              <p:spPr bwMode="auto">
                <a:xfrm>
                  <a:off x="3597" y="1093"/>
                  <a:ext cx="730" cy="820"/>
                </a:xfrm>
                <a:custGeom>
                  <a:avLst/>
                  <a:gdLst>
                    <a:gd name="T0" fmla="*/ 2011 w 3651"/>
                    <a:gd name="T1" fmla="*/ 11 h 4101"/>
                    <a:gd name="T2" fmla="*/ 2281 w 3651"/>
                    <a:gd name="T3" fmla="*/ 65 h 4101"/>
                    <a:gd name="T4" fmla="*/ 2536 w 3651"/>
                    <a:gd name="T5" fmla="*/ 161 h 4101"/>
                    <a:gd name="T6" fmla="*/ 2771 w 3651"/>
                    <a:gd name="T7" fmla="*/ 297 h 4101"/>
                    <a:gd name="T8" fmla="*/ 2987 w 3651"/>
                    <a:gd name="T9" fmla="*/ 469 h 4101"/>
                    <a:gd name="T10" fmla="*/ 3176 w 3651"/>
                    <a:gd name="T11" fmla="*/ 673 h 4101"/>
                    <a:gd name="T12" fmla="*/ 3339 w 3651"/>
                    <a:gd name="T13" fmla="*/ 905 h 4101"/>
                    <a:gd name="T14" fmla="*/ 3471 w 3651"/>
                    <a:gd name="T15" fmla="*/ 1162 h 4101"/>
                    <a:gd name="T16" fmla="*/ 3569 w 3651"/>
                    <a:gd name="T17" fmla="*/ 1441 h 4101"/>
                    <a:gd name="T18" fmla="*/ 3629 w 3651"/>
                    <a:gd name="T19" fmla="*/ 1739 h 4101"/>
                    <a:gd name="T20" fmla="*/ 3651 w 3651"/>
                    <a:gd name="T21" fmla="*/ 2051 h 4101"/>
                    <a:gd name="T22" fmla="*/ 3629 w 3651"/>
                    <a:gd name="T23" fmla="*/ 2363 h 4101"/>
                    <a:gd name="T24" fmla="*/ 3569 w 3651"/>
                    <a:gd name="T25" fmla="*/ 2660 h 4101"/>
                    <a:gd name="T26" fmla="*/ 3471 w 3651"/>
                    <a:gd name="T27" fmla="*/ 2940 h 4101"/>
                    <a:gd name="T28" fmla="*/ 3339 w 3651"/>
                    <a:gd name="T29" fmla="*/ 3198 h 4101"/>
                    <a:gd name="T30" fmla="*/ 3176 w 3651"/>
                    <a:gd name="T31" fmla="*/ 3430 h 4101"/>
                    <a:gd name="T32" fmla="*/ 2987 w 3651"/>
                    <a:gd name="T33" fmla="*/ 3633 h 4101"/>
                    <a:gd name="T34" fmla="*/ 2771 w 3651"/>
                    <a:gd name="T35" fmla="*/ 3804 h 4101"/>
                    <a:gd name="T36" fmla="*/ 2536 w 3651"/>
                    <a:gd name="T37" fmla="*/ 3940 h 4101"/>
                    <a:gd name="T38" fmla="*/ 2281 w 3651"/>
                    <a:gd name="T39" fmla="*/ 4037 h 4101"/>
                    <a:gd name="T40" fmla="*/ 2011 w 3651"/>
                    <a:gd name="T41" fmla="*/ 4090 h 4101"/>
                    <a:gd name="T42" fmla="*/ 1731 w 3651"/>
                    <a:gd name="T43" fmla="*/ 4098 h 4101"/>
                    <a:gd name="T44" fmla="*/ 1457 w 3651"/>
                    <a:gd name="T45" fmla="*/ 4059 h 4101"/>
                    <a:gd name="T46" fmla="*/ 1198 w 3651"/>
                    <a:gd name="T47" fmla="*/ 3976 h 4101"/>
                    <a:gd name="T48" fmla="*/ 955 w 3651"/>
                    <a:gd name="T49" fmla="*/ 3853 h 4101"/>
                    <a:gd name="T50" fmla="*/ 733 w 3651"/>
                    <a:gd name="T51" fmla="*/ 3694 h 4101"/>
                    <a:gd name="T52" fmla="*/ 534 w 3651"/>
                    <a:gd name="T53" fmla="*/ 3501 h 4101"/>
                    <a:gd name="T54" fmla="*/ 362 w 3651"/>
                    <a:gd name="T55" fmla="*/ 3277 h 4101"/>
                    <a:gd name="T56" fmla="*/ 220 w 3651"/>
                    <a:gd name="T57" fmla="*/ 3028 h 4101"/>
                    <a:gd name="T58" fmla="*/ 110 w 3651"/>
                    <a:gd name="T59" fmla="*/ 2756 h 4101"/>
                    <a:gd name="T60" fmla="*/ 37 w 3651"/>
                    <a:gd name="T61" fmla="*/ 2464 h 4101"/>
                    <a:gd name="T62" fmla="*/ 2 w 3651"/>
                    <a:gd name="T63" fmla="*/ 2156 h 4101"/>
                    <a:gd name="T64" fmla="*/ 9 w 3651"/>
                    <a:gd name="T65" fmla="*/ 1841 h 4101"/>
                    <a:gd name="T66" fmla="*/ 57 w 3651"/>
                    <a:gd name="T67" fmla="*/ 1538 h 4101"/>
                    <a:gd name="T68" fmla="*/ 143 w 3651"/>
                    <a:gd name="T69" fmla="*/ 1253 h 4101"/>
                    <a:gd name="T70" fmla="*/ 264 w 3651"/>
                    <a:gd name="T71" fmla="*/ 988 h 4101"/>
                    <a:gd name="T72" fmla="*/ 417 w 3651"/>
                    <a:gd name="T73" fmla="*/ 747 h 4101"/>
                    <a:gd name="T74" fmla="*/ 598 w 3651"/>
                    <a:gd name="T75" fmla="*/ 533 h 4101"/>
                    <a:gd name="T76" fmla="*/ 805 w 3651"/>
                    <a:gd name="T77" fmla="*/ 351 h 4101"/>
                    <a:gd name="T78" fmla="*/ 1033 w 3651"/>
                    <a:gd name="T79" fmla="*/ 203 h 4101"/>
                    <a:gd name="T80" fmla="*/ 1282 w 3651"/>
                    <a:gd name="T81" fmla="*/ 93 h 4101"/>
                    <a:gd name="T82" fmla="*/ 1547 w 3651"/>
                    <a:gd name="T83" fmla="*/ 24 h 4101"/>
                    <a:gd name="T84" fmla="*/ 1825 w 3651"/>
                    <a:gd name="T85" fmla="*/ 0 h 4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651" h="4101">
                      <a:moveTo>
                        <a:pt x="1825" y="0"/>
                      </a:moveTo>
                      <a:lnTo>
                        <a:pt x="1919" y="4"/>
                      </a:lnTo>
                      <a:lnTo>
                        <a:pt x="2011" y="11"/>
                      </a:lnTo>
                      <a:lnTo>
                        <a:pt x="2104" y="24"/>
                      </a:lnTo>
                      <a:lnTo>
                        <a:pt x="2194" y="42"/>
                      </a:lnTo>
                      <a:lnTo>
                        <a:pt x="2281" y="65"/>
                      </a:lnTo>
                      <a:lnTo>
                        <a:pt x="2368" y="93"/>
                      </a:lnTo>
                      <a:lnTo>
                        <a:pt x="2453" y="125"/>
                      </a:lnTo>
                      <a:lnTo>
                        <a:pt x="2536" y="161"/>
                      </a:lnTo>
                      <a:lnTo>
                        <a:pt x="2616" y="203"/>
                      </a:lnTo>
                      <a:lnTo>
                        <a:pt x="2695" y="248"/>
                      </a:lnTo>
                      <a:lnTo>
                        <a:pt x="2771" y="297"/>
                      </a:lnTo>
                      <a:lnTo>
                        <a:pt x="2846" y="351"/>
                      </a:lnTo>
                      <a:lnTo>
                        <a:pt x="2917" y="407"/>
                      </a:lnTo>
                      <a:lnTo>
                        <a:pt x="2987" y="469"/>
                      </a:lnTo>
                      <a:lnTo>
                        <a:pt x="3053" y="533"/>
                      </a:lnTo>
                      <a:lnTo>
                        <a:pt x="3116" y="602"/>
                      </a:lnTo>
                      <a:lnTo>
                        <a:pt x="3176" y="673"/>
                      </a:lnTo>
                      <a:lnTo>
                        <a:pt x="3234" y="747"/>
                      </a:lnTo>
                      <a:lnTo>
                        <a:pt x="3289" y="824"/>
                      </a:lnTo>
                      <a:lnTo>
                        <a:pt x="3339" y="905"/>
                      </a:lnTo>
                      <a:lnTo>
                        <a:pt x="3387" y="988"/>
                      </a:lnTo>
                      <a:lnTo>
                        <a:pt x="3431" y="1074"/>
                      </a:lnTo>
                      <a:lnTo>
                        <a:pt x="3471" y="1162"/>
                      </a:lnTo>
                      <a:lnTo>
                        <a:pt x="3508" y="1253"/>
                      </a:lnTo>
                      <a:lnTo>
                        <a:pt x="3539" y="1346"/>
                      </a:lnTo>
                      <a:lnTo>
                        <a:pt x="3569" y="1441"/>
                      </a:lnTo>
                      <a:lnTo>
                        <a:pt x="3593" y="1538"/>
                      </a:lnTo>
                      <a:lnTo>
                        <a:pt x="3614" y="1637"/>
                      </a:lnTo>
                      <a:lnTo>
                        <a:pt x="3629" y="1739"/>
                      </a:lnTo>
                      <a:lnTo>
                        <a:pt x="3641" y="1841"/>
                      </a:lnTo>
                      <a:lnTo>
                        <a:pt x="3648" y="1945"/>
                      </a:lnTo>
                      <a:lnTo>
                        <a:pt x="3651" y="2051"/>
                      </a:lnTo>
                      <a:lnTo>
                        <a:pt x="3648" y="2156"/>
                      </a:lnTo>
                      <a:lnTo>
                        <a:pt x="3641" y="2260"/>
                      </a:lnTo>
                      <a:lnTo>
                        <a:pt x="3629" y="2363"/>
                      </a:lnTo>
                      <a:lnTo>
                        <a:pt x="3614" y="2464"/>
                      </a:lnTo>
                      <a:lnTo>
                        <a:pt x="3593" y="2563"/>
                      </a:lnTo>
                      <a:lnTo>
                        <a:pt x="3569" y="2660"/>
                      </a:lnTo>
                      <a:lnTo>
                        <a:pt x="3539" y="2756"/>
                      </a:lnTo>
                      <a:lnTo>
                        <a:pt x="3508" y="2848"/>
                      </a:lnTo>
                      <a:lnTo>
                        <a:pt x="3471" y="2940"/>
                      </a:lnTo>
                      <a:lnTo>
                        <a:pt x="3431" y="3028"/>
                      </a:lnTo>
                      <a:lnTo>
                        <a:pt x="3387" y="3114"/>
                      </a:lnTo>
                      <a:lnTo>
                        <a:pt x="3339" y="3198"/>
                      </a:lnTo>
                      <a:lnTo>
                        <a:pt x="3289" y="3277"/>
                      </a:lnTo>
                      <a:lnTo>
                        <a:pt x="3234" y="3355"/>
                      </a:lnTo>
                      <a:lnTo>
                        <a:pt x="3176" y="3430"/>
                      </a:lnTo>
                      <a:lnTo>
                        <a:pt x="3116" y="3501"/>
                      </a:lnTo>
                      <a:lnTo>
                        <a:pt x="3053" y="3568"/>
                      </a:lnTo>
                      <a:lnTo>
                        <a:pt x="2987" y="3633"/>
                      </a:lnTo>
                      <a:lnTo>
                        <a:pt x="2917" y="3694"/>
                      </a:lnTo>
                      <a:lnTo>
                        <a:pt x="2846" y="3750"/>
                      </a:lnTo>
                      <a:lnTo>
                        <a:pt x="2771" y="3804"/>
                      </a:lnTo>
                      <a:lnTo>
                        <a:pt x="2695" y="3853"/>
                      </a:lnTo>
                      <a:lnTo>
                        <a:pt x="2616" y="3898"/>
                      </a:lnTo>
                      <a:lnTo>
                        <a:pt x="2536" y="3940"/>
                      </a:lnTo>
                      <a:lnTo>
                        <a:pt x="2453" y="3976"/>
                      </a:lnTo>
                      <a:lnTo>
                        <a:pt x="2368" y="4008"/>
                      </a:lnTo>
                      <a:lnTo>
                        <a:pt x="2281" y="4037"/>
                      </a:lnTo>
                      <a:lnTo>
                        <a:pt x="2194" y="4059"/>
                      </a:lnTo>
                      <a:lnTo>
                        <a:pt x="2104" y="4077"/>
                      </a:lnTo>
                      <a:lnTo>
                        <a:pt x="2011" y="4090"/>
                      </a:lnTo>
                      <a:lnTo>
                        <a:pt x="1919" y="4098"/>
                      </a:lnTo>
                      <a:lnTo>
                        <a:pt x="1825" y="4101"/>
                      </a:lnTo>
                      <a:lnTo>
                        <a:pt x="1731" y="4098"/>
                      </a:lnTo>
                      <a:lnTo>
                        <a:pt x="1638" y="4090"/>
                      </a:lnTo>
                      <a:lnTo>
                        <a:pt x="1547" y="4077"/>
                      </a:lnTo>
                      <a:lnTo>
                        <a:pt x="1457" y="4059"/>
                      </a:lnTo>
                      <a:lnTo>
                        <a:pt x="1368" y="4037"/>
                      </a:lnTo>
                      <a:lnTo>
                        <a:pt x="1282" y="4008"/>
                      </a:lnTo>
                      <a:lnTo>
                        <a:pt x="1198" y="3976"/>
                      </a:lnTo>
                      <a:lnTo>
                        <a:pt x="1115" y="3940"/>
                      </a:lnTo>
                      <a:lnTo>
                        <a:pt x="1033" y="3898"/>
                      </a:lnTo>
                      <a:lnTo>
                        <a:pt x="955" y="3853"/>
                      </a:lnTo>
                      <a:lnTo>
                        <a:pt x="878" y="3804"/>
                      </a:lnTo>
                      <a:lnTo>
                        <a:pt x="805" y="3750"/>
                      </a:lnTo>
                      <a:lnTo>
                        <a:pt x="733" y="3694"/>
                      </a:lnTo>
                      <a:lnTo>
                        <a:pt x="664" y="3633"/>
                      </a:lnTo>
                      <a:lnTo>
                        <a:pt x="598" y="3568"/>
                      </a:lnTo>
                      <a:lnTo>
                        <a:pt x="534" y="3501"/>
                      </a:lnTo>
                      <a:lnTo>
                        <a:pt x="473" y="3430"/>
                      </a:lnTo>
                      <a:lnTo>
                        <a:pt x="417" y="3355"/>
                      </a:lnTo>
                      <a:lnTo>
                        <a:pt x="362" y="3277"/>
                      </a:lnTo>
                      <a:lnTo>
                        <a:pt x="311" y="3198"/>
                      </a:lnTo>
                      <a:lnTo>
                        <a:pt x="264" y="3114"/>
                      </a:lnTo>
                      <a:lnTo>
                        <a:pt x="220" y="3028"/>
                      </a:lnTo>
                      <a:lnTo>
                        <a:pt x="180" y="2940"/>
                      </a:lnTo>
                      <a:lnTo>
                        <a:pt x="143" y="2848"/>
                      </a:lnTo>
                      <a:lnTo>
                        <a:pt x="110" y="2756"/>
                      </a:lnTo>
                      <a:lnTo>
                        <a:pt x="82" y="2660"/>
                      </a:lnTo>
                      <a:lnTo>
                        <a:pt x="57" y="2563"/>
                      </a:lnTo>
                      <a:lnTo>
                        <a:pt x="37" y="2464"/>
                      </a:lnTo>
                      <a:lnTo>
                        <a:pt x="20" y="2363"/>
                      </a:lnTo>
                      <a:lnTo>
                        <a:pt x="9" y="2260"/>
                      </a:lnTo>
                      <a:lnTo>
                        <a:pt x="2" y="2156"/>
                      </a:lnTo>
                      <a:lnTo>
                        <a:pt x="0" y="2051"/>
                      </a:lnTo>
                      <a:lnTo>
                        <a:pt x="2" y="1945"/>
                      </a:lnTo>
                      <a:lnTo>
                        <a:pt x="9" y="1841"/>
                      </a:lnTo>
                      <a:lnTo>
                        <a:pt x="20" y="1739"/>
                      </a:lnTo>
                      <a:lnTo>
                        <a:pt x="37" y="1637"/>
                      </a:lnTo>
                      <a:lnTo>
                        <a:pt x="57" y="1538"/>
                      </a:lnTo>
                      <a:lnTo>
                        <a:pt x="82" y="1441"/>
                      </a:lnTo>
                      <a:lnTo>
                        <a:pt x="110" y="1346"/>
                      </a:lnTo>
                      <a:lnTo>
                        <a:pt x="143" y="1253"/>
                      </a:lnTo>
                      <a:lnTo>
                        <a:pt x="180" y="1162"/>
                      </a:lnTo>
                      <a:lnTo>
                        <a:pt x="220" y="1074"/>
                      </a:lnTo>
                      <a:lnTo>
                        <a:pt x="264" y="988"/>
                      </a:lnTo>
                      <a:lnTo>
                        <a:pt x="311" y="905"/>
                      </a:lnTo>
                      <a:lnTo>
                        <a:pt x="362" y="824"/>
                      </a:lnTo>
                      <a:lnTo>
                        <a:pt x="417" y="747"/>
                      </a:lnTo>
                      <a:lnTo>
                        <a:pt x="473" y="673"/>
                      </a:lnTo>
                      <a:lnTo>
                        <a:pt x="534" y="602"/>
                      </a:lnTo>
                      <a:lnTo>
                        <a:pt x="598" y="533"/>
                      </a:lnTo>
                      <a:lnTo>
                        <a:pt x="664" y="469"/>
                      </a:lnTo>
                      <a:lnTo>
                        <a:pt x="733" y="407"/>
                      </a:lnTo>
                      <a:lnTo>
                        <a:pt x="805" y="351"/>
                      </a:lnTo>
                      <a:lnTo>
                        <a:pt x="878" y="297"/>
                      </a:lnTo>
                      <a:lnTo>
                        <a:pt x="955" y="248"/>
                      </a:lnTo>
                      <a:lnTo>
                        <a:pt x="1033" y="203"/>
                      </a:lnTo>
                      <a:lnTo>
                        <a:pt x="1115" y="161"/>
                      </a:lnTo>
                      <a:lnTo>
                        <a:pt x="1198" y="125"/>
                      </a:lnTo>
                      <a:lnTo>
                        <a:pt x="1282" y="93"/>
                      </a:lnTo>
                      <a:lnTo>
                        <a:pt x="1368" y="65"/>
                      </a:lnTo>
                      <a:lnTo>
                        <a:pt x="1457" y="42"/>
                      </a:lnTo>
                      <a:lnTo>
                        <a:pt x="1547" y="24"/>
                      </a:lnTo>
                      <a:lnTo>
                        <a:pt x="1638" y="11"/>
                      </a:lnTo>
                      <a:lnTo>
                        <a:pt x="1731" y="4"/>
                      </a:lnTo>
                      <a:lnTo>
                        <a:pt x="1825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9" name="Freeform 39"/>
                <p:cNvSpPr>
                  <a:spLocks/>
                </p:cNvSpPr>
                <p:nvPr/>
              </p:nvSpPr>
              <p:spPr bwMode="auto">
                <a:xfrm>
                  <a:off x="2863" y="985"/>
                  <a:ext cx="859" cy="771"/>
                </a:xfrm>
                <a:custGeom>
                  <a:avLst/>
                  <a:gdLst>
                    <a:gd name="T0" fmla="*/ 1425 w 4297"/>
                    <a:gd name="T1" fmla="*/ 1002 h 3855"/>
                    <a:gd name="T2" fmla="*/ 1270 w 4297"/>
                    <a:gd name="T3" fmla="*/ 1304 h 3855"/>
                    <a:gd name="T4" fmla="*/ 1169 w 4297"/>
                    <a:gd name="T5" fmla="*/ 1532 h 3855"/>
                    <a:gd name="T6" fmla="*/ 1091 w 4297"/>
                    <a:gd name="T7" fmla="*/ 1764 h 3855"/>
                    <a:gd name="T8" fmla="*/ 1032 w 4297"/>
                    <a:gd name="T9" fmla="*/ 2019 h 3855"/>
                    <a:gd name="T10" fmla="*/ 991 w 4297"/>
                    <a:gd name="T11" fmla="*/ 2319 h 3855"/>
                    <a:gd name="T12" fmla="*/ 968 w 4297"/>
                    <a:gd name="T13" fmla="*/ 2676 h 3855"/>
                    <a:gd name="T14" fmla="*/ 922 w 4297"/>
                    <a:gd name="T15" fmla="*/ 3004 h 3855"/>
                    <a:gd name="T16" fmla="*/ 883 w 4297"/>
                    <a:gd name="T17" fmla="*/ 3151 h 3855"/>
                    <a:gd name="T18" fmla="*/ 827 w 4297"/>
                    <a:gd name="T19" fmla="*/ 3269 h 3855"/>
                    <a:gd name="T20" fmla="*/ 744 w 4297"/>
                    <a:gd name="T21" fmla="*/ 3363 h 3855"/>
                    <a:gd name="T22" fmla="*/ 623 w 4297"/>
                    <a:gd name="T23" fmla="*/ 3433 h 3855"/>
                    <a:gd name="T24" fmla="*/ 452 w 4297"/>
                    <a:gd name="T25" fmla="*/ 3482 h 3855"/>
                    <a:gd name="T26" fmla="*/ 220 w 4297"/>
                    <a:gd name="T27" fmla="*/ 3514 h 3855"/>
                    <a:gd name="T28" fmla="*/ 70 w 4297"/>
                    <a:gd name="T29" fmla="*/ 3569 h 3855"/>
                    <a:gd name="T30" fmla="*/ 344 w 4297"/>
                    <a:gd name="T31" fmla="*/ 3709 h 3855"/>
                    <a:gd name="T32" fmla="*/ 612 w 4297"/>
                    <a:gd name="T33" fmla="*/ 3804 h 3855"/>
                    <a:gd name="T34" fmla="*/ 870 w 4297"/>
                    <a:gd name="T35" fmla="*/ 3852 h 3855"/>
                    <a:gd name="T36" fmla="*/ 1120 w 4297"/>
                    <a:gd name="T37" fmla="*/ 3843 h 3855"/>
                    <a:gd name="T38" fmla="*/ 1359 w 4297"/>
                    <a:gd name="T39" fmla="*/ 3774 h 3855"/>
                    <a:gd name="T40" fmla="*/ 1586 w 4297"/>
                    <a:gd name="T41" fmla="*/ 3635 h 3855"/>
                    <a:gd name="T42" fmla="*/ 1802 w 4297"/>
                    <a:gd name="T43" fmla="*/ 3422 h 3855"/>
                    <a:gd name="T44" fmla="*/ 2002 w 4297"/>
                    <a:gd name="T45" fmla="*/ 3126 h 3855"/>
                    <a:gd name="T46" fmla="*/ 2156 w 4297"/>
                    <a:gd name="T47" fmla="*/ 2769 h 3855"/>
                    <a:gd name="T48" fmla="*/ 2268 w 4297"/>
                    <a:gd name="T49" fmla="*/ 2391 h 3855"/>
                    <a:gd name="T50" fmla="*/ 2358 w 4297"/>
                    <a:gd name="T51" fmla="*/ 2017 h 3855"/>
                    <a:gd name="T52" fmla="*/ 2446 w 4297"/>
                    <a:gd name="T53" fmla="*/ 1671 h 3855"/>
                    <a:gd name="T54" fmla="*/ 2550 w 4297"/>
                    <a:gd name="T55" fmla="*/ 1378 h 3855"/>
                    <a:gd name="T56" fmla="*/ 2691 w 4297"/>
                    <a:gd name="T57" fmla="*/ 1161 h 3855"/>
                    <a:gd name="T58" fmla="*/ 2885 w 4297"/>
                    <a:gd name="T59" fmla="*/ 1044 h 3855"/>
                    <a:gd name="T60" fmla="*/ 3691 w 4297"/>
                    <a:gd name="T61" fmla="*/ 1136 h 3855"/>
                    <a:gd name="T62" fmla="*/ 3690 w 4297"/>
                    <a:gd name="T63" fmla="*/ 1213 h 3855"/>
                    <a:gd name="T64" fmla="*/ 3690 w 4297"/>
                    <a:gd name="T65" fmla="*/ 1284 h 3855"/>
                    <a:gd name="T66" fmla="*/ 3703 w 4297"/>
                    <a:gd name="T67" fmla="*/ 1337 h 3855"/>
                    <a:gd name="T68" fmla="*/ 3732 w 4297"/>
                    <a:gd name="T69" fmla="*/ 1391 h 3855"/>
                    <a:gd name="T70" fmla="*/ 3787 w 4297"/>
                    <a:gd name="T71" fmla="*/ 1446 h 3855"/>
                    <a:gd name="T72" fmla="*/ 3871 w 4297"/>
                    <a:gd name="T73" fmla="*/ 1501 h 3855"/>
                    <a:gd name="T74" fmla="*/ 3966 w 4297"/>
                    <a:gd name="T75" fmla="*/ 1458 h 3855"/>
                    <a:gd name="T76" fmla="*/ 4051 w 4297"/>
                    <a:gd name="T77" fmla="*/ 1330 h 3855"/>
                    <a:gd name="T78" fmla="*/ 4192 w 4297"/>
                    <a:gd name="T79" fmla="*/ 1153 h 3855"/>
                    <a:gd name="T80" fmla="*/ 4257 w 4297"/>
                    <a:gd name="T81" fmla="*/ 955 h 3855"/>
                    <a:gd name="T82" fmla="*/ 4215 w 4297"/>
                    <a:gd name="T83" fmla="*/ 891 h 3855"/>
                    <a:gd name="T84" fmla="*/ 4169 w 4297"/>
                    <a:gd name="T85" fmla="*/ 841 h 3855"/>
                    <a:gd name="T86" fmla="*/ 4121 w 4297"/>
                    <a:gd name="T87" fmla="*/ 808 h 3855"/>
                    <a:gd name="T88" fmla="*/ 4066 w 4297"/>
                    <a:gd name="T89" fmla="*/ 789 h 3855"/>
                    <a:gd name="T90" fmla="*/ 4007 w 4297"/>
                    <a:gd name="T91" fmla="*/ 786 h 3855"/>
                    <a:gd name="T92" fmla="*/ 3941 w 4297"/>
                    <a:gd name="T93" fmla="*/ 798 h 3855"/>
                    <a:gd name="T94" fmla="*/ 3868 w 4297"/>
                    <a:gd name="T95" fmla="*/ 826 h 3855"/>
                    <a:gd name="T96" fmla="*/ 3642 w 4297"/>
                    <a:gd name="T97" fmla="*/ 730 h 3855"/>
                    <a:gd name="T98" fmla="*/ 3402 w 4297"/>
                    <a:gd name="T99" fmla="*/ 551 h 3855"/>
                    <a:gd name="T100" fmla="*/ 3015 w 4297"/>
                    <a:gd name="T101" fmla="*/ 237 h 3855"/>
                    <a:gd name="T102" fmla="*/ 2739 w 4297"/>
                    <a:gd name="T103" fmla="*/ 71 h 3855"/>
                    <a:gd name="T104" fmla="*/ 2449 w 4297"/>
                    <a:gd name="T105" fmla="*/ 0 h 3855"/>
                    <a:gd name="T106" fmla="*/ 2144 w 4297"/>
                    <a:gd name="T107" fmla="*/ 73 h 3855"/>
                    <a:gd name="T108" fmla="*/ 1824 w 4297"/>
                    <a:gd name="T109" fmla="*/ 343 h 38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4297" h="3855">
                      <a:moveTo>
                        <a:pt x="1658" y="567"/>
                      </a:moveTo>
                      <a:lnTo>
                        <a:pt x="1574" y="724"/>
                      </a:lnTo>
                      <a:lnTo>
                        <a:pt x="1497" y="869"/>
                      </a:lnTo>
                      <a:lnTo>
                        <a:pt x="1425" y="1002"/>
                      </a:lnTo>
                      <a:lnTo>
                        <a:pt x="1359" y="1128"/>
                      </a:lnTo>
                      <a:lnTo>
                        <a:pt x="1328" y="1188"/>
                      </a:lnTo>
                      <a:lnTo>
                        <a:pt x="1298" y="1246"/>
                      </a:lnTo>
                      <a:lnTo>
                        <a:pt x="1270" y="1304"/>
                      </a:lnTo>
                      <a:lnTo>
                        <a:pt x="1243" y="1361"/>
                      </a:lnTo>
                      <a:lnTo>
                        <a:pt x="1217" y="1418"/>
                      </a:lnTo>
                      <a:lnTo>
                        <a:pt x="1193" y="1475"/>
                      </a:lnTo>
                      <a:lnTo>
                        <a:pt x="1169" y="1532"/>
                      </a:lnTo>
                      <a:lnTo>
                        <a:pt x="1148" y="1588"/>
                      </a:lnTo>
                      <a:lnTo>
                        <a:pt x="1128" y="1645"/>
                      </a:lnTo>
                      <a:lnTo>
                        <a:pt x="1109" y="1703"/>
                      </a:lnTo>
                      <a:lnTo>
                        <a:pt x="1091" y="1764"/>
                      </a:lnTo>
                      <a:lnTo>
                        <a:pt x="1075" y="1825"/>
                      </a:lnTo>
                      <a:lnTo>
                        <a:pt x="1059" y="1888"/>
                      </a:lnTo>
                      <a:lnTo>
                        <a:pt x="1045" y="1953"/>
                      </a:lnTo>
                      <a:lnTo>
                        <a:pt x="1032" y="2019"/>
                      </a:lnTo>
                      <a:lnTo>
                        <a:pt x="1020" y="2090"/>
                      </a:lnTo>
                      <a:lnTo>
                        <a:pt x="1008" y="2163"/>
                      </a:lnTo>
                      <a:lnTo>
                        <a:pt x="999" y="2238"/>
                      </a:lnTo>
                      <a:lnTo>
                        <a:pt x="991" y="2319"/>
                      </a:lnTo>
                      <a:lnTo>
                        <a:pt x="984" y="2402"/>
                      </a:lnTo>
                      <a:lnTo>
                        <a:pt x="978" y="2489"/>
                      </a:lnTo>
                      <a:lnTo>
                        <a:pt x="972" y="2580"/>
                      </a:lnTo>
                      <a:lnTo>
                        <a:pt x="968" y="2676"/>
                      </a:lnTo>
                      <a:lnTo>
                        <a:pt x="965" y="2778"/>
                      </a:lnTo>
                      <a:lnTo>
                        <a:pt x="947" y="2874"/>
                      </a:lnTo>
                      <a:lnTo>
                        <a:pt x="930" y="2963"/>
                      </a:lnTo>
                      <a:lnTo>
                        <a:pt x="922" y="3004"/>
                      </a:lnTo>
                      <a:lnTo>
                        <a:pt x="913" y="3043"/>
                      </a:lnTo>
                      <a:lnTo>
                        <a:pt x="903" y="3081"/>
                      </a:lnTo>
                      <a:lnTo>
                        <a:pt x="894" y="3117"/>
                      </a:lnTo>
                      <a:lnTo>
                        <a:pt x="883" y="3151"/>
                      </a:lnTo>
                      <a:lnTo>
                        <a:pt x="871" y="3183"/>
                      </a:lnTo>
                      <a:lnTo>
                        <a:pt x="858" y="3214"/>
                      </a:lnTo>
                      <a:lnTo>
                        <a:pt x="843" y="3242"/>
                      </a:lnTo>
                      <a:lnTo>
                        <a:pt x="827" y="3269"/>
                      </a:lnTo>
                      <a:lnTo>
                        <a:pt x="810" y="3295"/>
                      </a:lnTo>
                      <a:lnTo>
                        <a:pt x="789" y="3319"/>
                      </a:lnTo>
                      <a:lnTo>
                        <a:pt x="768" y="3342"/>
                      </a:lnTo>
                      <a:lnTo>
                        <a:pt x="744" y="3363"/>
                      </a:lnTo>
                      <a:lnTo>
                        <a:pt x="718" y="3382"/>
                      </a:lnTo>
                      <a:lnTo>
                        <a:pt x="689" y="3401"/>
                      </a:lnTo>
                      <a:lnTo>
                        <a:pt x="658" y="3417"/>
                      </a:lnTo>
                      <a:lnTo>
                        <a:pt x="623" y="3433"/>
                      </a:lnTo>
                      <a:lnTo>
                        <a:pt x="586" y="3447"/>
                      </a:lnTo>
                      <a:lnTo>
                        <a:pt x="544" y="3460"/>
                      </a:lnTo>
                      <a:lnTo>
                        <a:pt x="501" y="3472"/>
                      </a:lnTo>
                      <a:lnTo>
                        <a:pt x="452" y="3482"/>
                      </a:lnTo>
                      <a:lnTo>
                        <a:pt x="400" y="3492"/>
                      </a:lnTo>
                      <a:lnTo>
                        <a:pt x="344" y="3501"/>
                      </a:lnTo>
                      <a:lnTo>
                        <a:pt x="285" y="3508"/>
                      </a:lnTo>
                      <a:lnTo>
                        <a:pt x="220" y="3514"/>
                      </a:lnTo>
                      <a:lnTo>
                        <a:pt x="151" y="3520"/>
                      </a:lnTo>
                      <a:lnTo>
                        <a:pt x="78" y="3525"/>
                      </a:lnTo>
                      <a:lnTo>
                        <a:pt x="0" y="3529"/>
                      </a:lnTo>
                      <a:lnTo>
                        <a:pt x="70" y="3569"/>
                      </a:lnTo>
                      <a:lnTo>
                        <a:pt x="140" y="3608"/>
                      </a:lnTo>
                      <a:lnTo>
                        <a:pt x="208" y="3643"/>
                      </a:lnTo>
                      <a:lnTo>
                        <a:pt x="277" y="3678"/>
                      </a:lnTo>
                      <a:lnTo>
                        <a:pt x="344" y="3709"/>
                      </a:lnTo>
                      <a:lnTo>
                        <a:pt x="412" y="3737"/>
                      </a:lnTo>
                      <a:lnTo>
                        <a:pt x="479" y="3763"/>
                      </a:lnTo>
                      <a:lnTo>
                        <a:pt x="546" y="3785"/>
                      </a:lnTo>
                      <a:lnTo>
                        <a:pt x="612" y="3804"/>
                      </a:lnTo>
                      <a:lnTo>
                        <a:pt x="677" y="3822"/>
                      </a:lnTo>
                      <a:lnTo>
                        <a:pt x="742" y="3835"/>
                      </a:lnTo>
                      <a:lnTo>
                        <a:pt x="806" y="3846"/>
                      </a:lnTo>
                      <a:lnTo>
                        <a:pt x="870" y="3852"/>
                      </a:lnTo>
                      <a:lnTo>
                        <a:pt x="934" y="3855"/>
                      </a:lnTo>
                      <a:lnTo>
                        <a:pt x="997" y="3855"/>
                      </a:lnTo>
                      <a:lnTo>
                        <a:pt x="1058" y="3852"/>
                      </a:lnTo>
                      <a:lnTo>
                        <a:pt x="1120" y="3843"/>
                      </a:lnTo>
                      <a:lnTo>
                        <a:pt x="1180" y="3833"/>
                      </a:lnTo>
                      <a:lnTo>
                        <a:pt x="1240" y="3817"/>
                      </a:lnTo>
                      <a:lnTo>
                        <a:pt x="1300" y="3797"/>
                      </a:lnTo>
                      <a:lnTo>
                        <a:pt x="1359" y="3774"/>
                      </a:lnTo>
                      <a:lnTo>
                        <a:pt x="1417" y="3745"/>
                      </a:lnTo>
                      <a:lnTo>
                        <a:pt x="1474" y="3713"/>
                      </a:lnTo>
                      <a:lnTo>
                        <a:pt x="1531" y="3677"/>
                      </a:lnTo>
                      <a:lnTo>
                        <a:pt x="1586" y="3635"/>
                      </a:lnTo>
                      <a:lnTo>
                        <a:pt x="1641" y="3589"/>
                      </a:lnTo>
                      <a:lnTo>
                        <a:pt x="1695" y="3538"/>
                      </a:lnTo>
                      <a:lnTo>
                        <a:pt x="1748" y="3482"/>
                      </a:lnTo>
                      <a:lnTo>
                        <a:pt x="1802" y="3422"/>
                      </a:lnTo>
                      <a:lnTo>
                        <a:pt x="1854" y="3357"/>
                      </a:lnTo>
                      <a:lnTo>
                        <a:pt x="1905" y="3286"/>
                      </a:lnTo>
                      <a:lnTo>
                        <a:pt x="1954" y="3210"/>
                      </a:lnTo>
                      <a:lnTo>
                        <a:pt x="2002" y="3126"/>
                      </a:lnTo>
                      <a:lnTo>
                        <a:pt x="2044" y="3040"/>
                      </a:lnTo>
                      <a:lnTo>
                        <a:pt x="2085" y="2951"/>
                      </a:lnTo>
                      <a:lnTo>
                        <a:pt x="2121" y="2861"/>
                      </a:lnTo>
                      <a:lnTo>
                        <a:pt x="2156" y="2769"/>
                      </a:lnTo>
                      <a:lnTo>
                        <a:pt x="2186" y="2675"/>
                      </a:lnTo>
                      <a:lnTo>
                        <a:pt x="2215" y="2580"/>
                      </a:lnTo>
                      <a:lnTo>
                        <a:pt x="2242" y="2486"/>
                      </a:lnTo>
                      <a:lnTo>
                        <a:pt x="2268" y="2391"/>
                      </a:lnTo>
                      <a:lnTo>
                        <a:pt x="2292" y="2295"/>
                      </a:lnTo>
                      <a:lnTo>
                        <a:pt x="2314" y="2202"/>
                      </a:lnTo>
                      <a:lnTo>
                        <a:pt x="2337" y="2108"/>
                      </a:lnTo>
                      <a:lnTo>
                        <a:pt x="2358" y="2017"/>
                      </a:lnTo>
                      <a:lnTo>
                        <a:pt x="2379" y="1927"/>
                      </a:lnTo>
                      <a:lnTo>
                        <a:pt x="2402" y="1839"/>
                      </a:lnTo>
                      <a:lnTo>
                        <a:pt x="2423" y="1753"/>
                      </a:lnTo>
                      <a:lnTo>
                        <a:pt x="2446" y="1671"/>
                      </a:lnTo>
                      <a:lnTo>
                        <a:pt x="2469" y="1592"/>
                      </a:lnTo>
                      <a:lnTo>
                        <a:pt x="2495" y="1516"/>
                      </a:lnTo>
                      <a:lnTo>
                        <a:pt x="2521" y="1445"/>
                      </a:lnTo>
                      <a:lnTo>
                        <a:pt x="2550" y="1378"/>
                      </a:lnTo>
                      <a:lnTo>
                        <a:pt x="2582" y="1315"/>
                      </a:lnTo>
                      <a:lnTo>
                        <a:pt x="2615" y="1258"/>
                      </a:lnTo>
                      <a:lnTo>
                        <a:pt x="2650" y="1206"/>
                      </a:lnTo>
                      <a:lnTo>
                        <a:pt x="2691" y="1161"/>
                      </a:lnTo>
                      <a:lnTo>
                        <a:pt x="2733" y="1121"/>
                      </a:lnTo>
                      <a:lnTo>
                        <a:pt x="2779" y="1088"/>
                      </a:lnTo>
                      <a:lnTo>
                        <a:pt x="2830" y="1063"/>
                      </a:lnTo>
                      <a:lnTo>
                        <a:pt x="2885" y="1044"/>
                      </a:lnTo>
                      <a:lnTo>
                        <a:pt x="2944" y="1033"/>
                      </a:lnTo>
                      <a:lnTo>
                        <a:pt x="3009" y="1031"/>
                      </a:lnTo>
                      <a:lnTo>
                        <a:pt x="3078" y="1037"/>
                      </a:lnTo>
                      <a:lnTo>
                        <a:pt x="3691" y="1136"/>
                      </a:lnTo>
                      <a:lnTo>
                        <a:pt x="3692" y="1153"/>
                      </a:lnTo>
                      <a:lnTo>
                        <a:pt x="3692" y="1171"/>
                      </a:lnTo>
                      <a:lnTo>
                        <a:pt x="3691" y="1191"/>
                      </a:lnTo>
                      <a:lnTo>
                        <a:pt x="3690" y="1213"/>
                      </a:lnTo>
                      <a:lnTo>
                        <a:pt x="3689" y="1236"/>
                      </a:lnTo>
                      <a:lnTo>
                        <a:pt x="3687" y="1259"/>
                      </a:lnTo>
                      <a:lnTo>
                        <a:pt x="3689" y="1272"/>
                      </a:lnTo>
                      <a:lnTo>
                        <a:pt x="3690" y="1284"/>
                      </a:lnTo>
                      <a:lnTo>
                        <a:pt x="3692" y="1297"/>
                      </a:lnTo>
                      <a:lnTo>
                        <a:pt x="3694" y="1310"/>
                      </a:lnTo>
                      <a:lnTo>
                        <a:pt x="3698" y="1323"/>
                      </a:lnTo>
                      <a:lnTo>
                        <a:pt x="3703" y="1337"/>
                      </a:lnTo>
                      <a:lnTo>
                        <a:pt x="3707" y="1350"/>
                      </a:lnTo>
                      <a:lnTo>
                        <a:pt x="3715" y="1364"/>
                      </a:lnTo>
                      <a:lnTo>
                        <a:pt x="3723" y="1378"/>
                      </a:lnTo>
                      <a:lnTo>
                        <a:pt x="3732" y="1391"/>
                      </a:lnTo>
                      <a:lnTo>
                        <a:pt x="3743" y="1405"/>
                      </a:lnTo>
                      <a:lnTo>
                        <a:pt x="3756" y="1419"/>
                      </a:lnTo>
                      <a:lnTo>
                        <a:pt x="3770" y="1432"/>
                      </a:lnTo>
                      <a:lnTo>
                        <a:pt x="3787" y="1446"/>
                      </a:lnTo>
                      <a:lnTo>
                        <a:pt x="3805" y="1459"/>
                      </a:lnTo>
                      <a:lnTo>
                        <a:pt x="3825" y="1474"/>
                      </a:lnTo>
                      <a:lnTo>
                        <a:pt x="3846" y="1487"/>
                      </a:lnTo>
                      <a:lnTo>
                        <a:pt x="3871" y="1501"/>
                      </a:lnTo>
                      <a:lnTo>
                        <a:pt x="3897" y="1514"/>
                      </a:lnTo>
                      <a:lnTo>
                        <a:pt x="3925" y="1527"/>
                      </a:lnTo>
                      <a:lnTo>
                        <a:pt x="3945" y="1493"/>
                      </a:lnTo>
                      <a:lnTo>
                        <a:pt x="3966" y="1458"/>
                      </a:lnTo>
                      <a:lnTo>
                        <a:pt x="3987" y="1425"/>
                      </a:lnTo>
                      <a:lnTo>
                        <a:pt x="4007" y="1393"/>
                      </a:lnTo>
                      <a:lnTo>
                        <a:pt x="4028" y="1361"/>
                      </a:lnTo>
                      <a:lnTo>
                        <a:pt x="4051" y="1330"/>
                      </a:lnTo>
                      <a:lnTo>
                        <a:pt x="4073" y="1300"/>
                      </a:lnTo>
                      <a:lnTo>
                        <a:pt x="4096" y="1270"/>
                      </a:lnTo>
                      <a:lnTo>
                        <a:pt x="4142" y="1211"/>
                      </a:lnTo>
                      <a:lnTo>
                        <a:pt x="4192" y="1153"/>
                      </a:lnTo>
                      <a:lnTo>
                        <a:pt x="4243" y="1094"/>
                      </a:lnTo>
                      <a:lnTo>
                        <a:pt x="4297" y="1034"/>
                      </a:lnTo>
                      <a:lnTo>
                        <a:pt x="4277" y="993"/>
                      </a:lnTo>
                      <a:lnTo>
                        <a:pt x="4257" y="955"/>
                      </a:lnTo>
                      <a:lnTo>
                        <a:pt x="4247" y="937"/>
                      </a:lnTo>
                      <a:lnTo>
                        <a:pt x="4237" y="921"/>
                      </a:lnTo>
                      <a:lnTo>
                        <a:pt x="4226" y="905"/>
                      </a:lnTo>
                      <a:lnTo>
                        <a:pt x="4215" y="891"/>
                      </a:lnTo>
                      <a:lnTo>
                        <a:pt x="4203" y="877"/>
                      </a:lnTo>
                      <a:lnTo>
                        <a:pt x="4193" y="864"/>
                      </a:lnTo>
                      <a:lnTo>
                        <a:pt x="4181" y="852"/>
                      </a:lnTo>
                      <a:lnTo>
                        <a:pt x="4169" y="841"/>
                      </a:lnTo>
                      <a:lnTo>
                        <a:pt x="4157" y="832"/>
                      </a:lnTo>
                      <a:lnTo>
                        <a:pt x="4145" y="823"/>
                      </a:lnTo>
                      <a:lnTo>
                        <a:pt x="4132" y="815"/>
                      </a:lnTo>
                      <a:lnTo>
                        <a:pt x="4121" y="808"/>
                      </a:lnTo>
                      <a:lnTo>
                        <a:pt x="4108" y="801"/>
                      </a:lnTo>
                      <a:lnTo>
                        <a:pt x="4093" y="797"/>
                      </a:lnTo>
                      <a:lnTo>
                        <a:pt x="4080" y="793"/>
                      </a:lnTo>
                      <a:lnTo>
                        <a:pt x="4066" y="789"/>
                      </a:lnTo>
                      <a:lnTo>
                        <a:pt x="4052" y="787"/>
                      </a:lnTo>
                      <a:lnTo>
                        <a:pt x="4038" y="786"/>
                      </a:lnTo>
                      <a:lnTo>
                        <a:pt x="4022" y="786"/>
                      </a:lnTo>
                      <a:lnTo>
                        <a:pt x="4007" y="786"/>
                      </a:lnTo>
                      <a:lnTo>
                        <a:pt x="3992" y="787"/>
                      </a:lnTo>
                      <a:lnTo>
                        <a:pt x="3975" y="791"/>
                      </a:lnTo>
                      <a:lnTo>
                        <a:pt x="3958" y="794"/>
                      </a:lnTo>
                      <a:lnTo>
                        <a:pt x="3941" y="798"/>
                      </a:lnTo>
                      <a:lnTo>
                        <a:pt x="3924" y="804"/>
                      </a:lnTo>
                      <a:lnTo>
                        <a:pt x="3905" y="811"/>
                      </a:lnTo>
                      <a:lnTo>
                        <a:pt x="3887" y="818"/>
                      </a:lnTo>
                      <a:lnTo>
                        <a:pt x="3868" y="826"/>
                      </a:lnTo>
                      <a:lnTo>
                        <a:pt x="3813" y="813"/>
                      </a:lnTo>
                      <a:lnTo>
                        <a:pt x="3757" y="792"/>
                      </a:lnTo>
                      <a:lnTo>
                        <a:pt x="3700" y="765"/>
                      </a:lnTo>
                      <a:lnTo>
                        <a:pt x="3642" y="730"/>
                      </a:lnTo>
                      <a:lnTo>
                        <a:pt x="3583" y="691"/>
                      </a:lnTo>
                      <a:lnTo>
                        <a:pt x="3524" y="649"/>
                      </a:lnTo>
                      <a:lnTo>
                        <a:pt x="3464" y="601"/>
                      </a:lnTo>
                      <a:lnTo>
                        <a:pt x="3402" y="551"/>
                      </a:lnTo>
                      <a:lnTo>
                        <a:pt x="3277" y="446"/>
                      </a:lnTo>
                      <a:lnTo>
                        <a:pt x="3148" y="340"/>
                      </a:lnTo>
                      <a:lnTo>
                        <a:pt x="3082" y="287"/>
                      </a:lnTo>
                      <a:lnTo>
                        <a:pt x="3015" y="237"/>
                      </a:lnTo>
                      <a:lnTo>
                        <a:pt x="2947" y="189"/>
                      </a:lnTo>
                      <a:lnTo>
                        <a:pt x="2879" y="145"/>
                      </a:lnTo>
                      <a:lnTo>
                        <a:pt x="2809" y="105"/>
                      </a:lnTo>
                      <a:lnTo>
                        <a:pt x="2739" y="71"/>
                      </a:lnTo>
                      <a:lnTo>
                        <a:pt x="2668" y="42"/>
                      </a:lnTo>
                      <a:lnTo>
                        <a:pt x="2596" y="20"/>
                      </a:lnTo>
                      <a:lnTo>
                        <a:pt x="2523" y="6"/>
                      </a:lnTo>
                      <a:lnTo>
                        <a:pt x="2449" y="0"/>
                      </a:lnTo>
                      <a:lnTo>
                        <a:pt x="2373" y="2"/>
                      </a:lnTo>
                      <a:lnTo>
                        <a:pt x="2298" y="15"/>
                      </a:lnTo>
                      <a:lnTo>
                        <a:pt x="2221" y="38"/>
                      </a:lnTo>
                      <a:lnTo>
                        <a:pt x="2144" y="73"/>
                      </a:lnTo>
                      <a:lnTo>
                        <a:pt x="2066" y="121"/>
                      </a:lnTo>
                      <a:lnTo>
                        <a:pt x="1985" y="180"/>
                      </a:lnTo>
                      <a:lnTo>
                        <a:pt x="1905" y="254"/>
                      </a:lnTo>
                      <a:lnTo>
                        <a:pt x="1824" y="343"/>
                      </a:lnTo>
                      <a:lnTo>
                        <a:pt x="1741" y="446"/>
                      </a:lnTo>
                      <a:lnTo>
                        <a:pt x="1658" y="567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95" name="Group 26"/>
              <p:cNvGrpSpPr>
                <a:grpSpLocks noChangeAspect="1"/>
              </p:cNvGrpSpPr>
              <p:nvPr/>
            </p:nvGrpSpPr>
            <p:grpSpPr bwMode="auto">
              <a:xfrm>
                <a:off x="3019489" y="6083810"/>
                <a:ext cx="276337" cy="503652"/>
                <a:chOff x="3058" y="1459"/>
                <a:chExt cx="1556" cy="2836"/>
              </a:xfrm>
              <a:solidFill>
                <a:srgbClr val="93B83E"/>
              </a:solidFill>
            </p:grpSpPr>
            <p:sp>
              <p:nvSpPr>
                <p:cNvPr id="205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6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96" name="Group 31"/>
              <p:cNvGrpSpPr>
                <a:grpSpLocks noChangeAspect="1"/>
              </p:cNvGrpSpPr>
              <p:nvPr/>
            </p:nvGrpSpPr>
            <p:grpSpPr bwMode="auto">
              <a:xfrm>
                <a:off x="2691948" y="5873713"/>
                <a:ext cx="322169" cy="720591"/>
                <a:chOff x="4511" y="1258"/>
                <a:chExt cx="1652" cy="3695"/>
              </a:xfrm>
              <a:solidFill>
                <a:srgbClr val="93B83E"/>
              </a:solidFill>
            </p:grpSpPr>
            <p:sp>
              <p:nvSpPr>
                <p:cNvPr id="203" name="Freeform 32"/>
                <p:cNvSpPr>
                  <a:spLocks/>
                </p:cNvSpPr>
                <p:nvPr/>
              </p:nvSpPr>
              <p:spPr bwMode="auto">
                <a:xfrm>
                  <a:off x="4511" y="2257"/>
                  <a:ext cx="1652" cy="2696"/>
                </a:xfrm>
                <a:custGeom>
                  <a:avLst/>
                  <a:gdLst>
                    <a:gd name="T0" fmla="*/ 4111 w 8256"/>
                    <a:gd name="T1" fmla="*/ 690 h 13478"/>
                    <a:gd name="T2" fmla="*/ 5947 w 8256"/>
                    <a:gd name="T3" fmla="*/ 153 h 13478"/>
                    <a:gd name="T4" fmla="*/ 8244 w 8256"/>
                    <a:gd name="T5" fmla="*/ 5143 h 13478"/>
                    <a:gd name="T6" fmla="*/ 8256 w 8256"/>
                    <a:gd name="T7" fmla="*/ 5331 h 13478"/>
                    <a:gd name="T8" fmla="*/ 8230 w 8256"/>
                    <a:gd name="T9" fmla="*/ 5517 h 13478"/>
                    <a:gd name="T10" fmla="*/ 8167 w 8256"/>
                    <a:gd name="T11" fmla="*/ 5693 h 13478"/>
                    <a:gd name="T12" fmla="*/ 8073 w 8256"/>
                    <a:gd name="T13" fmla="*/ 5848 h 13478"/>
                    <a:gd name="T14" fmla="*/ 7950 w 8256"/>
                    <a:gd name="T15" fmla="*/ 5973 h 13478"/>
                    <a:gd name="T16" fmla="*/ 7803 w 8256"/>
                    <a:gd name="T17" fmla="*/ 6057 h 13478"/>
                    <a:gd name="T18" fmla="*/ 7636 w 8256"/>
                    <a:gd name="T19" fmla="*/ 6094 h 13478"/>
                    <a:gd name="T20" fmla="*/ 7450 w 8256"/>
                    <a:gd name="T21" fmla="*/ 6072 h 13478"/>
                    <a:gd name="T22" fmla="*/ 7251 w 8256"/>
                    <a:gd name="T23" fmla="*/ 5982 h 13478"/>
                    <a:gd name="T24" fmla="*/ 7040 w 8256"/>
                    <a:gd name="T25" fmla="*/ 5816 h 13478"/>
                    <a:gd name="T26" fmla="*/ 6198 w 8256"/>
                    <a:gd name="T27" fmla="*/ 13011 h 13478"/>
                    <a:gd name="T28" fmla="*/ 6027 w 8256"/>
                    <a:gd name="T29" fmla="*/ 13176 h 13478"/>
                    <a:gd name="T30" fmla="*/ 5852 w 8256"/>
                    <a:gd name="T31" fmla="*/ 13297 h 13478"/>
                    <a:gd name="T32" fmla="*/ 5675 w 8256"/>
                    <a:gd name="T33" fmla="*/ 13379 h 13478"/>
                    <a:gd name="T34" fmla="*/ 5498 w 8256"/>
                    <a:gd name="T35" fmla="*/ 13424 h 13478"/>
                    <a:gd name="T36" fmla="*/ 5324 w 8256"/>
                    <a:gd name="T37" fmla="*/ 13437 h 13478"/>
                    <a:gd name="T38" fmla="*/ 5155 w 8256"/>
                    <a:gd name="T39" fmla="*/ 13418 h 13478"/>
                    <a:gd name="T40" fmla="*/ 4992 w 8256"/>
                    <a:gd name="T41" fmla="*/ 13372 h 13478"/>
                    <a:gd name="T42" fmla="*/ 4837 w 8256"/>
                    <a:gd name="T43" fmla="*/ 13302 h 13478"/>
                    <a:gd name="T44" fmla="*/ 4694 w 8256"/>
                    <a:gd name="T45" fmla="*/ 13210 h 13478"/>
                    <a:gd name="T46" fmla="*/ 4563 w 8256"/>
                    <a:gd name="T47" fmla="*/ 13100 h 13478"/>
                    <a:gd name="T48" fmla="*/ 4465 w 8256"/>
                    <a:gd name="T49" fmla="*/ 7336 h 13478"/>
                    <a:gd name="T50" fmla="*/ 4420 w 8256"/>
                    <a:gd name="T51" fmla="*/ 7257 h 13478"/>
                    <a:gd name="T52" fmla="*/ 4361 w 8256"/>
                    <a:gd name="T53" fmla="*/ 7198 h 13478"/>
                    <a:gd name="T54" fmla="*/ 4293 w 8256"/>
                    <a:gd name="T55" fmla="*/ 7157 h 13478"/>
                    <a:gd name="T56" fmla="*/ 4216 w 8256"/>
                    <a:gd name="T57" fmla="*/ 7131 h 13478"/>
                    <a:gd name="T58" fmla="*/ 4137 w 8256"/>
                    <a:gd name="T59" fmla="*/ 7123 h 13478"/>
                    <a:gd name="T60" fmla="*/ 4057 w 8256"/>
                    <a:gd name="T61" fmla="*/ 7129 h 13478"/>
                    <a:gd name="T62" fmla="*/ 3981 w 8256"/>
                    <a:gd name="T63" fmla="*/ 7150 h 13478"/>
                    <a:gd name="T64" fmla="*/ 3911 w 8256"/>
                    <a:gd name="T65" fmla="*/ 7184 h 13478"/>
                    <a:gd name="T66" fmla="*/ 3852 w 8256"/>
                    <a:gd name="T67" fmla="*/ 7232 h 13478"/>
                    <a:gd name="T68" fmla="*/ 3808 w 8256"/>
                    <a:gd name="T69" fmla="*/ 7291 h 13478"/>
                    <a:gd name="T70" fmla="*/ 3788 w 8256"/>
                    <a:gd name="T71" fmla="*/ 13017 h 13478"/>
                    <a:gd name="T72" fmla="*/ 3551 w 8256"/>
                    <a:gd name="T73" fmla="*/ 13247 h 13478"/>
                    <a:gd name="T74" fmla="*/ 3318 w 8256"/>
                    <a:gd name="T75" fmla="*/ 13392 h 13478"/>
                    <a:gd name="T76" fmla="*/ 3093 w 8256"/>
                    <a:gd name="T77" fmla="*/ 13465 h 13478"/>
                    <a:gd name="T78" fmla="*/ 2879 w 8256"/>
                    <a:gd name="T79" fmla="*/ 13477 h 13478"/>
                    <a:gd name="T80" fmla="*/ 2680 w 8256"/>
                    <a:gd name="T81" fmla="*/ 13444 h 13478"/>
                    <a:gd name="T82" fmla="*/ 2501 w 8256"/>
                    <a:gd name="T83" fmla="*/ 13378 h 13478"/>
                    <a:gd name="T84" fmla="*/ 2345 w 8256"/>
                    <a:gd name="T85" fmla="*/ 13291 h 13478"/>
                    <a:gd name="T86" fmla="*/ 2217 w 8256"/>
                    <a:gd name="T87" fmla="*/ 13199 h 13478"/>
                    <a:gd name="T88" fmla="*/ 2118 w 8256"/>
                    <a:gd name="T89" fmla="*/ 13112 h 13478"/>
                    <a:gd name="T90" fmla="*/ 2056 w 8256"/>
                    <a:gd name="T91" fmla="*/ 13045 h 13478"/>
                    <a:gd name="T92" fmla="*/ 2018 w 8256"/>
                    <a:gd name="T93" fmla="*/ 4156 h 13478"/>
                    <a:gd name="T94" fmla="*/ 1114 w 8256"/>
                    <a:gd name="T95" fmla="*/ 5922 h 13478"/>
                    <a:gd name="T96" fmla="*/ 905 w 8256"/>
                    <a:gd name="T97" fmla="*/ 6032 h 13478"/>
                    <a:gd name="T98" fmla="*/ 715 w 8256"/>
                    <a:gd name="T99" fmla="*/ 6074 h 13478"/>
                    <a:gd name="T100" fmla="*/ 549 w 8256"/>
                    <a:gd name="T101" fmla="*/ 6055 h 13478"/>
                    <a:gd name="T102" fmla="*/ 402 w 8256"/>
                    <a:gd name="T103" fmla="*/ 5987 h 13478"/>
                    <a:gd name="T104" fmla="*/ 278 w 8256"/>
                    <a:gd name="T105" fmla="*/ 5882 h 13478"/>
                    <a:gd name="T106" fmla="*/ 176 w 8256"/>
                    <a:gd name="T107" fmla="*/ 5748 h 13478"/>
                    <a:gd name="T108" fmla="*/ 97 w 8256"/>
                    <a:gd name="T109" fmla="*/ 5595 h 13478"/>
                    <a:gd name="T110" fmla="*/ 41 w 8256"/>
                    <a:gd name="T111" fmla="*/ 5435 h 13478"/>
                    <a:gd name="T112" fmla="*/ 8 w 8256"/>
                    <a:gd name="T113" fmla="*/ 5278 h 13478"/>
                    <a:gd name="T114" fmla="*/ 0 w 8256"/>
                    <a:gd name="T115" fmla="*/ 5134 h 13478"/>
                    <a:gd name="T116" fmla="*/ 2563 w 8256"/>
                    <a:gd name="T117" fmla="*/ 0 h 134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8256" h="13478">
                      <a:moveTo>
                        <a:pt x="2563" y="0"/>
                      </a:moveTo>
                      <a:lnTo>
                        <a:pt x="3622" y="0"/>
                      </a:lnTo>
                      <a:lnTo>
                        <a:pt x="4111" y="690"/>
                      </a:lnTo>
                      <a:lnTo>
                        <a:pt x="4601" y="0"/>
                      </a:lnTo>
                      <a:lnTo>
                        <a:pt x="5671" y="0"/>
                      </a:lnTo>
                      <a:lnTo>
                        <a:pt x="5947" y="153"/>
                      </a:lnTo>
                      <a:lnTo>
                        <a:pt x="6178" y="362"/>
                      </a:lnTo>
                      <a:lnTo>
                        <a:pt x="8231" y="5082"/>
                      </a:lnTo>
                      <a:lnTo>
                        <a:pt x="8244" y="5143"/>
                      </a:lnTo>
                      <a:lnTo>
                        <a:pt x="8253" y="5205"/>
                      </a:lnTo>
                      <a:lnTo>
                        <a:pt x="8256" y="5269"/>
                      </a:lnTo>
                      <a:lnTo>
                        <a:pt x="8256" y="5331"/>
                      </a:lnTo>
                      <a:lnTo>
                        <a:pt x="8252" y="5395"/>
                      </a:lnTo>
                      <a:lnTo>
                        <a:pt x="8243" y="5456"/>
                      </a:lnTo>
                      <a:lnTo>
                        <a:pt x="8230" y="5517"/>
                      </a:lnTo>
                      <a:lnTo>
                        <a:pt x="8213" y="5578"/>
                      </a:lnTo>
                      <a:lnTo>
                        <a:pt x="8192" y="5637"/>
                      </a:lnTo>
                      <a:lnTo>
                        <a:pt x="8167" y="5693"/>
                      </a:lnTo>
                      <a:lnTo>
                        <a:pt x="8139" y="5748"/>
                      </a:lnTo>
                      <a:lnTo>
                        <a:pt x="8107" y="5800"/>
                      </a:lnTo>
                      <a:lnTo>
                        <a:pt x="8073" y="5848"/>
                      </a:lnTo>
                      <a:lnTo>
                        <a:pt x="8036" y="5893"/>
                      </a:lnTo>
                      <a:lnTo>
                        <a:pt x="7994" y="5935"/>
                      </a:lnTo>
                      <a:lnTo>
                        <a:pt x="7950" y="5973"/>
                      </a:lnTo>
                      <a:lnTo>
                        <a:pt x="7904" y="6005"/>
                      </a:lnTo>
                      <a:lnTo>
                        <a:pt x="7855" y="6034"/>
                      </a:lnTo>
                      <a:lnTo>
                        <a:pt x="7803" y="6057"/>
                      </a:lnTo>
                      <a:lnTo>
                        <a:pt x="7750" y="6076"/>
                      </a:lnTo>
                      <a:lnTo>
                        <a:pt x="7693" y="6087"/>
                      </a:lnTo>
                      <a:lnTo>
                        <a:pt x="7636" y="6094"/>
                      </a:lnTo>
                      <a:lnTo>
                        <a:pt x="7576" y="6093"/>
                      </a:lnTo>
                      <a:lnTo>
                        <a:pt x="7513" y="6086"/>
                      </a:lnTo>
                      <a:lnTo>
                        <a:pt x="7450" y="6072"/>
                      </a:lnTo>
                      <a:lnTo>
                        <a:pt x="7385" y="6050"/>
                      </a:lnTo>
                      <a:lnTo>
                        <a:pt x="7318" y="6020"/>
                      </a:lnTo>
                      <a:lnTo>
                        <a:pt x="7251" y="5982"/>
                      </a:lnTo>
                      <a:lnTo>
                        <a:pt x="7181" y="5936"/>
                      </a:lnTo>
                      <a:lnTo>
                        <a:pt x="7112" y="5880"/>
                      </a:lnTo>
                      <a:lnTo>
                        <a:pt x="7040" y="5816"/>
                      </a:lnTo>
                      <a:lnTo>
                        <a:pt x="6969" y="5742"/>
                      </a:lnTo>
                      <a:lnTo>
                        <a:pt x="6178" y="4126"/>
                      </a:lnTo>
                      <a:lnTo>
                        <a:pt x="6198" y="13011"/>
                      </a:lnTo>
                      <a:lnTo>
                        <a:pt x="6141" y="13072"/>
                      </a:lnTo>
                      <a:lnTo>
                        <a:pt x="6084" y="13126"/>
                      </a:lnTo>
                      <a:lnTo>
                        <a:pt x="6027" y="13176"/>
                      </a:lnTo>
                      <a:lnTo>
                        <a:pt x="5969" y="13221"/>
                      </a:lnTo>
                      <a:lnTo>
                        <a:pt x="5910" y="13261"/>
                      </a:lnTo>
                      <a:lnTo>
                        <a:pt x="5852" y="13297"/>
                      </a:lnTo>
                      <a:lnTo>
                        <a:pt x="5793" y="13329"/>
                      </a:lnTo>
                      <a:lnTo>
                        <a:pt x="5734" y="13356"/>
                      </a:lnTo>
                      <a:lnTo>
                        <a:pt x="5675" y="13379"/>
                      </a:lnTo>
                      <a:lnTo>
                        <a:pt x="5616" y="13399"/>
                      </a:lnTo>
                      <a:lnTo>
                        <a:pt x="5557" y="13414"/>
                      </a:lnTo>
                      <a:lnTo>
                        <a:pt x="5498" y="13424"/>
                      </a:lnTo>
                      <a:lnTo>
                        <a:pt x="5441" y="13432"/>
                      </a:lnTo>
                      <a:lnTo>
                        <a:pt x="5382" y="13436"/>
                      </a:lnTo>
                      <a:lnTo>
                        <a:pt x="5324" y="13437"/>
                      </a:lnTo>
                      <a:lnTo>
                        <a:pt x="5267" y="13433"/>
                      </a:lnTo>
                      <a:lnTo>
                        <a:pt x="5211" y="13428"/>
                      </a:lnTo>
                      <a:lnTo>
                        <a:pt x="5155" y="13418"/>
                      </a:lnTo>
                      <a:lnTo>
                        <a:pt x="5100" y="13406"/>
                      </a:lnTo>
                      <a:lnTo>
                        <a:pt x="5045" y="13389"/>
                      </a:lnTo>
                      <a:lnTo>
                        <a:pt x="4992" y="13372"/>
                      </a:lnTo>
                      <a:lnTo>
                        <a:pt x="4939" y="13351"/>
                      </a:lnTo>
                      <a:lnTo>
                        <a:pt x="4888" y="13327"/>
                      </a:lnTo>
                      <a:lnTo>
                        <a:pt x="4837" y="13302"/>
                      </a:lnTo>
                      <a:lnTo>
                        <a:pt x="4787" y="13273"/>
                      </a:lnTo>
                      <a:lnTo>
                        <a:pt x="4740" y="13243"/>
                      </a:lnTo>
                      <a:lnTo>
                        <a:pt x="4694" y="13210"/>
                      </a:lnTo>
                      <a:lnTo>
                        <a:pt x="4649" y="13176"/>
                      </a:lnTo>
                      <a:lnTo>
                        <a:pt x="4605" y="13139"/>
                      </a:lnTo>
                      <a:lnTo>
                        <a:pt x="4563" y="13100"/>
                      </a:lnTo>
                      <a:lnTo>
                        <a:pt x="4523" y="13060"/>
                      </a:lnTo>
                      <a:lnTo>
                        <a:pt x="4483" y="13018"/>
                      </a:lnTo>
                      <a:lnTo>
                        <a:pt x="4465" y="7336"/>
                      </a:lnTo>
                      <a:lnTo>
                        <a:pt x="4452" y="7308"/>
                      </a:lnTo>
                      <a:lnTo>
                        <a:pt x="4437" y="7281"/>
                      </a:lnTo>
                      <a:lnTo>
                        <a:pt x="4420" y="7257"/>
                      </a:lnTo>
                      <a:lnTo>
                        <a:pt x="4403" y="7235"/>
                      </a:lnTo>
                      <a:lnTo>
                        <a:pt x="4383" y="7216"/>
                      </a:lnTo>
                      <a:lnTo>
                        <a:pt x="4361" y="7198"/>
                      </a:lnTo>
                      <a:lnTo>
                        <a:pt x="4339" y="7182"/>
                      </a:lnTo>
                      <a:lnTo>
                        <a:pt x="4316" y="7168"/>
                      </a:lnTo>
                      <a:lnTo>
                        <a:pt x="4293" y="7157"/>
                      </a:lnTo>
                      <a:lnTo>
                        <a:pt x="4267" y="7146"/>
                      </a:lnTo>
                      <a:lnTo>
                        <a:pt x="4242" y="7138"/>
                      </a:lnTo>
                      <a:lnTo>
                        <a:pt x="4216" y="7131"/>
                      </a:lnTo>
                      <a:lnTo>
                        <a:pt x="4190" y="7127"/>
                      </a:lnTo>
                      <a:lnTo>
                        <a:pt x="4163" y="7124"/>
                      </a:lnTo>
                      <a:lnTo>
                        <a:pt x="4137" y="7123"/>
                      </a:lnTo>
                      <a:lnTo>
                        <a:pt x="4110" y="7123"/>
                      </a:lnTo>
                      <a:lnTo>
                        <a:pt x="4083" y="7125"/>
                      </a:lnTo>
                      <a:lnTo>
                        <a:pt x="4057" y="7129"/>
                      </a:lnTo>
                      <a:lnTo>
                        <a:pt x="4031" y="7135"/>
                      </a:lnTo>
                      <a:lnTo>
                        <a:pt x="4006" y="7142"/>
                      </a:lnTo>
                      <a:lnTo>
                        <a:pt x="3981" y="7150"/>
                      </a:lnTo>
                      <a:lnTo>
                        <a:pt x="3956" y="7160"/>
                      </a:lnTo>
                      <a:lnTo>
                        <a:pt x="3933" y="7172"/>
                      </a:lnTo>
                      <a:lnTo>
                        <a:pt x="3911" y="7184"/>
                      </a:lnTo>
                      <a:lnTo>
                        <a:pt x="3890" y="7199"/>
                      </a:lnTo>
                      <a:lnTo>
                        <a:pt x="3871" y="7214"/>
                      </a:lnTo>
                      <a:lnTo>
                        <a:pt x="3852" y="7232"/>
                      </a:lnTo>
                      <a:lnTo>
                        <a:pt x="3836" y="7250"/>
                      </a:lnTo>
                      <a:lnTo>
                        <a:pt x="3821" y="7270"/>
                      </a:lnTo>
                      <a:lnTo>
                        <a:pt x="3808" y="7291"/>
                      </a:lnTo>
                      <a:lnTo>
                        <a:pt x="3797" y="7313"/>
                      </a:lnTo>
                      <a:lnTo>
                        <a:pt x="3788" y="7336"/>
                      </a:lnTo>
                      <a:lnTo>
                        <a:pt x="3788" y="13017"/>
                      </a:lnTo>
                      <a:lnTo>
                        <a:pt x="3708" y="13105"/>
                      </a:lnTo>
                      <a:lnTo>
                        <a:pt x="3629" y="13181"/>
                      </a:lnTo>
                      <a:lnTo>
                        <a:pt x="3551" y="13247"/>
                      </a:lnTo>
                      <a:lnTo>
                        <a:pt x="3473" y="13305"/>
                      </a:lnTo>
                      <a:lnTo>
                        <a:pt x="3395" y="13352"/>
                      </a:lnTo>
                      <a:lnTo>
                        <a:pt x="3318" y="13392"/>
                      </a:lnTo>
                      <a:lnTo>
                        <a:pt x="3242" y="13424"/>
                      </a:lnTo>
                      <a:lnTo>
                        <a:pt x="3167" y="13447"/>
                      </a:lnTo>
                      <a:lnTo>
                        <a:pt x="3093" y="13465"/>
                      </a:lnTo>
                      <a:lnTo>
                        <a:pt x="3020" y="13475"/>
                      </a:lnTo>
                      <a:lnTo>
                        <a:pt x="2948" y="13478"/>
                      </a:lnTo>
                      <a:lnTo>
                        <a:pt x="2879" y="13477"/>
                      </a:lnTo>
                      <a:lnTo>
                        <a:pt x="2811" y="13470"/>
                      </a:lnTo>
                      <a:lnTo>
                        <a:pt x="2745" y="13460"/>
                      </a:lnTo>
                      <a:lnTo>
                        <a:pt x="2680" y="13444"/>
                      </a:lnTo>
                      <a:lnTo>
                        <a:pt x="2618" y="13425"/>
                      </a:lnTo>
                      <a:lnTo>
                        <a:pt x="2559" y="13402"/>
                      </a:lnTo>
                      <a:lnTo>
                        <a:pt x="2501" y="13378"/>
                      </a:lnTo>
                      <a:lnTo>
                        <a:pt x="2447" y="13350"/>
                      </a:lnTo>
                      <a:lnTo>
                        <a:pt x="2395" y="13321"/>
                      </a:lnTo>
                      <a:lnTo>
                        <a:pt x="2345" y="13291"/>
                      </a:lnTo>
                      <a:lnTo>
                        <a:pt x="2299" y="13261"/>
                      </a:lnTo>
                      <a:lnTo>
                        <a:pt x="2256" y="13230"/>
                      </a:lnTo>
                      <a:lnTo>
                        <a:pt x="2217" y="13199"/>
                      </a:lnTo>
                      <a:lnTo>
                        <a:pt x="2180" y="13169"/>
                      </a:lnTo>
                      <a:lnTo>
                        <a:pt x="2147" y="13140"/>
                      </a:lnTo>
                      <a:lnTo>
                        <a:pt x="2118" y="13112"/>
                      </a:lnTo>
                      <a:lnTo>
                        <a:pt x="2094" y="13087"/>
                      </a:lnTo>
                      <a:lnTo>
                        <a:pt x="2073" y="13065"/>
                      </a:lnTo>
                      <a:lnTo>
                        <a:pt x="2056" y="13045"/>
                      </a:lnTo>
                      <a:lnTo>
                        <a:pt x="2044" y="13030"/>
                      </a:lnTo>
                      <a:lnTo>
                        <a:pt x="2036" y="13017"/>
                      </a:lnTo>
                      <a:lnTo>
                        <a:pt x="2018" y="4156"/>
                      </a:lnTo>
                      <a:lnTo>
                        <a:pt x="1264" y="5805"/>
                      </a:lnTo>
                      <a:lnTo>
                        <a:pt x="1188" y="5868"/>
                      </a:lnTo>
                      <a:lnTo>
                        <a:pt x="1114" y="5922"/>
                      </a:lnTo>
                      <a:lnTo>
                        <a:pt x="1041" y="5967"/>
                      </a:lnTo>
                      <a:lnTo>
                        <a:pt x="972" y="6004"/>
                      </a:lnTo>
                      <a:lnTo>
                        <a:pt x="905" y="6032"/>
                      </a:lnTo>
                      <a:lnTo>
                        <a:pt x="839" y="6053"/>
                      </a:lnTo>
                      <a:lnTo>
                        <a:pt x="776" y="6067"/>
                      </a:lnTo>
                      <a:lnTo>
                        <a:pt x="715" y="6074"/>
                      </a:lnTo>
                      <a:lnTo>
                        <a:pt x="657" y="6072"/>
                      </a:lnTo>
                      <a:lnTo>
                        <a:pt x="602" y="6067"/>
                      </a:lnTo>
                      <a:lnTo>
                        <a:pt x="549" y="6055"/>
                      </a:lnTo>
                      <a:lnTo>
                        <a:pt x="497" y="6037"/>
                      </a:lnTo>
                      <a:lnTo>
                        <a:pt x="448" y="6015"/>
                      </a:lnTo>
                      <a:lnTo>
                        <a:pt x="402" y="5987"/>
                      </a:lnTo>
                      <a:lnTo>
                        <a:pt x="358" y="5956"/>
                      </a:lnTo>
                      <a:lnTo>
                        <a:pt x="317" y="5920"/>
                      </a:lnTo>
                      <a:lnTo>
                        <a:pt x="278" y="5882"/>
                      </a:lnTo>
                      <a:lnTo>
                        <a:pt x="241" y="5839"/>
                      </a:lnTo>
                      <a:lnTo>
                        <a:pt x="208" y="5795"/>
                      </a:lnTo>
                      <a:lnTo>
                        <a:pt x="176" y="5748"/>
                      </a:lnTo>
                      <a:lnTo>
                        <a:pt x="148" y="5698"/>
                      </a:lnTo>
                      <a:lnTo>
                        <a:pt x="121" y="5647"/>
                      </a:lnTo>
                      <a:lnTo>
                        <a:pt x="97" y="5595"/>
                      </a:lnTo>
                      <a:lnTo>
                        <a:pt x="76" y="5542"/>
                      </a:lnTo>
                      <a:lnTo>
                        <a:pt x="57" y="5489"/>
                      </a:lnTo>
                      <a:lnTo>
                        <a:pt x="41" y="5435"/>
                      </a:lnTo>
                      <a:lnTo>
                        <a:pt x="27" y="5382"/>
                      </a:lnTo>
                      <a:lnTo>
                        <a:pt x="17" y="5330"/>
                      </a:lnTo>
                      <a:lnTo>
                        <a:pt x="8" y="5278"/>
                      </a:lnTo>
                      <a:lnTo>
                        <a:pt x="3" y="5229"/>
                      </a:lnTo>
                      <a:lnTo>
                        <a:pt x="0" y="5180"/>
                      </a:lnTo>
                      <a:lnTo>
                        <a:pt x="0" y="5134"/>
                      </a:lnTo>
                      <a:lnTo>
                        <a:pt x="2130" y="298"/>
                      </a:lnTo>
                      <a:lnTo>
                        <a:pt x="2322" y="123"/>
                      </a:lnTo>
                      <a:lnTo>
                        <a:pt x="2563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4" name="Freeform 33"/>
                <p:cNvSpPr>
                  <a:spLocks/>
                </p:cNvSpPr>
                <p:nvPr/>
              </p:nvSpPr>
              <p:spPr bwMode="auto">
                <a:xfrm>
                  <a:off x="4954" y="1258"/>
                  <a:ext cx="743" cy="829"/>
                </a:xfrm>
                <a:custGeom>
                  <a:avLst/>
                  <a:gdLst>
                    <a:gd name="T0" fmla="*/ 2046 w 3713"/>
                    <a:gd name="T1" fmla="*/ 10 h 4144"/>
                    <a:gd name="T2" fmla="*/ 2320 w 3713"/>
                    <a:gd name="T3" fmla="*/ 64 h 4144"/>
                    <a:gd name="T4" fmla="*/ 2579 w 3713"/>
                    <a:gd name="T5" fmla="*/ 163 h 4144"/>
                    <a:gd name="T6" fmla="*/ 2820 w 3713"/>
                    <a:gd name="T7" fmla="*/ 299 h 4144"/>
                    <a:gd name="T8" fmla="*/ 3038 w 3713"/>
                    <a:gd name="T9" fmla="*/ 472 h 4144"/>
                    <a:gd name="T10" fmla="*/ 3231 w 3713"/>
                    <a:gd name="T11" fmla="*/ 678 h 4144"/>
                    <a:gd name="T12" fmla="*/ 3396 w 3713"/>
                    <a:gd name="T13" fmla="*/ 913 h 4144"/>
                    <a:gd name="T14" fmla="*/ 3530 w 3713"/>
                    <a:gd name="T15" fmla="*/ 1173 h 4144"/>
                    <a:gd name="T16" fmla="*/ 3630 w 3713"/>
                    <a:gd name="T17" fmla="*/ 1455 h 4144"/>
                    <a:gd name="T18" fmla="*/ 3692 w 3713"/>
                    <a:gd name="T19" fmla="*/ 1757 h 4144"/>
                    <a:gd name="T20" fmla="*/ 3713 w 3713"/>
                    <a:gd name="T21" fmla="*/ 2071 h 4144"/>
                    <a:gd name="T22" fmla="*/ 3692 w 3713"/>
                    <a:gd name="T23" fmla="*/ 2387 h 4144"/>
                    <a:gd name="T24" fmla="*/ 3630 w 3713"/>
                    <a:gd name="T25" fmla="*/ 2687 h 4144"/>
                    <a:gd name="T26" fmla="*/ 3530 w 3713"/>
                    <a:gd name="T27" fmla="*/ 2970 h 4144"/>
                    <a:gd name="T28" fmla="*/ 3396 w 3713"/>
                    <a:gd name="T29" fmla="*/ 3230 h 4144"/>
                    <a:gd name="T30" fmla="*/ 3231 w 3713"/>
                    <a:gd name="T31" fmla="*/ 3465 h 4144"/>
                    <a:gd name="T32" fmla="*/ 3038 w 3713"/>
                    <a:gd name="T33" fmla="*/ 3671 h 4144"/>
                    <a:gd name="T34" fmla="*/ 2820 w 3713"/>
                    <a:gd name="T35" fmla="*/ 3844 h 4144"/>
                    <a:gd name="T36" fmla="*/ 2579 w 3713"/>
                    <a:gd name="T37" fmla="*/ 3981 h 4144"/>
                    <a:gd name="T38" fmla="*/ 2320 w 3713"/>
                    <a:gd name="T39" fmla="*/ 4079 h 4144"/>
                    <a:gd name="T40" fmla="*/ 2046 w 3713"/>
                    <a:gd name="T41" fmla="*/ 4133 h 4144"/>
                    <a:gd name="T42" fmla="*/ 1761 w 3713"/>
                    <a:gd name="T43" fmla="*/ 4141 h 4144"/>
                    <a:gd name="T44" fmla="*/ 1482 w 3713"/>
                    <a:gd name="T45" fmla="*/ 4102 h 4144"/>
                    <a:gd name="T46" fmla="*/ 1219 w 3713"/>
                    <a:gd name="T47" fmla="*/ 4018 h 4144"/>
                    <a:gd name="T48" fmla="*/ 972 w 3713"/>
                    <a:gd name="T49" fmla="*/ 3894 h 4144"/>
                    <a:gd name="T50" fmla="*/ 746 w 3713"/>
                    <a:gd name="T51" fmla="*/ 3732 h 4144"/>
                    <a:gd name="T52" fmla="*/ 543 w 3713"/>
                    <a:gd name="T53" fmla="*/ 3537 h 4144"/>
                    <a:gd name="T54" fmla="*/ 369 w 3713"/>
                    <a:gd name="T55" fmla="*/ 3311 h 4144"/>
                    <a:gd name="T56" fmla="*/ 224 w 3713"/>
                    <a:gd name="T57" fmla="*/ 3059 h 4144"/>
                    <a:gd name="T58" fmla="*/ 112 w 3713"/>
                    <a:gd name="T59" fmla="*/ 2784 h 4144"/>
                    <a:gd name="T60" fmla="*/ 38 w 3713"/>
                    <a:gd name="T61" fmla="*/ 2489 h 4144"/>
                    <a:gd name="T62" fmla="*/ 2 w 3713"/>
                    <a:gd name="T63" fmla="*/ 2179 h 4144"/>
                    <a:gd name="T64" fmla="*/ 9 w 3713"/>
                    <a:gd name="T65" fmla="*/ 1859 h 4144"/>
                    <a:gd name="T66" fmla="*/ 58 w 3713"/>
                    <a:gd name="T67" fmla="*/ 1554 h 4144"/>
                    <a:gd name="T68" fmla="*/ 146 w 3713"/>
                    <a:gd name="T69" fmla="*/ 1265 h 4144"/>
                    <a:gd name="T70" fmla="*/ 268 w 3713"/>
                    <a:gd name="T71" fmla="*/ 997 h 4144"/>
                    <a:gd name="T72" fmla="*/ 424 w 3713"/>
                    <a:gd name="T73" fmla="*/ 753 h 4144"/>
                    <a:gd name="T74" fmla="*/ 608 w 3713"/>
                    <a:gd name="T75" fmla="*/ 538 h 4144"/>
                    <a:gd name="T76" fmla="*/ 819 w 3713"/>
                    <a:gd name="T77" fmla="*/ 353 h 4144"/>
                    <a:gd name="T78" fmla="*/ 1052 w 3713"/>
                    <a:gd name="T79" fmla="*/ 204 h 4144"/>
                    <a:gd name="T80" fmla="*/ 1305 w 3713"/>
                    <a:gd name="T81" fmla="*/ 92 h 4144"/>
                    <a:gd name="T82" fmla="*/ 1575 w 3713"/>
                    <a:gd name="T83" fmla="*/ 23 h 4144"/>
                    <a:gd name="T84" fmla="*/ 1857 w 3713"/>
                    <a:gd name="T85" fmla="*/ 0 h 4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713" h="4144">
                      <a:moveTo>
                        <a:pt x="1857" y="0"/>
                      </a:moveTo>
                      <a:lnTo>
                        <a:pt x="1953" y="2"/>
                      </a:lnTo>
                      <a:lnTo>
                        <a:pt x="2046" y="10"/>
                      </a:lnTo>
                      <a:lnTo>
                        <a:pt x="2140" y="23"/>
                      </a:lnTo>
                      <a:lnTo>
                        <a:pt x="2231" y="41"/>
                      </a:lnTo>
                      <a:lnTo>
                        <a:pt x="2320" y="64"/>
                      </a:lnTo>
                      <a:lnTo>
                        <a:pt x="2409" y="92"/>
                      </a:lnTo>
                      <a:lnTo>
                        <a:pt x="2495" y="126"/>
                      </a:lnTo>
                      <a:lnTo>
                        <a:pt x="2579" y="163"/>
                      </a:lnTo>
                      <a:lnTo>
                        <a:pt x="2661" y="204"/>
                      </a:lnTo>
                      <a:lnTo>
                        <a:pt x="2742" y="249"/>
                      </a:lnTo>
                      <a:lnTo>
                        <a:pt x="2820" y="299"/>
                      </a:lnTo>
                      <a:lnTo>
                        <a:pt x="2895" y="353"/>
                      </a:lnTo>
                      <a:lnTo>
                        <a:pt x="2967" y="411"/>
                      </a:lnTo>
                      <a:lnTo>
                        <a:pt x="3038" y="472"/>
                      </a:lnTo>
                      <a:lnTo>
                        <a:pt x="3105" y="538"/>
                      </a:lnTo>
                      <a:lnTo>
                        <a:pt x="3170" y="606"/>
                      </a:lnTo>
                      <a:lnTo>
                        <a:pt x="3231" y="678"/>
                      </a:lnTo>
                      <a:lnTo>
                        <a:pt x="3289" y="753"/>
                      </a:lnTo>
                      <a:lnTo>
                        <a:pt x="3344" y="832"/>
                      </a:lnTo>
                      <a:lnTo>
                        <a:pt x="3396" y="913"/>
                      </a:lnTo>
                      <a:lnTo>
                        <a:pt x="3445" y="997"/>
                      </a:lnTo>
                      <a:lnTo>
                        <a:pt x="3489" y="1084"/>
                      </a:lnTo>
                      <a:lnTo>
                        <a:pt x="3530" y="1173"/>
                      </a:lnTo>
                      <a:lnTo>
                        <a:pt x="3567" y="1265"/>
                      </a:lnTo>
                      <a:lnTo>
                        <a:pt x="3601" y="1359"/>
                      </a:lnTo>
                      <a:lnTo>
                        <a:pt x="3630" y="1455"/>
                      </a:lnTo>
                      <a:lnTo>
                        <a:pt x="3655" y="1554"/>
                      </a:lnTo>
                      <a:lnTo>
                        <a:pt x="3676" y="1654"/>
                      </a:lnTo>
                      <a:lnTo>
                        <a:pt x="3692" y="1757"/>
                      </a:lnTo>
                      <a:lnTo>
                        <a:pt x="3704" y="1859"/>
                      </a:lnTo>
                      <a:lnTo>
                        <a:pt x="3711" y="1965"/>
                      </a:lnTo>
                      <a:lnTo>
                        <a:pt x="3713" y="2071"/>
                      </a:lnTo>
                      <a:lnTo>
                        <a:pt x="3711" y="2179"/>
                      </a:lnTo>
                      <a:lnTo>
                        <a:pt x="3704" y="2284"/>
                      </a:lnTo>
                      <a:lnTo>
                        <a:pt x="3692" y="2387"/>
                      </a:lnTo>
                      <a:lnTo>
                        <a:pt x="3676" y="2489"/>
                      </a:lnTo>
                      <a:lnTo>
                        <a:pt x="3655" y="2589"/>
                      </a:lnTo>
                      <a:lnTo>
                        <a:pt x="3630" y="2687"/>
                      </a:lnTo>
                      <a:lnTo>
                        <a:pt x="3601" y="2784"/>
                      </a:lnTo>
                      <a:lnTo>
                        <a:pt x="3567" y="2878"/>
                      </a:lnTo>
                      <a:lnTo>
                        <a:pt x="3530" y="2970"/>
                      </a:lnTo>
                      <a:lnTo>
                        <a:pt x="3489" y="3059"/>
                      </a:lnTo>
                      <a:lnTo>
                        <a:pt x="3445" y="3146"/>
                      </a:lnTo>
                      <a:lnTo>
                        <a:pt x="3396" y="3230"/>
                      </a:lnTo>
                      <a:lnTo>
                        <a:pt x="3344" y="3311"/>
                      </a:lnTo>
                      <a:lnTo>
                        <a:pt x="3289" y="3390"/>
                      </a:lnTo>
                      <a:lnTo>
                        <a:pt x="3231" y="3465"/>
                      </a:lnTo>
                      <a:lnTo>
                        <a:pt x="3170" y="3537"/>
                      </a:lnTo>
                      <a:lnTo>
                        <a:pt x="3105" y="3605"/>
                      </a:lnTo>
                      <a:lnTo>
                        <a:pt x="3038" y="3671"/>
                      </a:lnTo>
                      <a:lnTo>
                        <a:pt x="2967" y="3732"/>
                      </a:lnTo>
                      <a:lnTo>
                        <a:pt x="2895" y="3790"/>
                      </a:lnTo>
                      <a:lnTo>
                        <a:pt x="2820" y="3844"/>
                      </a:lnTo>
                      <a:lnTo>
                        <a:pt x="2742" y="3894"/>
                      </a:lnTo>
                      <a:lnTo>
                        <a:pt x="2661" y="3939"/>
                      </a:lnTo>
                      <a:lnTo>
                        <a:pt x="2579" y="3981"/>
                      </a:lnTo>
                      <a:lnTo>
                        <a:pt x="2495" y="4018"/>
                      </a:lnTo>
                      <a:lnTo>
                        <a:pt x="2409" y="4051"/>
                      </a:lnTo>
                      <a:lnTo>
                        <a:pt x="2320" y="4079"/>
                      </a:lnTo>
                      <a:lnTo>
                        <a:pt x="2231" y="4102"/>
                      </a:lnTo>
                      <a:lnTo>
                        <a:pt x="2140" y="4119"/>
                      </a:lnTo>
                      <a:lnTo>
                        <a:pt x="2046" y="4133"/>
                      </a:lnTo>
                      <a:lnTo>
                        <a:pt x="1953" y="4141"/>
                      </a:lnTo>
                      <a:lnTo>
                        <a:pt x="1857" y="4144"/>
                      </a:lnTo>
                      <a:lnTo>
                        <a:pt x="1761" y="4141"/>
                      </a:lnTo>
                      <a:lnTo>
                        <a:pt x="1667" y="4133"/>
                      </a:lnTo>
                      <a:lnTo>
                        <a:pt x="1575" y="4119"/>
                      </a:lnTo>
                      <a:lnTo>
                        <a:pt x="1482" y="4102"/>
                      </a:lnTo>
                      <a:lnTo>
                        <a:pt x="1393" y="4079"/>
                      </a:lnTo>
                      <a:lnTo>
                        <a:pt x="1305" y="4051"/>
                      </a:lnTo>
                      <a:lnTo>
                        <a:pt x="1219" y="4018"/>
                      </a:lnTo>
                      <a:lnTo>
                        <a:pt x="1134" y="3981"/>
                      </a:lnTo>
                      <a:lnTo>
                        <a:pt x="1052" y="3939"/>
                      </a:lnTo>
                      <a:lnTo>
                        <a:pt x="972" y="3894"/>
                      </a:lnTo>
                      <a:lnTo>
                        <a:pt x="894" y="3844"/>
                      </a:lnTo>
                      <a:lnTo>
                        <a:pt x="819" y="3790"/>
                      </a:lnTo>
                      <a:lnTo>
                        <a:pt x="746" y="3732"/>
                      </a:lnTo>
                      <a:lnTo>
                        <a:pt x="675" y="3671"/>
                      </a:lnTo>
                      <a:lnTo>
                        <a:pt x="608" y="3605"/>
                      </a:lnTo>
                      <a:lnTo>
                        <a:pt x="543" y="3537"/>
                      </a:lnTo>
                      <a:lnTo>
                        <a:pt x="482" y="3465"/>
                      </a:lnTo>
                      <a:lnTo>
                        <a:pt x="424" y="3390"/>
                      </a:lnTo>
                      <a:lnTo>
                        <a:pt x="369" y="3311"/>
                      </a:lnTo>
                      <a:lnTo>
                        <a:pt x="317" y="3230"/>
                      </a:lnTo>
                      <a:lnTo>
                        <a:pt x="268" y="3146"/>
                      </a:lnTo>
                      <a:lnTo>
                        <a:pt x="224" y="3059"/>
                      </a:lnTo>
                      <a:lnTo>
                        <a:pt x="183" y="2970"/>
                      </a:lnTo>
                      <a:lnTo>
                        <a:pt x="146" y="2878"/>
                      </a:lnTo>
                      <a:lnTo>
                        <a:pt x="112" y="2784"/>
                      </a:lnTo>
                      <a:lnTo>
                        <a:pt x="83" y="2687"/>
                      </a:lnTo>
                      <a:lnTo>
                        <a:pt x="58" y="2589"/>
                      </a:lnTo>
                      <a:lnTo>
                        <a:pt x="38" y="2489"/>
                      </a:lnTo>
                      <a:lnTo>
                        <a:pt x="21" y="2387"/>
                      </a:lnTo>
                      <a:lnTo>
                        <a:pt x="9" y="2284"/>
                      </a:lnTo>
                      <a:lnTo>
                        <a:pt x="2" y="2179"/>
                      </a:lnTo>
                      <a:lnTo>
                        <a:pt x="0" y="2071"/>
                      </a:lnTo>
                      <a:lnTo>
                        <a:pt x="2" y="1965"/>
                      </a:lnTo>
                      <a:lnTo>
                        <a:pt x="9" y="1859"/>
                      </a:lnTo>
                      <a:lnTo>
                        <a:pt x="21" y="1757"/>
                      </a:lnTo>
                      <a:lnTo>
                        <a:pt x="38" y="1654"/>
                      </a:lnTo>
                      <a:lnTo>
                        <a:pt x="58" y="1554"/>
                      </a:lnTo>
                      <a:lnTo>
                        <a:pt x="83" y="1455"/>
                      </a:lnTo>
                      <a:lnTo>
                        <a:pt x="112" y="1359"/>
                      </a:lnTo>
                      <a:lnTo>
                        <a:pt x="146" y="1265"/>
                      </a:lnTo>
                      <a:lnTo>
                        <a:pt x="183" y="1173"/>
                      </a:lnTo>
                      <a:lnTo>
                        <a:pt x="224" y="1084"/>
                      </a:lnTo>
                      <a:lnTo>
                        <a:pt x="268" y="997"/>
                      </a:lnTo>
                      <a:lnTo>
                        <a:pt x="317" y="913"/>
                      </a:lnTo>
                      <a:lnTo>
                        <a:pt x="369" y="832"/>
                      </a:lnTo>
                      <a:lnTo>
                        <a:pt x="424" y="753"/>
                      </a:lnTo>
                      <a:lnTo>
                        <a:pt x="482" y="678"/>
                      </a:lnTo>
                      <a:lnTo>
                        <a:pt x="543" y="606"/>
                      </a:lnTo>
                      <a:lnTo>
                        <a:pt x="608" y="538"/>
                      </a:lnTo>
                      <a:lnTo>
                        <a:pt x="675" y="472"/>
                      </a:lnTo>
                      <a:lnTo>
                        <a:pt x="746" y="411"/>
                      </a:lnTo>
                      <a:lnTo>
                        <a:pt x="819" y="353"/>
                      </a:lnTo>
                      <a:lnTo>
                        <a:pt x="894" y="299"/>
                      </a:lnTo>
                      <a:lnTo>
                        <a:pt x="972" y="249"/>
                      </a:lnTo>
                      <a:lnTo>
                        <a:pt x="1052" y="204"/>
                      </a:lnTo>
                      <a:lnTo>
                        <a:pt x="1134" y="163"/>
                      </a:lnTo>
                      <a:lnTo>
                        <a:pt x="1219" y="126"/>
                      </a:lnTo>
                      <a:lnTo>
                        <a:pt x="1305" y="92"/>
                      </a:lnTo>
                      <a:lnTo>
                        <a:pt x="1393" y="64"/>
                      </a:lnTo>
                      <a:lnTo>
                        <a:pt x="1482" y="41"/>
                      </a:lnTo>
                      <a:lnTo>
                        <a:pt x="1575" y="23"/>
                      </a:lnTo>
                      <a:lnTo>
                        <a:pt x="1667" y="10"/>
                      </a:lnTo>
                      <a:lnTo>
                        <a:pt x="1761" y="2"/>
                      </a:lnTo>
                      <a:lnTo>
                        <a:pt x="1857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sp>
            <p:nvSpPr>
              <p:cNvPr id="197" name="Rectangle 46"/>
              <p:cNvSpPr/>
              <p:nvPr/>
            </p:nvSpPr>
            <p:spPr>
              <a:xfrm>
                <a:off x="3280349" y="5799805"/>
                <a:ext cx="976911" cy="9079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2000" b="1" dirty="0" smtClean="0">
                    <a:latin typeface="Source Sans Pro" pitchFamily="34" charset="0"/>
                  </a:rPr>
                  <a:t>2,556</a:t>
                </a:r>
                <a:r>
                  <a:rPr lang="ms-MY" sz="1300" b="1" dirty="0" smtClean="0">
                    <a:latin typeface="Source Sans Pro" pitchFamily="34" charset="0"/>
                  </a:rPr>
                  <a:t> </a:t>
                </a:r>
                <a:r>
                  <a:rPr lang="ms-MY" sz="1100" dirty="0">
                    <a:latin typeface="Source Sans Pro" pitchFamily="34" charset="0"/>
                  </a:rPr>
                  <a:t>niños y adolescentes hombres</a:t>
                </a:r>
              </a:p>
            </p:txBody>
          </p:sp>
          <p:sp>
            <p:nvSpPr>
              <p:cNvPr id="198" name="Rectangle 45"/>
              <p:cNvSpPr/>
              <p:nvPr/>
            </p:nvSpPr>
            <p:spPr>
              <a:xfrm>
                <a:off x="2451096" y="6515056"/>
                <a:ext cx="1944458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93B83E"/>
                    </a:solidFill>
                    <a:latin typeface="Source Sans Pro" pitchFamily="34" charset="0"/>
                  </a:rPr>
                  <a:t>31.46%</a:t>
                </a:r>
                <a:endParaRPr lang="ms-MY" sz="3500" b="1" dirty="0">
                  <a:solidFill>
                    <a:srgbClr val="93B83E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99" name="Rectangle 45"/>
              <p:cNvSpPr/>
              <p:nvPr/>
            </p:nvSpPr>
            <p:spPr>
              <a:xfrm>
                <a:off x="4637861" y="6515056"/>
                <a:ext cx="1944458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9A1C85"/>
                    </a:solidFill>
                    <a:latin typeface="Source Sans Pro" pitchFamily="34" charset="0"/>
                  </a:rPr>
                  <a:t>5.90%</a:t>
                </a:r>
                <a:endParaRPr lang="ms-MY" sz="3500" b="1" dirty="0">
                  <a:solidFill>
                    <a:srgbClr val="9A1C85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200" name="Rectangle 46"/>
              <p:cNvSpPr/>
              <p:nvPr/>
            </p:nvSpPr>
            <p:spPr>
              <a:xfrm>
                <a:off x="5118953" y="5812155"/>
                <a:ext cx="976911" cy="738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2000" b="1" dirty="0" smtClean="0">
                    <a:latin typeface="Source Sans Pro" pitchFamily="34" charset="0"/>
                  </a:rPr>
                  <a:t>479</a:t>
                </a:r>
                <a:endParaRPr lang="ms-MY" sz="1300" b="1" dirty="0">
                  <a:latin typeface="Source Sans Pro" pitchFamily="34" charset="0"/>
                </a:endParaRPr>
              </a:p>
              <a:p>
                <a:r>
                  <a:rPr lang="ms-MY" sz="1100" dirty="0">
                    <a:latin typeface="Source Sans Pro" pitchFamily="34" charset="0"/>
                  </a:rPr>
                  <a:t>se desconoce sexo y edad</a:t>
                </a:r>
              </a:p>
            </p:txBody>
          </p:sp>
          <p:sp>
            <p:nvSpPr>
              <p:cNvPr id="201" name="Parallelogram 8"/>
              <p:cNvSpPr/>
              <p:nvPr/>
            </p:nvSpPr>
            <p:spPr>
              <a:xfrm>
                <a:off x="2223382" y="5843426"/>
                <a:ext cx="86284" cy="1160536"/>
              </a:xfrm>
              <a:prstGeom prst="parallelogram">
                <a:avLst>
                  <a:gd name="adj" fmla="val 0"/>
                </a:avLst>
              </a:prstGeom>
              <a:solidFill>
                <a:schemeClr val="bg1">
                  <a:lumMod val="65000"/>
                  <a:alpha val="2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2" name="Parallelogram 8"/>
              <p:cNvSpPr/>
              <p:nvPr/>
            </p:nvSpPr>
            <p:spPr>
              <a:xfrm>
                <a:off x="4548498" y="5837836"/>
                <a:ext cx="94912" cy="1160536"/>
              </a:xfrm>
              <a:prstGeom prst="parallelogram">
                <a:avLst>
                  <a:gd name="adj" fmla="val 0"/>
                </a:avLst>
              </a:prstGeom>
              <a:solidFill>
                <a:schemeClr val="bg1">
                  <a:lumMod val="65000"/>
                  <a:alpha val="2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84" name="35 CuadroTexto"/>
            <p:cNvSpPr txBox="1"/>
            <p:nvPr/>
          </p:nvSpPr>
          <p:spPr>
            <a:xfrm>
              <a:off x="5170589" y="6934078"/>
              <a:ext cx="63938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s-ES_tradnl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Presuntas </a:t>
              </a:r>
              <a:r>
                <a:rPr lang="es-ES_tradnl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víctimas de </a:t>
              </a:r>
              <a:r>
                <a:rPr lang="es-ES_tradnl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amenazas o vulneración</a:t>
              </a:r>
              <a:endParaRPr lang="es-SV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  <p:sp>
          <p:nvSpPr>
            <p:cNvPr id="26" name="Triángulo isósceles 25"/>
            <p:cNvSpPr/>
            <p:nvPr/>
          </p:nvSpPr>
          <p:spPr>
            <a:xfrm>
              <a:off x="8265666" y="6891752"/>
              <a:ext cx="136748" cy="99702"/>
            </a:xfrm>
            <a:prstGeom prst="triangle">
              <a:avLst/>
            </a:prstGeom>
            <a:solidFill>
              <a:srgbClr val="5959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5472297" y="2565527"/>
            <a:ext cx="6312751" cy="2712029"/>
            <a:chOff x="5636889" y="2551013"/>
            <a:chExt cx="6312751" cy="2712029"/>
          </a:xfrm>
        </p:grpSpPr>
        <p:grpSp>
          <p:nvGrpSpPr>
            <p:cNvPr id="20" name="Grupo 19"/>
            <p:cNvGrpSpPr/>
            <p:nvPr/>
          </p:nvGrpSpPr>
          <p:grpSpPr>
            <a:xfrm>
              <a:off x="5636889" y="2551013"/>
              <a:ext cx="6312751" cy="2712029"/>
              <a:chOff x="5940555" y="848513"/>
              <a:chExt cx="5132966" cy="2712029"/>
            </a:xfrm>
          </p:grpSpPr>
          <p:graphicFrame>
            <p:nvGraphicFramePr>
              <p:cNvPr id="13" name="Gráfico 12"/>
              <p:cNvGraphicFramePr/>
              <p:nvPr>
                <p:extLst>
                  <p:ext uri="{D42A27DB-BD31-4B8C-83A1-F6EECF244321}">
                    <p14:modId xmlns:p14="http://schemas.microsoft.com/office/powerpoint/2010/main" val="3205300813"/>
                  </p:ext>
                </p:extLst>
              </p:nvPr>
            </p:nvGraphicFramePr>
            <p:xfrm>
              <a:off x="5940555" y="848513"/>
              <a:ext cx="5132966" cy="252244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286" name="35 CuadroTexto"/>
              <p:cNvSpPr txBox="1"/>
              <p:nvPr/>
            </p:nvSpPr>
            <p:spPr>
              <a:xfrm>
                <a:off x="6412936" y="3252765"/>
                <a:ext cx="436707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s-E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itchFamily="34" charset="0"/>
                    <a:ea typeface="+mj-ea"/>
                    <a:cs typeface="+mj-cs"/>
                  </a:rPr>
                  <a:t>Casos por Junta de Protección</a:t>
                </a:r>
                <a:endPara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endParaRPr>
              </a:p>
            </p:txBody>
          </p:sp>
        </p:grpSp>
        <p:sp>
          <p:nvSpPr>
            <p:cNvPr id="297" name="Triángulo isósceles 296"/>
            <p:cNvSpPr/>
            <p:nvPr/>
          </p:nvSpPr>
          <p:spPr>
            <a:xfrm>
              <a:off x="8710478" y="4898033"/>
              <a:ext cx="136748" cy="99702"/>
            </a:xfrm>
            <a:prstGeom prst="triangle">
              <a:avLst/>
            </a:prstGeom>
            <a:solidFill>
              <a:srgbClr val="5959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98" name="Triángulo isósceles 297"/>
          <p:cNvSpPr/>
          <p:nvPr/>
        </p:nvSpPr>
        <p:spPr>
          <a:xfrm>
            <a:off x="2438351" y="6942224"/>
            <a:ext cx="136748" cy="99702"/>
          </a:xfrm>
          <a:prstGeom prst="triangle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5747491" y="1168763"/>
            <a:ext cx="5799691" cy="1655206"/>
            <a:chOff x="5762005" y="1110853"/>
            <a:chExt cx="5799691" cy="1655206"/>
          </a:xfrm>
        </p:grpSpPr>
        <p:grpSp>
          <p:nvGrpSpPr>
            <p:cNvPr id="21" name="Grupo 20"/>
            <p:cNvGrpSpPr/>
            <p:nvPr/>
          </p:nvGrpSpPr>
          <p:grpSpPr>
            <a:xfrm>
              <a:off x="7501512" y="1110853"/>
              <a:ext cx="4060184" cy="1655206"/>
              <a:chOff x="6880455" y="1256834"/>
              <a:chExt cx="4060184" cy="1655206"/>
            </a:xfrm>
          </p:grpSpPr>
          <p:grpSp>
            <p:nvGrpSpPr>
              <p:cNvPr id="19" name="Grupo 18"/>
              <p:cNvGrpSpPr/>
              <p:nvPr/>
            </p:nvGrpSpPr>
            <p:grpSpPr>
              <a:xfrm>
                <a:off x="8207231" y="1256834"/>
                <a:ext cx="1167455" cy="1177047"/>
                <a:chOff x="8959825" y="1429879"/>
                <a:chExt cx="1167455" cy="1177047"/>
              </a:xfrm>
            </p:grpSpPr>
            <p:sp>
              <p:nvSpPr>
                <p:cNvPr id="287" name="Block Arc 83"/>
                <p:cNvSpPr/>
                <p:nvPr/>
              </p:nvSpPr>
              <p:spPr>
                <a:xfrm rot="14053169">
                  <a:off x="8959825" y="1440765"/>
                  <a:ext cx="1166161" cy="1166161"/>
                </a:xfrm>
                <a:prstGeom prst="blockArc">
                  <a:avLst>
                    <a:gd name="adj1" fmla="val 11377067"/>
                    <a:gd name="adj2" fmla="val 12637620"/>
                    <a:gd name="adj3" fmla="val 30114"/>
                  </a:avLst>
                </a:prstGeom>
                <a:solidFill>
                  <a:srgbClr val="53994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8" name="Block Arc 84"/>
                <p:cNvSpPr/>
                <p:nvPr/>
              </p:nvSpPr>
              <p:spPr>
                <a:xfrm rot="19453169">
                  <a:off x="8961119" y="1429879"/>
                  <a:ext cx="1166161" cy="1166161"/>
                </a:xfrm>
                <a:prstGeom prst="blockArc">
                  <a:avLst>
                    <a:gd name="adj1" fmla="val 555767"/>
                    <a:gd name="adj2" fmla="val 5930056"/>
                    <a:gd name="adj3" fmla="val 25764"/>
                  </a:avLst>
                </a:prstGeom>
                <a:solidFill>
                  <a:srgbClr val="066BA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9" name="Block Arc 85"/>
                <p:cNvSpPr/>
                <p:nvPr/>
              </p:nvSpPr>
              <p:spPr>
                <a:xfrm rot="3253169">
                  <a:off x="8961118" y="1438123"/>
                  <a:ext cx="1166161" cy="1166161"/>
                </a:xfrm>
                <a:prstGeom prst="blockArc">
                  <a:avLst>
                    <a:gd name="adj1" fmla="val 1945819"/>
                    <a:gd name="adj2" fmla="val 16670860"/>
                    <a:gd name="adj3" fmla="val 20428"/>
                  </a:avLst>
                </a:prstGeom>
                <a:solidFill>
                  <a:srgbClr val="EC57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90" name="Rectangle 30"/>
              <p:cNvSpPr/>
              <p:nvPr/>
            </p:nvSpPr>
            <p:spPr>
              <a:xfrm>
                <a:off x="7096992" y="1450176"/>
                <a:ext cx="1641461" cy="400110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r>
                  <a:rPr lang="ms-MY" sz="2000" b="1" dirty="0" smtClean="0">
                    <a:solidFill>
                      <a:srgbClr val="EC57AB"/>
                    </a:solidFill>
                    <a:latin typeface="Source Sans Pro" pitchFamily="34" charset="0"/>
                  </a:rPr>
                  <a:t>89.92%</a:t>
                </a:r>
              </a:p>
            </p:txBody>
          </p:sp>
          <p:sp>
            <p:nvSpPr>
              <p:cNvPr id="291" name="Rectangle 30"/>
              <p:cNvSpPr/>
              <p:nvPr/>
            </p:nvSpPr>
            <p:spPr>
              <a:xfrm>
                <a:off x="8877356" y="2321809"/>
                <a:ext cx="1486294" cy="400110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r>
                  <a:rPr lang="ms-MY" sz="2000" b="1" dirty="0" smtClean="0">
                    <a:solidFill>
                      <a:srgbClr val="53994D"/>
                    </a:solidFill>
                    <a:latin typeface="Source Sans Pro" pitchFamily="34" charset="0"/>
                  </a:rPr>
                  <a:t>0.71%</a:t>
                </a:r>
              </a:p>
            </p:txBody>
          </p:sp>
          <p:sp>
            <p:nvSpPr>
              <p:cNvPr id="292" name="Rectangle 30"/>
              <p:cNvSpPr/>
              <p:nvPr/>
            </p:nvSpPr>
            <p:spPr>
              <a:xfrm>
                <a:off x="9406323" y="1575862"/>
                <a:ext cx="1534316" cy="400110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r>
                  <a:rPr lang="ms-MY" sz="2000" b="1" dirty="0" smtClean="0">
                    <a:solidFill>
                      <a:srgbClr val="066BA2"/>
                    </a:solidFill>
                    <a:latin typeface="Source Sans Pro" pitchFamily="34" charset="0"/>
                  </a:rPr>
                  <a:t>9.37%</a:t>
                </a:r>
              </a:p>
            </p:txBody>
          </p:sp>
          <p:sp>
            <p:nvSpPr>
              <p:cNvPr id="293" name="TextBox 65"/>
              <p:cNvSpPr txBox="1"/>
              <p:nvPr/>
            </p:nvSpPr>
            <p:spPr>
              <a:xfrm>
                <a:off x="6880455" y="1805063"/>
                <a:ext cx="130850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EC57AB"/>
                    </a:solidFill>
                    <a:latin typeface="Source Sans Pro" panose="020B0503030403020204"/>
                  </a:rPr>
                  <a:t>6,096 </a:t>
                </a:r>
                <a:r>
                  <a:rPr lang="en-US" sz="1600" b="1" dirty="0" err="1" smtClean="0">
                    <a:solidFill>
                      <a:srgbClr val="EC57AB"/>
                    </a:solidFill>
                    <a:latin typeface="Source Sans Pro" panose="020B0503030403020204"/>
                  </a:rPr>
                  <a:t>avisos</a:t>
                </a:r>
                <a:endParaRPr lang="es-ES" sz="1400" b="1" dirty="0">
                  <a:solidFill>
                    <a:srgbClr val="EC57AB"/>
                  </a:solidFill>
                  <a:latin typeface="Source Sans Pro" panose="020B0503030403020204"/>
                </a:endParaRPr>
              </a:p>
            </p:txBody>
          </p:sp>
          <p:sp>
            <p:nvSpPr>
              <p:cNvPr id="294" name="TextBox 65"/>
              <p:cNvSpPr txBox="1"/>
              <p:nvPr/>
            </p:nvSpPr>
            <p:spPr>
              <a:xfrm>
                <a:off x="9376234" y="1911492"/>
                <a:ext cx="137569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66BA2"/>
                    </a:solidFill>
                    <a:latin typeface="Source Sans Pro" panose="020B0503030403020204"/>
                  </a:rPr>
                  <a:t>635</a:t>
                </a:r>
                <a:r>
                  <a:rPr lang="en-US" sz="1400" b="1" dirty="0" smtClean="0">
                    <a:solidFill>
                      <a:srgbClr val="066BA2"/>
                    </a:solidFill>
                    <a:latin typeface="Source Sans Pro" panose="020B0503030403020204"/>
                  </a:rPr>
                  <a:t> </a:t>
                </a:r>
                <a:r>
                  <a:rPr lang="es-ES" sz="1400" b="1" dirty="0" smtClean="0">
                    <a:solidFill>
                      <a:srgbClr val="066BA2"/>
                    </a:solidFill>
                    <a:latin typeface="Source Sans Pro" panose="020B0503030403020204"/>
                  </a:rPr>
                  <a:t>denuncias</a:t>
                </a:r>
                <a:endParaRPr lang="es-ES" sz="1400" b="1" dirty="0">
                  <a:solidFill>
                    <a:srgbClr val="066BA2"/>
                  </a:solidFill>
                  <a:latin typeface="Source Sans Pro" panose="020B0503030403020204"/>
                </a:endParaRPr>
              </a:p>
            </p:txBody>
          </p:sp>
          <p:sp>
            <p:nvSpPr>
              <p:cNvPr id="295" name="TextBox 65"/>
              <p:cNvSpPr txBox="1"/>
              <p:nvPr/>
            </p:nvSpPr>
            <p:spPr>
              <a:xfrm>
                <a:off x="8910386" y="2573486"/>
                <a:ext cx="111864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53994D"/>
                    </a:solidFill>
                    <a:latin typeface="Source Sans Pro" panose="020B0503030403020204"/>
                  </a:rPr>
                  <a:t>48 </a:t>
                </a:r>
                <a:r>
                  <a:rPr lang="en-US" sz="1400" b="1" dirty="0" smtClean="0">
                    <a:solidFill>
                      <a:srgbClr val="53994D"/>
                    </a:solidFill>
                    <a:latin typeface="Source Sans Pro" panose="020B0503030403020204"/>
                  </a:rPr>
                  <a:t>de </a:t>
                </a:r>
                <a:r>
                  <a:rPr lang="es-ES" sz="1400" b="1" dirty="0" smtClean="0">
                    <a:solidFill>
                      <a:srgbClr val="53994D"/>
                    </a:solidFill>
                    <a:latin typeface="Source Sans Pro" panose="020B0503030403020204"/>
                  </a:rPr>
                  <a:t>oficio</a:t>
                </a:r>
                <a:endParaRPr lang="es-ES" sz="1400" b="1" dirty="0">
                  <a:solidFill>
                    <a:srgbClr val="53994D"/>
                  </a:solidFill>
                  <a:latin typeface="Source Sans Pro" panose="020B0503030403020204"/>
                </a:endParaRPr>
              </a:p>
            </p:txBody>
          </p:sp>
        </p:grpSp>
        <p:grpSp>
          <p:nvGrpSpPr>
            <p:cNvPr id="5" name="Grupo 4"/>
            <p:cNvGrpSpPr/>
            <p:nvPr/>
          </p:nvGrpSpPr>
          <p:grpSpPr>
            <a:xfrm>
              <a:off x="5762005" y="2055926"/>
              <a:ext cx="3152719" cy="307777"/>
              <a:chOff x="5587837" y="2128496"/>
              <a:chExt cx="3152719" cy="307777"/>
            </a:xfrm>
          </p:grpSpPr>
          <p:sp>
            <p:nvSpPr>
              <p:cNvPr id="296" name="35 CuadroTexto"/>
              <p:cNvSpPr txBox="1"/>
              <p:nvPr/>
            </p:nvSpPr>
            <p:spPr>
              <a:xfrm>
                <a:off x="5587837" y="2128496"/>
                <a:ext cx="315271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s-E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itchFamily="34" charset="0"/>
                    <a:ea typeface="+mj-ea"/>
                    <a:cs typeface="+mj-cs"/>
                  </a:rPr>
                  <a:t>Forma de recepción de los </a:t>
                </a:r>
                <a:r>
                  <a:rPr lang="es-E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anose="020B0503030403020204"/>
                    <a:ea typeface="+mj-ea"/>
                    <a:cs typeface="+mj-cs"/>
                  </a:rPr>
                  <a:t>casos</a:t>
                </a:r>
                <a:endPara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anose="020B0503030403020204"/>
                  <a:ea typeface="+mj-ea"/>
                  <a:cs typeface="+mj-cs"/>
                </a:endParaRPr>
              </a:p>
            </p:txBody>
          </p:sp>
          <p:sp>
            <p:nvSpPr>
              <p:cNvPr id="299" name="Triángulo isósceles 298"/>
              <p:cNvSpPr/>
              <p:nvPr/>
            </p:nvSpPr>
            <p:spPr>
              <a:xfrm rot="5400000">
                <a:off x="8594819" y="2249662"/>
                <a:ext cx="136748" cy="99702"/>
              </a:xfrm>
              <a:prstGeom prst="triangle">
                <a:avLst/>
              </a:prstGeom>
              <a:solidFill>
                <a:srgbClr val="5959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pic>
        <p:nvPicPr>
          <p:cNvPr id="172" name="Imagen 17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86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15 Grupo"/>
          <p:cNvGrpSpPr/>
          <p:nvPr/>
        </p:nvGrpSpPr>
        <p:grpSpPr>
          <a:xfrm>
            <a:off x="1160852" y="7389644"/>
            <a:ext cx="10113374" cy="1296145"/>
            <a:chOff x="1160852" y="7260119"/>
            <a:chExt cx="10113374" cy="1296145"/>
          </a:xfrm>
        </p:grpSpPr>
        <p:sp>
          <p:nvSpPr>
            <p:cNvPr id="9" name="Rectangle 92"/>
            <p:cNvSpPr/>
            <p:nvPr/>
          </p:nvSpPr>
          <p:spPr>
            <a:xfrm>
              <a:off x="1160852" y="7260119"/>
              <a:ext cx="10113374" cy="129614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ES" sz="1600" dirty="0">
                  <a:latin typeface="Source Sans Pro Light"/>
                </a:rPr>
                <a:t>De enero a </a:t>
              </a:r>
              <a:r>
                <a:rPr lang="es-ES" sz="1600" dirty="0" smtClean="0">
                  <a:latin typeface="Source Sans Pro Light"/>
                </a:rPr>
                <a:t>septiembre 2020, </a:t>
              </a:r>
              <a:r>
                <a:rPr lang="es-ES" sz="1600" dirty="0">
                  <a:latin typeface="Source Sans Pro Light"/>
                </a:rPr>
                <a:t>las Juntas de Protección recibieron </a:t>
              </a:r>
              <a:r>
                <a:rPr lang="es-ES" sz="1600" dirty="0" smtClean="0">
                  <a:latin typeface="Source Sans Pro Light"/>
                </a:rPr>
                <a:t>6,779 casos </a:t>
              </a:r>
              <a:r>
                <a:rPr lang="es-ES" sz="1600" dirty="0">
                  <a:latin typeface="Source Sans Pro Light"/>
                </a:rPr>
                <a:t>por presunta amenaza o vulneración a derechos de niñas, niños y adolescentes. Las Juntas de </a:t>
              </a:r>
              <a:r>
                <a:rPr lang="es-ES" sz="1600" dirty="0" smtClean="0">
                  <a:latin typeface="Source Sans Pro Light"/>
                </a:rPr>
                <a:t>La Libertad, San Miguel y Sonsonate reportan </a:t>
              </a:r>
              <a:r>
                <a:rPr lang="es-ES" sz="1600" dirty="0">
                  <a:latin typeface="Source Sans Pro Light"/>
                </a:rPr>
                <a:t>la mayor cantidad</a:t>
              </a:r>
              <a:r>
                <a:rPr lang="es-ES" sz="1600" dirty="0" smtClean="0">
                  <a:latin typeface="Source Sans Pro Light"/>
                </a:rPr>
                <a:t>.</a:t>
              </a: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600" cap="small" dirty="0" smtClean="0"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latin typeface="Source Sans Pro Light"/>
                <a:cs typeface="Arial" pitchFamily="34" charset="0"/>
              </a:endParaRP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200" cap="small" dirty="0" smtClean="0">
                  <a:latin typeface="Source Sans Pro Light"/>
                  <a:cs typeface="Arial" pitchFamily="34" charset="0"/>
                </a:rPr>
                <a:t>* JP = </a:t>
              </a:r>
              <a:r>
                <a:rPr lang="es-SV" sz="1200" dirty="0">
                  <a:latin typeface="Source Sans Pro Light"/>
                </a:rPr>
                <a:t>Junta de Protección</a:t>
              </a:r>
            </a:p>
          </p:txBody>
        </p:sp>
        <p:cxnSp>
          <p:nvCxnSpPr>
            <p:cNvPr id="15" name="14 Conector recto"/>
            <p:cNvCxnSpPr/>
            <p:nvPr/>
          </p:nvCxnSpPr>
          <p:spPr>
            <a:xfrm>
              <a:off x="1160852" y="8210738"/>
              <a:ext cx="156590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1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ES" sz="1400" dirty="0" smtClean="0">
                <a:latin typeface="Source Sans Pro Light"/>
              </a:rPr>
              <a:t>Fuente: Sistema de Información de Denuncias - SID 2020, Departamento de Informática</a:t>
            </a:r>
            <a:endParaRPr lang="es-SV" sz="1400" dirty="0">
              <a:latin typeface="Source Sans Pro Light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270755" y="934349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</a:t>
            </a:r>
            <a:endParaRPr lang="es-SV" sz="1600" b="1" dirty="0">
              <a:latin typeface="Source Sans Pro" panose="020B0503030403020204"/>
            </a:endParaRPr>
          </a:p>
        </p:txBody>
      </p:sp>
      <p:graphicFrame>
        <p:nvGraphicFramePr>
          <p:cNvPr id="35" name="34 Gráfico"/>
          <p:cNvGraphicFramePr/>
          <p:nvPr>
            <p:extLst>
              <p:ext uri="{D42A27DB-BD31-4B8C-83A1-F6EECF244321}">
                <p14:modId xmlns:p14="http://schemas.microsoft.com/office/powerpoint/2010/main" val="1469827959"/>
              </p:ext>
            </p:extLst>
          </p:nvPr>
        </p:nvGraphicFramePr>
        <p:xfrm>
          <a:off x="621215" y="1830933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ángulo 1"/>
          <p:cNvSpPr/>
          <p:nvPr/>
        </p:nvSpPr>
        <p:spPr>
          <a:xfrm>
            <a:off x="1" y="6758103"/>
            <a:ext cx="8321898" cy="461665"/>
          </a:xfrm>
          <a:prstGeom prst="rect">
            <a:avLst/>
          </a:prstGeom>
          <a:solidFill>
            <a:srgbClr val="4F81BD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dirty="0">
                <a:solidFill>
                  <a:schemeClr val="bg1"/>
                </a:solidFill>
                <a:latin typeface="Source Sans Pro"/>
              </a:rPr>
              <a:t> </a:t>
            </a:r>
            <a:r>
              <a:rPr lang="es-SV" dirty="0" smtClean="0">
                <a:solidFill>
                  <a:schemeClr val="bg1"/>
                </a:solidFill>
                <a:latin typeface="Source Sans Pro"/>
              </a:rPr>
              <a:t>    Total 6,779 casos </a:t>
            </a:r>
            <a:r>
              <a:rPr lang="es-SV" dirty="0">
                <a:solidFill>
                  <a:schemeClr val="bg1"/>
                </a:solidFill>
                <a:latin typeface="Source Sans Pro"/>
              </a:rPr>
              <a:t>recibidos en Juntas de Protección </a:t>
            </a:r>
          </a:p>
        </p:txBody>
      </p:sp>
      <p:grpSp>
        <p:nvGrpSpPr>
          <p:cNvPr id="20" name="Grupo 158"/>
          <p:cNvGrpSpPr/>
          <p:nvPr/>
        </p:nvGrpSpPr>
        <p:grpSpPr>
          <a:xfrm>
            <a:off x="3477217" y="139650"/>
            <a:ext cx="5603128" cy="1091773"/>
            <a:chOff x="991178" y="260172"/>
            <a:chExt cx="5603127" cy="1091773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1438188" y="260172"/>
              <a:ext cx="2071587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Casos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23" name="Subtitle 4"/>
            <p:cNvSpPr txBox="1">
              <a:spLocks/>
            </p:cNvSpPr>
            <p:nvPr/>
          </p:nvSpPr>
          <p:spPr>
            <a:xfrm>
              <a:off x="2884442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Juntas de Protección</a:t>
              </a:r>
            </a:p>
          </p:txBody>
        </p:sp>
        <p:sp>
          <p:nvSpPr>
            <p:cNvPr id="24" name="Subtitle 4"/>
            <p:cNvSpPr txBox="1">
              <a:spLocks/>
            </p:cNvSpPr>
            <p:nvPr/>
          </p:nvSpPr>
          <p:spPr>
            <a:xfrm>
              <a:off x="29245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r</a:t>
              </a:r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ecibidos en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4" name="Round Same Side Corner Rectangle 42"/>
            <p:cNvSpPr/>
            <p:nvPr/>
          </p:nvSpPr>
          <p:spPr>
            <a:xfrm rot="5400000" flipH="1">
              <a:off x="1647515" y="274509"/>
              <a:ext cx="90343" cy="14030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6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pic>
        <p:nvPicPr>
          <p:cNvPr id="26" name="Imagen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47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65"/>
          <p:cNvSpPr txBox="1"/>
          <p:nvPr/>
        </p:nvSpPr>
        <p:spPr>
          <a:xfrm>
            <a:off x="6881738" y="1545146"/>
            <a:ext cx="1875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EC57AB"/>
                </a:solidFill>
                <a:latin typeface="Source Sans Pro" panose="020B0503030403020204"/>
              </a:rPr>
              <a:t>6,096 </a:t>
            </a:r>
            <a:r>
              <a:rPr lang="en-US" b="1" dirty="0" err="1" smtClean="0">
                <a:solidFill>
                  <a:srgbClr val="EC57AB"/>
                </a:solidFill>
                <a:latin typeface="Source Sans Pro" panose="020B0503030403020204"/>
              </a:rPr>
              <a:t>avisos</a:t>
            </a:r>
            <a:endParaRPr lang="es-ES" b="1" dirty="0">
              <a:solidFill>
                <a:srgbClr val="EC57AB"/>
              </a:solidFill>
              <a:latin typeface="Source Sans Pro" panose="020B0503030403020204"/>
            </a:endParaRPr>
          </a:p>
        </p:txBody>
      </p:sp>
      <p:sp>
        <p:nvSpPr>
          <p:cNvPr id="14" name="Rectangle 66"/>
          <p:cNvSpPr/>
          <p:nvPr/>
        </p:nvSpPr>
        <p:spPr>
          <a:xfrm>
            <a:off x="6931912" y="1949070"/>
            <a:ext cx="39762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Source Sans Pro" panose="020B0503030403020204"/>
              </a:rPr>
              <a:t>Constituye el acto de informar o de poner en conocimiento </a:t>
            </a:r>
            <a:r>
              <a:rPr lang="es-SV" sz="1400" dirty="0" smtClean="0">
                <a:latin typeface="Source Sans Pro" panose="020B0503030403020204"/>
              </a:rPr>
              <a:t>en Juntas de Protección hechos </a:t>
            </a:r>
            <a:r>
              <a:rPr lang="es-SV" sz="1400" dirty="0">
                <a:latin typeface="Source Sans Pro" panose="020B0503030403020204"/>
              </a:rPr>
              <a:t>que configuren una posible amenaza o vulneración de derechos de niñas, niños y </a:t>
            </a:r>
            <a:r>
              <a:rPr lang="es-SV" sz="1400" dirty="0" smtClean="0">
                <a:latin typeface="Source Sans Pro" panose="020B0503030403020204"/>
              </a:rPr>
              <a:t>adolescentes, </a:t>
            </a:r>
            <a:r>
              <a:rPr lang="es-SV" sz="1400" i="1" dirty="0" smtClean="0">
                <a:latin typeface="Source Sans Pro" panose="020B0503030403020204"/>
              </a:rPr>
              <a:t>(No es requisito registrar los datos personales de la persona que da aviso) </a:t>
            </a:r>
            <a:endParaRPr lang="en-GB" sz="1400" i="1" dirty="0">
              <a:latin typeface="Source Sans Pro" panose="020B0503030403020204"/>
            </a:endParaRPr>
          </a:p>
        </p:txBody>
      </p:sp>
      <p:sp>
        <p:nvSpPr>
          <p:cNvPr id="51" name="Oval 34"/>
          <p:cNvSpPr/>
          <p:nvPr/>
        </p:nvSpPr>
        <p:spPr>
          <a:xfrm>
            <a:off x="6506840" y="1641839"/>
            <a:ext cx="360000" cy="360000"/>
          </a:xfrm>
          <a:prstGeom prst="ellipse">
            <a:avLst/>
          </a:prstGeom>
          <a:solidFill>
            <a:srgbClr val="EC5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32" name="TextBox 65"/>
          <p:cNvSpPr txBox="1"/>
          <p:nvPr/>
        </p:nvSpPr>
        <p:spPr>
          <a:xfrm>
            <a:off x="6864456" y="3655691"/>
            <a:ext cx="2153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66BA2"/>
                </a:solidFill>
                <a:latin typeface="Source Sans Pro" panose="020B0503030403020204"/>
              </a:rPr>
              <a:t>635 </a:t>
            </a:r>
            <a:r>
              <a:rPr lang="es-ES" b="1" dirty="0" smtClean="0">
                <a:solidFill>
                  <a:srgbClr val="066BA2"/>
                </a:solidFill>
                <a:latin typeface="Source Sans Pro" panose="020B0503030403020204"/>
              </a:rPr>
              <a:t>denuncias</a:t>
            </a:r>
            <a:endParaRPr lang="es-ES" b="1" dirty="0">
              <a:solidFill>
                <a:srgbClr val="066BA2"/>
              </a:solidFill>
              <a:latin typeface="Source Sans Pro" panose="020B0503030403020204"/>
            </a:endParaRPr>
          </a:p>
        </p:txBody>
      </p:sp>
      <p:sp>
        <p:nvSpPr>
          <p:cNvPr id="33" name="Rectangle 66"/>
          <p:cNvSpPr/>
          <p:nvPr/>
        </p:nvSpPr>
        <p:spPr>
          <a:xfrm>
            <a:off x="6931912" y="4059615"/>
            <a:ext cx="399008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Source Sans Pro" panose="020B0503030403020204"/>
              </a:rPr>
              <a:t>Es el medio a través del cual una persona directamente perjudicada o no, informa </a:t>
            </a:r>
            <a:r>
              <a:rPr lang="es-SV" sz="1400" dirty="0" smtClean="0">
                <a:latin typeface="Source Sans Pro" panose="020B0503030403020204"/>
              </a:rPr>
              <a:t>en Junta de Protección un </a:t>
            </a:r>
            <a:r>
              <a:rPr lang="es-SV" sz="1400" dirty="0">
                <a:latin typeface="Source Sans Pro" panose="020B0503030403020204"/>
              </a:rPr>
              <a:t>hecho que constituye una amenaza o vulneración a</a:t>
            </a:r>
            <a:r>
              <a:rPr lang="es-SV" sz="1400" dirty="0" smtClean="0">
                <a:latin typeface="Source Sans Pro" panose="020B0503030403020204"/>
              </a:rPr>
              <a:t> </a:t>
            </a:r>
            <a:r>
              <a:rPr lang="es-SV" sz="1400" dirty="0">
                <a:latin typeface="Source Sans Pro" panose="020B0503030403020204"/>
              </a:rPr>
              <a:t>derechos de </a:t>
            </a:r>
            <a:r>
              <a:rPr lang="es-SV" sz="1400" dirty="0" smtClean="0">
                <a:latin typeface="Source Sans Pro" panose="020B0503030403020204"/>
              </a:rPr>
              <a:t>niñas, niños </a:t>
            </a:r>
            <a:r>
              <a:rPr lang="es-SV" sz="1400" dirty="0">
                <a:latin typeface="Source Sans Pro" panose="020B0503030403020204"/>
              </a:rPr>
              <a:t>y</a:t>
            </a:r>
            <a:r>
              <a:rPr lang="es-SV" sz="1400" dirty="0" smtClean="0">
                <a:latin typeface="Source Sans Pro" panose="020B0503030403020204"/>
              </a:rPr>
              <a:t> adolescentes.</a:t>
            </a:r>
          </a:p>
          <a:p>
            <a:pPr algn="just"/>
            <a:r>
              <a:rPr lang="es-ES_tradnl" sz="1400" i="1" dirty="0" smtClean="0">
                <a:latin typeface="Source Sans Pro" panose="020B0503030403020204"/>
              </a:rPr>
              <a:t>(Es requisito </a:t>
            </a:r>
            <a:r>
              <a:rPr lang="es-SV" sz="1400" i="1" dirty="0">
                <a:latin typeface="Source Sans Pro" panose="020B0503030403020204"/>
              </a:rPr>
              <a:t>registrar los datos personales de la persona que </a:t>
            </a:r>
            <a:r>
              <a:rPr lang="es-SV" sz="1400" i="1" dirty="0" smtClean="0">
                <a:latin typeface="Source Sans Pro" panose="020B0503030403020204"/>
              </a:rPr>
              <a:t>denuncia)</a:t>
            </a:r>
            <a:endParaRPr lang="en-GB" sz="1400" i="1" dirty="0">
              <a:latin typeface="Source Sans Pro" panose="020B0503030403020204"/>
            </a:endParaRPr>
          </a:p>
        </p:txBody>
      </p:sp>
      <p:sp>
        <p:nvSpPr>
          <p:cNvPr id="54" name="Oval 34"/>
          <p:cNvSpPr/>
          <p:nvPr/>
        </p:nvSpPr>
        <p:spPr>
          <a:xfrm>
            <a:off x="6506840" y="3752384"/>
            <a:ext cx="360000" cy="360000"/>
          </a:xfrm>
          <a:prstGeom prst="ellipse">
            <a:avLst/>
          </a:prstGeom>
          <a:solidFill>
            <a:srgbClr val="066B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44" name="TextBox 65"/>
          <p:cNvSpPr txBox="1"/>
          <p:nvPr/>
        </p:nvSpPr>
        <p:spPr>
          <a:xfrm>
            <a:off x="6900788" y="6029784"/>
            <a:ext cx="17285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53994D"/>
                </a:solidFill>
                <a:latin typeface="Source Sans Pro" panose="020B0503030403020204"/>
              </a:rPr>
              <a:t>48 de </a:t>
            </a:r>
            <a:r>
              <a:rPr lang="es-ES" b="1" dirty="0" smtClean="0">
                <a:solidFill>
                  <a:srgbClr val="53994D"/>
                </a:solidFill>
                <a:latin typeface="Source Sans Pro" panose="020B0503030403020204"/>
              </a:rPr>
              <a:t>oficio</a:t>
            </a:r>
            <a:endParaRPr lang="es-ES" b="1" dirty="0">
              <a:solidFill>
                <a:srgbClr val="53994D"/>
              </a:solidFill>
              <a:latin typeface="Source Sans Pro" panose="020B0503030403020204"/>
            </a:endParaRPr>
          </a:p>
        </p:txBody>
      </p:sp>
      <p:sp>
        <p:nvSpPr>
          <p:cNvPr id="45" name="Rectangle 66"/>
          <p:cNvSpPr/>
          <p:nvPr/>
        </p:nvSpPr>
        <p:spPr>
          <a:xfrm>
            <a:off x="6931912" y="6414658"/>
            <a:ext cx="39872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Source Sans Pro" panose="020B0503030403020204"/>
              </a:rPr>
              <a:t>F</a:t>
            </a:r>
            <a:r>
              <a:rPr lang="es-SV" sz="1400" dirty="0" smtClean="0">
                <a:latin typeface="Source Sans Pro" panose="020B0503030403020204"/>
              </a:rPr>
              <a:t>orma </a:t>
            </a:r>
            <a:r>
              <a:rPr lang="es-SV" sz="1400" dirty="0">
                <a:latin typeface="Source Sans Pro" panose="020B0503030403020204"/>
              </a:rPr>
              <a:t>de inicio del procedimiento administrativo, cuando la misma </a:t>
            </a:r>
            <a:r>
              <a:rPr lang="es-SV" sz="1400" dirty="0" smtClean="0">
                <a:latin typeface="Source Sans Pro" panose="020B0503030403020204"/>
              </a:rPr>
              <a:t>autoridad (CONNA)  </a:t>
            </a:r>
            <a:r>
              <a:rPr lang="es-SV" sz="1400" dirty="0">
                <a:latin typeface="Source Sans Pro" panose="020B0503030403020204"/>
              </a:rPr>
              <a:t>es quien ha tenido el conocimiento, de una acción u omisión que posiblemente constituya una amenaza o vulneración de derechos, sin haber mediado un aviso o </a:t>
            </a:r>
            <a:r>
              <a:rPr lang="es-SV" sz="1400" dirty="0" smtClean="0">
                <a:latin typeface="Source Sans Pro" panose="020B0503030403020204"/>
              </a:rPr>
              <a:t>denuncia. </a:t>
            </a:r>
            <a:endParaRPr lang="en-GB" sz="1400" dirty="0">
              <a:latin typeface="Source Sans Pro" panose="020B0503030403020204"/>
            </a:endParaRPr>
          </a:p>
        </p:txBody>
      </p:sp>
      <p:sp>
        <p:nvSpPr>
          <p:cNvPr id="55" name="Oval 34"/>
          <p:cNvSpPr/>
          <p:nvPr/>
        </p:nvSpPr>
        <p:spPr>
          <a:xfrm>
            <a:off x="6513649" y="6126477"/>
            <a:ext cx="360000" cy="360000"/>
          </a:xfrm>
          <a:prstGeom prst="ellipse">
            <a:avLst/>
          </a:prstGeom>
          <a:solidFill>
            <a:srgbClr val="5399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15" name="Rectangle 30"/>
          <p:cNvSpPr/>
          <p:nvPr/>
        </p:nvSpPr>
        <p:spPr>
          <a:xfrm>
            <a:off x="3525596" y="2030540"/>
            <a:ext cx="1641461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800" b="1" dirty="0" smtClean="0">
                <a:solidFill>
                  <a:srgbClr val="EC57AB"/>
                </a:solidFill>
                <a:latin typeface="Source Sans Pro" pitchFamily="34" charset="0"/>
              </a:rPr>
              <a:t>89.92%</a:t>
            </a:r>
          </a:p>
        </p:txBody>
      </p:sp>
      <p:sp>
        <p:nvSpPr>
          <p:cNvPr id="62" name="Rectangle 92"/>
          <p:cNvSpPr/>
          <p:nvPr/>
        </p:nvSpPr>
        <p:spPr>
          <a:xfrm>
            <a:off x="1245360" y="7159834"/>
            <a:ext cx="4624595" cy="98613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dirty="0" smtClean="0">
                <a:latin typeface="Source Sans Pro" panose="020B0503030403020204"/>
              </a:rPr>
              <a:t>6,096 provienen de avisos (89.92%), 635 por denuncias (9.37%) y 48 son por actuaciones de oficio (0.71%)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Source Sans Pro" panose="020B0503030403020204"/>
              <a:cs typeface="Arial" pitchFamily="34" charset="0"/>
            </a:endParaRPr>
          </a:p>
        </p:txBody>
      </p:sp>
      <p:sp>
        <p:nvSpPr>
          <p:cNvPr id="74" name="73 CuadroTexto"/>
          <p:cNvSpPr txBox="1"/>
          <p:nvPr/>
        </p:nvSpPr>
        <p:spPr>
          <a:xfrm>
            <a:off x="-975" y="6564755"/>
            <a:ext cx="4336614" cy="461665"/>
          </a:xfrm>
          <a:prstGeom prst="rect">
            <a:avLst/>
          </a:prstGeom>
          <a:solidFill>
            <a:srgbClr val="4BACC6"/>
          </a:solidFill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s-ES_tradnl" b="1" dirty="0" smtClean="0">
                <a:latin typeface="Source Sans Pro" panose="020B0503030403020204"/>
                <a:ea typeface="+mj-ea"/>
                <a:cs typeface="+mj-cs"/>
              </a:rPr>
              <a:t>     </a:t>
            </a:r>
            <a:r>
              <a:rPr lang="es-ES_tradnl" b="1" dirty="0" smtClean="0">
                <a:solidFill>
                  <a:schemeClr val="bg1"/>
                </a:solidFill>
                <a:latin typeface="Source Sans Pro" panose="020B0503030403020204"/>
                <a:ea typeface="+mj-ea"/>
                <a:cs typeface="+mj-cs"/>
              </a:rPr>
              <a:t>6,779 casos recibidos</a:t>
            </a:r>
            <a:endParaRPr lang="es-SV" b="1" dirty="0">
              <a:solidFill>
                <a:schemeClr val="bg1"/>
              </a:solidFill>
              <a:latin typeface="Source Sans Pro" panose="020B0503030403020204"/>
              <a:ea typeface="+mj-ea"/>
              <a:cs typeface="+mj-cs"/>
            </a:endParaRPr>
          </a:p>
        </p:txBody>
      </p:sp>
      <p:sp>
        <p:nvSpPr>
          <p:cNvPr id="56" name="Rectangle 30"/>
          <p:cNvSpPr/>
          <p:nvPr/>
        </p:nvSpPr>
        <p:spPr>
          <a:xfrm>
            <a:off x="3527487" y="5554222"/>
            <a:ext cx="1486294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800" b="1" dirty="0" smtClean="0">
                <a:solidFill>
                  <a:srgbClr val="53994D"/>
                </a:solidFill>
                <a:latin typeface="Source Sans Pro" pitchFamily="34" charset="0"/>
              </a:rPr>
              <a:t>0.71%</a:t>
            </a:r>
          </a:p>
        </p:txBody>
      </p:sp>
      <p:sp>
        <p:nvSpPr>
          <p:cNvPr id="57" name="Rectangle 30"/>
          <p:cNvSpPr/>
          <p:nvPr/>
        </p:nvSpPr>
        <p:spPr>
          <a:xfrm>
            <a:off x="4335639" y="3700276"/>
            <a:ext cx="1534316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800" b="1" dirty="0" smtClean="0">
                <a:solidFill>
                  <a:srgbClr val="066BA2"/>
                </a:solidFill>
                <a:latin typeface="Source Sans Pro" pitchFamily="34" charset="0"/>
              </a:rPr>
              <a:t>9.37%</a:t>
            </a:r>
          </a:p>
        </p:txBody>
      </p:sp>
      <p:sp>
        <p:nvSpPr>
          <p:cNvPr id="47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Informática</a:t>
            </a:r>
            <a:endParaRPr lang="es-SV" sz="1400" dirty="0">
              <a:latin typeface="Source Sans Pro Light"/>
            </a:endParaRPr>
          </a:p>
        </p:txBody>
      </p:sp>
      <p:sp>
        <p:nvSpPr>
          <p:cNvPr id="58" name="Block Arc 83"/>
          <p:cNvSpPr/>
          <p:nvPr/>
        </p:nvSpPr>
        <p:spPr>
          <a:xfrm rot="14053169">
            <a:off x="949235" y="2247057"/>
            <a:ext cx="3327194" cy="3327195"/>
          </a:xfrm>
          <a:prstGeom prst="blockArc">
            <a:avLst>
              <a:gd name="adj1" fmla="val 11377067"/>
              <a:gd name="adj2" fmla="val 12637620"/>
              <a:gd name="adj3" fmla="val 30114"/>
            </a:avLst>
          </a:prstGeom>
          <a:solidFill>
            <a:srgbClr val="5399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Block Arc 84"/>
          <p:cNvSpPr/>
          <p:nvPr/>
        </p:nvSpPr>
        <p:spPr>
          <a:xfrm rot="19453169">
            <a:off x="950529" y="2236171"/>
            <a:ext cx="3327195" cy="3327194"/>
          </a:xfrm>
          <a:prstGeom prst="blockArc">
            <a:avLst>
              <a:gd name="adj1" fmla="val 555767"/>
              <a:gd name="adj2" fmla="val 5930056"/>
              <a:gd name="adj3" fmla="val 25764"/>
            </a:avLst>
          </a:prstGeom>
          <a:solidFill>
            <a:srgbClr val="066B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Block Arc 85"/>
          <p:cNvSpPr/>
          <p:nvPr/>
        </p:nvSpPr>
        <p:spPr>
          <a:xfrm rot="3253169">
            <a:off x="950528" y="2244415"/>
            <a:ext cx="3327194" cy="3327195"/>
          </a:xfrm>
          <a:prstGeom prst="blockArc">
            <a:avLst>
              <a:gd name="adj1" fmla="val 1945819"/>
              <a:gd name="adj2" fmla="val 16670860"/>
              <a:gd name="adj3" fmla="val 20428"/>
            </a:avLst>
          </a:prstGeom>
          <a:solidFill>
            <a:srgbClr val="EC5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5" name="Group 50"/>
          <p:cNvGrpSpPr/>
          <p:nvPr/>
        </p:nvGrpSpPr>
        <p:grpSpPr>
          <a:xfrm>
            <a:off x="2173341" y="3483575"/>
            <a:ext cx="729169" cy="758814"/>
            <a:chOff x="10074265" y="1647825"/>
            <a:chExt cx="464344" cy="435769"/>
          </a:xfrm>
          <a:solidFill>
            <a:schemeClr val="bg1">
              <a:lumMod val="75000"/>
            </a:schemeClr>
          </a:solidFill>
        </p:grpSpPr>
        <p:sp>
          <p:nvSpPr>
            <p:cNvPr id="66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67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68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69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0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1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2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3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8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sp>
        <p:nvSpPr>
          <p:cNvPr id="63" name="Rectángulo 62"/>
          <p:cNvSpPr/>
          <p:nvPr/>
        </p:nvSpPr>
        <p:spPr>
          <a:xfrm>
            <a:off x="270755" y="934349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2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48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42" name="Grupo 158"/>
          <p:cNvGrpSpPr/>
          <p:nvPr/>
        </p:nvGrpSpPr>
        <p:grpSpPr>
          <a:xfrm>
            <a:off x="3487681" y="139650"/>
            <a:ext cx="5885739" cy="1091773"/>
            <a:chOff x="685121" y="260172"/>
            <a:chExt cx="5885738" cy="1091773"/>
          </a:xfrm>
        </p:grpSpPr>
        <p:sp>
          <p:nvSpPr>
            <p:cNvPr id="43" name="Subtitle 4"/>
            <p:cNvSpPr txBox="1">
              <a:spLocks/>
            </p:cNvSpPr>
            <p:nvPr/>
          </p:nvSpPr>
          <p:spPr>
            <a:xfrm>
              <a:off x="1262779" y="260172"/>
              <a:ext cx="232014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Forma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2860996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de los casos</a:t>
              </a:r>
            </a:p>
          </p:txBody>
        </p:sp>
        <p:sp>
          <p:nvSpPr>
            <p:cNvPr id="49" name="Subtitle 4"/>
            <p:cNvSpPr txBox="1">
              <a:spLocks/>
            </p:cNvSpPr>
            <p:nvPr/>
          </p:nvSpPr>
          <p:spPr>
            <a:xfrm>
              <a:off x="2901082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de recepción</a:t>
              </a:r>
            </a:p>
          </p:txBody>
        </p:sp>
        <p:sp>
          <p:nvSpPr>
            <p:cNvPr id="50" name="Round Same Side Corner Rectangle 42"/>
            <p:cNvSpPr/>
            <p:nvPr/>
          </p:nvSpPr>
          <p:spPr>
            <a:xfrm rot="5400000" flipH="1">
              <a:off x="1341458" y="274509"/>
              <a:ext cx="90343" cy="14030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52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53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5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pic>
        <p:nvPicPr>
          <p:cNvPr id="64" name="Imagen 6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28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ángulo 200"/>
          <p:cNvSpPr/>
          <p:nvPr/>
        </p:nvSpPr>
        <p:spPr>
          <a:xfrm>
            <a:off x="8460466" y="5445847"/>
            <a:ext cx="1317957" cy="308110"/>
          </a:xfrm>
          <a:prstGeom prst="rect">
            <a:avLst/>
          </a:prstGeom>
          <a:noFill/>
          <a:ln w="6350">
            <a:solidFill>
              <a:srgbClr val="618E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Rectángulo 39"/>
          <p:cNvSpPr/>
          <p:nvPr/>
        </p:nvSpPr>
        <p:spPr>
          <a:xfrm>
            <a:off x="5943954" y="5433167"/>
            <a:ext cx="1198143" cy="308110"/>
          </a:xfrm>
          <a:prstGeom prst="rect">
            <a:avLst/>
          </a:prstGeom>
          <a:noFill/>
          <a:ln w="6350">
            <a:solidFill>
              <a:srgbClr val="618E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ángulo redondeado 30"/>
          <p:cNvSpPr/>
          <p:nvPr/>
        </p:nvSpPr>
        <p:spPr>
          <a:xfrm>
            <a:off x="300783" y="1951408"/>
            <a:ext cx="2047244" cy="46187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1" name="240 Rectángulo"/>
          <p:cNvSpPr/>
          <p:nvPr/>
        </p:nvSpPr>
        <p:spPr>
          <a:xfrm>
            <a:off x="911626" y="7988560"/>
            <a:ext cx="1043688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100" b="1" dirty="0">
                <a:latin typeface="Source Sans Pro Light"/>
              </a:rPr>
              <a:t>Nota: </a:t>
            </a:r>
            <a:r>
              <a:rPr lang="es-SV" sz="1100" dirty="0">
                <a:latin typeface="Source Sans Pro Light"/>
              </a:rPr>
              <a:t>e</a:t>
            </a:r>
            <a:r>
              <a:rPr lang="es-SV" sz="1100" dirty="0" smtClean="0">
                <a:latin typeface="Source Sans Pro Light"/>
              </a:rPr>
              <a:t>xisten </a:t>
            </a:r>
            <a:r>
              <a:rPr lang="es-SV" sz="1100" dirty="0">
                <a:latin typeface="Source Sans Pro Light"/>
              </a:rPr>
              <a:t>casos donde se identifica a más de una niña, niño o adolescente, por lo tanto la cantidad de </a:t>
            </a:r>
            <a:r>
              <a:rPr lang="es-SV" sz="1100" dirty="0" smtClean="0">
                <a:latin typeface="Source Sans Pro Light"/>
              </a:rPr>
              <a:t>presuntas </a:t>
            </a:r>
            <a:r>
              <a:rPr lang="es-SV" sz="1100" dirty="0">
                <a:latin typeface="Source Sans Pro Light"/>
              </a:rPr>
              <a:t>víctimas es superior al total de casos recibidos.</a:t>
            </a:r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0" y="6886731"/>
            <a:ext cx="11185406" cy="460800"/>
          </a:xfrm>
          <a:prstGeom prst="rect">
            <a:avLst/>
          </a:prstGeom>
          <a:solidFill>
            <a:srgbClr val="F73F9B"/>
          </a:solidFill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b="1" dirty="0" smtClean="0">
                <a:solidFill>
                  <a:schemeClr val="bg1"/>
                </a:solidFill>
                <a:latin typeface="Source Sans Pro Light" pitchFamily="34" charset="0"/>
              </a:rPr>
              <a:t> </a:t>
            </a:r>
            <a:r>
              <a:rPr lang="es-SV" b="1" dirty="0">
                <a:solidFill>
                  <a:schemeClr val="bg1"/>
                </a:solidFill>
                <a:latin typeface="Source Sans Pro Light" pitchFamily="34" charset="0"/>
              </a:rPr>
              <a:t>    </a:t>
            </a:r>
            <a:r>
              <a:rPr lang="es-SV" b="1" dirty="0" smtClean="0">
                <a:solidFill>
                  <a:schemeClr val="bg1"/>
                </a:solidFill>
                <a:latin typeface="Source Sans Pro Light" pitchFamily="34" charset="0"/>
              </a:rPr>
              <a:t>8,125 presuntas víctimas de amenazas o vulneraciones a sus derechos.</a:t>
            </a:r>
            <a:endParaRPr lang="es-SV" b="1" dirty="0">
              <a:solidFill>
                <a:schemeClr val="bg1"/>
              </a:solidFill>
              <a:latin typeface="Source Sans Pro Light" pitchFamily="34" charset="0"/>
            </a:endParaRPr>
          </a:p>
        </p:txBody>
      </p:sp>
      <p:sp>
        <p:nvSpPr>
          <p:cNvPr id="239" name="Rectangle 92"/>
          <p:cNvSpPr/>
          <p:nvPr/>
        </p:nvSpPr>
        <p:spPr>
          <a:xfrm>
            <a:off x="862956" y="7413486"/>
            <a:ext cx="10411270" cy="1034547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>
                <a:latin typeface="Source Sans Pro Light"/>
              </a:rPr>
              <a:t>De enero a </a:t>
            </a:r>
            <a:r>
              <a:rPr lang="es-ES" sz="1600" dirty="0" smtClean="0">
                <a:latin typeface="Source Sans Pro Light"/>
              </a:rPr>
              <a:t>septiembre 2020, </a:t>
            </a:r>
            <a:r>
              <a:rPr lang="es-ES" sz="1600" dirty="0">
                <a:latin typeface="Source Sans Pro Light"/>
              </a:rPr>
              <a:t>el total de presuntas víctimas ascendió a </a:t>
            </a:r>
            <a:r>
              <a:rPr lang="es-ES" sz="1600" dirty="0" smtClean="0">
                <a:latin typeface="Source Sans Pro Light"/>
              </a:rPr>
              <a:t>8,125 personas</a:t>
            </a:r>
            <a:r>
              <a:rPr lang="es-ES" sz="1600" dirty="0">
                <a:latin typeface="Source Sans Pro Light"/>
              </a:rPr>
              <a:t>; el </a:t>
            </a:r>
            <a:r>
              <a:rPr lang="es-ES" sz="1600" dirty="0" smtClean="0">
                <a:latin typeface="Source Sans Pro Light"/>
              </a:rPr>
              <a:t>62.65% </a:t>
            </a:r>
            <a:r>
              <a:rPr lang="es-ES" sz="1600" dirty="0">
                <a:latin typeface="Source Sans Pro Light"/>
              </a:rPr>
              <a:t>fueron  niñas y adolescentes mujeres y el  </a:t>
            </a:r>
            <a:r>
              <a:rPr lang="es-ES" sz="1600" dirty="0" smtClean="0">
                <a:latin typeface="Source Sans Pro Light"/>
              </a:rPr>
              <a:t>31.46% </a:t>
            </a:r>
            <a:r>
              <a:rPr lang="es-ES" sz="1600" dirty="0">
                <a:latin typeface="Source Sans Pro Light"/>
              </a:rPr>
              <a:t>niños y adolescentes hombres.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Source Sans Pro Light"/>
              <a:cs typeface="Arial" pitchFamily="34" charset="0"/>
            </a:endParaRPr>
          </a:p>
        </p:txBody>
      </p:sp>
      <p:sp>
        <p:nvSpPr>
          <p:cNvPr id="240" name="239 Rectángulo"/>
          <p:cNvSpPr/>
          <p:nvPr/>
        </p:nvSpPr>
        <p:spPr>
          <a:xfrm>
            <a:off x="900681" y="8368464"/>
            <a:ext cx="10299174" cy="28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000" b="1" dirty="0" smtClean="0">
                <a:latin typeface="Source Sans Pro Light"/>
              </a:rPr>
              <a:t>* Se desconoce sexo y edad:</a:t>
            </a:r>
            <a:r>
              <a:rPr lang="es-SV" sz="1000" dirty="0" smtClean="0">
                <a:latin typeface="Source Sans Pro Light"/>
              </a:rPr>
              <a:t> al </a:t>
            </a:r>
            <a:r>
              <a:rPr lang="es-SV" sz="1000" dirty="0">
                <a:latin typeface="Source Sans Pro Light"/>
              </a:rPr>
              <a:t>momento de la recepción del caso la persona que da aviso o denunciante no pudo establecer el sexo o edad de la niña, niño o adolescente.</a:t>
            </a:r>
          </a:p>
        </p:txBody>
      </p:sp>
      <p:sp>
        <p:nvSpPr>
          <p:cNvPr id="7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Informática</a:t>
            </a:r>
            <a:endParaRPr lang="es-SV" sz="1400" dirty="0">
              <a:latin typeface="Source Sans Pro Light"/>
            </a:endParaRPr>
          </a:p>
        </p:txBody>
      </p:sp>
      <p:sp>
        <p:nvSpPr>
          <p:cNvPr id="81" name="Rectángulo 80"/>
          <p:cNvSpPr/>
          <p:nvPr/>
        </p:nvSpPr>
        <p:spPr>
          <a:xfrm>
            <a:off x="270755" y="934349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</a:t>
            </a:r>
            <a:r>
              <a:rPr lang="es-SV" sz="1600" b="1" dirty="0">
                <a:latin typeface="Source Sans Pro" panose="020B0503030403020204"/>
              </a:rPr>
              <a:t>3</a:t>
            </a:r>
          </a:p>
        </p:txBody>
      </p:sp>
      <p:sp>
        <p:nvSpPr>
          <p:cNvPr id="97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101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104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6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111" name="Grupo 158"/>
          <p:cNvGrpSpPr/>
          <p:nvPr/>
        </p:nvGrpSpPr>
        <p:grpSpPr>
          <a:xfrm>
            <a:off x="1697162" y="139650"/>
            <a:ext cx="8172402" cy="1091773"/>
            <a:chOff x="383663" y="260172"/>
            <a:chExt cx="7101852" cy="1091773"/>
          </a:xfrm>
        </p:grpSpPr>
        <p:sp>
          <p:nvSpPr>
            <p:cNvPr id="112" name="Subtitle 4"/>
            <p:cNvSpPr txBox="1">
              <a:spLocks/>
            </p:cNvSpPr>
            <p:nvPr/>
          </p:nvSpPr>
          <p:spPr>
            <a:xfrm>
              <a:off x="979638" y="260172"/>
              <a:ext cx="2592188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P</a:t>
              </a:r>
              <a:r>
                <a:rPr lang="es-SV" sz="4700" b="1" dirty="0" smtClean="0">
                  <a:latin typeface="+mj-lt"/>
                </a:rPr>
                <a:t>resuntas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113" name="Subtitle 4"/>
            <p:cNvSpPr txBox="1">
              <a:spLocks/>
            </p:cNvSpPr>
            <p:nvPr/>
          </p:nvSpPr>
          <p:spPr>
            <a:xfrm>
              <a:off x="3089760" y="597858"/>
              <a:ext cx="4395755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o</a:t>
              </a:r>
              <a:r>
                <a:rPr lang="es-SV" sz="3200" b="1" dirty="0" smtClean="0">
                  <a:latin typeface="+mj-lt"/>
                </a:rPr>
                <a:t> vulneraciones a derechos</a:t>
              </a:r>
              <a:endParaRPr lang="es-SV" sz="3200" b="1" dirty="0">
                <a:latin typeface="+mj-lt"/>
              </a:endParaRPr>
            </a:p>
          </p:txBody>
        </p:sp>
        <p:sp>
          <p:nvSpPr>
            <p:cNvPr id="114" name="Subtitle 4"/>
            <p:cNvSpPr txBox="1">
              <a:spLocks/>
            </p:cNvSpPr>
            <p:nvPr/>
          </p:nvSpPr>
          <p:spPr>
            <a:xfrm>
              <a:off x="3129846" y="276433"/>
              <a:ext cx="3562256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víctimas de amenazas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115" name="Round Same Side Corner Rectangle 42"/>
            <p:cNvSpPr/>
            <p:nvPr/>
          </p:nvSpPr>
          <p:spPr>
            <a:xfrm rot="5400000" flipH="1">
              <a:off x="1182800" y="127192"/>
              <a:ext cx="99377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32" name="Rectángulo 31"/>
          <p:cNvSpPr/>
          <p:nvPr/>
        </p:nvSpPr>
        <p:spPr>
          <a:xfrm>
            <a:off x="541462" y="1710480"/>
            <a:ext cx="1479715" cy="510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6" name="Grupo 25"/>
          <p:cNvGrpSpPr/>
          <p:nvPr/>
        </p:nvGrpSpPr>
        <p:grpSpPr>
          <a:xfrm>
            <a:off x="142201" y="2663501"/>
            <a:ext cx="2138904" cy="1349262"/>
            <a:chOff x="-89717" y="3691350"/>
            <a:chExt cx="2138904" cy="1349262"/>
          </a:xfrm>
        </p:grpSpPr>
        <p:sp>
          <p:nvSpPr>
            <p:cNvPr id="134" name="Rectangle 45"/>
            <p:cNvSpPr/>
            <p:nvPr/>
          </p:nvSpPr>
          <p:spPr>
            <a:xfrm>
              <a:off x="-89717" y="4440448"/>
              <a:ext cx="2138904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3300" b="1" dirty="0" smtClean="0">
                  <a:solidFill>
                    <a:srgbClr val="00A6DA"/>
                  </a:solidFill>
                  <a:latin typeface="Source Sans Pro" pitchFamily="34" charset="0"/>
                </a:rPr>
                <a:t>62.65%</a:t>
              </a:r>
              <a:endParaRPr lang="ms-MY" sz="3300" b="1" dirty="0">
                <a:solidFill>
                  <a:srgbClr val="00A6DA"/>
                </a:solidFill>
                <a:latin typeface="Source Sans Pro" pitchFamily="34" charset="0"/>
              </a:endParaRPr>
            </a:p>
          </p:txBody>
        </p:sp>
        <p:sp>
          <p:nvSpPr>
            <p:cNvPr id="135" name="Rectangle 46"/>
            <p:cNvSpPr/>
            <p:nvPr/>
          </p:nvSpPr>
          <p:spPr>
            <a:xfrm>
              <a:off x="-531" y="3691350"/>
              <a:ext cx="1074602" cy="9079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ms-MY" sz="2000" b="1" dirty="0" smtClean="0">
                  <a:latin typeface="Source Sans Pro" pitchFamily="34" charset="0"/>
                </a:rPr>
                <a:t>5,090</a:t>
              </a:r>
              <a:r>
                <a:rPr lang="ms-MY" sz="1300" b="1" dirty="0" smtClean="0">
                  <a:latin typeface="Source Sans Pro" pitchFamily="34" charset="0"/>
                </a:rPr>
                <a:t> </a:t>
              </a:r>
              <a:r>
                <a:rPr lang="ms-MY" sz="1100" dirty="0" smtClean="0">
                  <a:latin typeface="Source Sans Pro" pitchFamily="34" charset="0"/>
                </a:rPr>
                <a:t>niñas </a:t>
              </a:r>
              <a:r>
                <a:rPr lang="ms-MY" sz="1100" dirty="0">
                  <a:latin typeface="Source Sans Pro" pitchFamily="34" charset="0"/>
                </a:rPr>
                <a:t>y adolescentes mujeres</a:t>
              </a:r>
            </a:p>
          </p:txBody>
        </p:sp>
        <p:grpSp>
          <p:nvGrpSpPr>
            <p:cNvPr id="136" name="Group 19"/>
            <p:cNvGrpSpPr>
              <a:grpSpLocks noChangeAspect="1"/>
            </p:cNvGrpSpPr>
            <p:nvPr/>
          </p:nvGrpSpPr>
          <p:grpSpPr bwMode="auto">
            <a:xfrm>
              <a:off x="1033755" y="3969938"/>
              <a:ext cx="313212" cy="499967"/>
              <a:chOff x="5387" y="1615"/>
              <a:chExt cx="1614" cy="2834"/>
            </a:xfrm>
            <a:solidFill>
              <a:srgbClr val="00A6DA"/>
            </a:solidFill>
          </p:grpSpPr>
          <p:sp>
            <p:nvSpPr>
              <p:cNvPr id="155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6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7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8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37" name="Group 36"/>
            <p:cNvGrpSpPr>
              <a:grpSpLocks noChangeAspect="1"/>
            </p:cNvGrpSpPr>
            <p:nvPr/>
          </p:nvGrpSpPr>
          <p:grpSpPr bwMode="auto">
            <a:xfrm>
              <a:off x="1275254" y="3743340"/>
              <a:ext cx="418744" cy="737946"/>
              <a:chOff x="2863" y="985"/>
              <a:chExt cx="1952" cy="3784"/>
            </a:xfrm>
            <a:solidFill>
              <a:srgbClr val="00A6DA"/>
            </a:solidFill>
          </p:grpSpPr>
          <p:sp>
            <p:nvSpPr>
              <p:cNvPr id="151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3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4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27" name="Grupo 26"/>
          <p:cNvGrpSpPr/>
          <p:nvPr/>
        </p:nvGrpSpPr>
        <p:grpSpPr>
          <a:xfrm>
            <a:off x="446312" y="3983896"/>
            <a:ext cx="1732427" cy="1332667"/>
            <a:chOff x="1801529" y="3689158"/>
            <a:chExt cx="1732427" cy="1332667"/>
          </a:xfrm>
        </p:grpSpPr>
        <p:grpSp>
          <p:nvGrpSpPr>
            <p:cNvPr id="138" name="Group 26"/>
            <p:cNvGrpSpPr>
              <a:grpSpLocks noChangeAspect="1"/>
            </p:cNvGrpSpPr>
            <p:nvPr/>
          </p:nvGrpSpPr>
          <p:grpSpPr bwMode="auto">
            <a:xfrm>
              <a:off x="2162396" y="3973163"/>
              <a:ext cx="303971" cy="503652"/>
              <a:chOff x="3058" y="1459"/>
              <a:chExt cx="1556" cy="2836"/>
            </a:xfrm>
            <a:solidFill>
              <a:srgbClr val="93B83E"/>
            </a:solidFill>
          </p:grpSpPr>
          <p:sp>
            <p:nvSpPr>
              <p:cNvPr id="149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0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39" name="Group 31"/>
            <p:cNvGrpSpPr>
              <a:grpSpLocks noChangeAspect="1"/>
            </p:cNvGrpSpPr>
            <p:nvPr/>
          </p:nvGrpSpPr>
          <p:grpSpPr bwMode="auto">
            <a:xfrm>
              <a:off x="1830676" y="3763066"/>
              <a:ext cx="354386" cy="720590"/>
              <a:chOff x="4511" y="1258"/>
              <a:chExt cx="1652" cy="3695"/>
            </a:xfrm>
            <a:solidFill>
              <a:srgbClr val="93B83E"/>
            </a:solidFill>
          </p:grpSpPr>
          <p:sp>
            <p:nvSpPr>
              <p:cNvPr id="146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47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sp>
          <p:nvSpPr>
            <p:cNvPr id="140" name="Rectangle 46"/>
            <p:cNvSpPr/>
            <p:nvPr/>
          </p:nvSpPr>
          <p:spPr>
            <a:xfrm>
              <a:off x="2411937" y="3689158"/>
              <a:ext cx="1074602" cy="9079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latin typeface="Source Sans Pro" pitchFamily="34" charset="0"/>
                </a:rPr>
                <a:t>2,556</a:t>
              </a:r>
              <a:r>
                <a:rPr lang="ms-MY" sz="1300" b="1" dirty="0" smtClean="0">
                  <a:latin typeface="Source Sans Pro" pitchFamily="34" charset="0"/>
                </a:rPr>
                <a:t> </a:t>
              </a:r>
              <a:r>
                <a:rPr lang="ms-MY" sz="1100" dirty="0">
                  <a:latin typeface="Source Sans Pro" pitchFamily="34" charset="0"/>
                </a:rPr>
                <a:t>niños y adolescentes hombres</a:t>
              </a:r>
            </a:p>
          </p:txBody>
        </p:sp>
        <p:sp>
          <p:nvSpPr>
            <p:cNvPr id="141" name="Rectangle 45"/>
            <p:cNvSpPr/>
            <p:nvPr/>
          </p:nvSpPr>
          <p:spPr>
            <a:xfrm>
              <a:off x="1801529" y="4421661"/>
              <a:ext cx="1732427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sz="3300" b="1" dirty="0" smtClean="0">
                  <a:solidFill>
                    <a:srgbClr val="93B83E"/>
                  </a:solidFill>
                  <a:latin typeface="Source Sans Pro" pitchFamily="34" charset="0"/>
                </a:rPr>
                <a:t>31.46%</a:t>
              </a:r>
              <a:endParaRPr lang="ms-MY" sz="3300" b="1" dirty="0">
                <a:solidFill>
                  <a:srgbClr val="93B83E"/>
                </a:solidFill>
                <a:latin typeface="Source Sans Pro" pitchFamily="34" charset="0"/>
              </a:endParaRP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505097" y="5244691"/>
            <a:ext cx="1516080" cy="1268558"/>
            <a:chOff x="3613856" y="3703584"/>
            <a:chExt cx="1516080" cy="1268558"/>
          </a:xfrm>
        </p:grpSpPr>
        <p:sp>
          <p:nvSpPr>
            <p:cNvPr id="142" name="Rectangle 45"/>
            <p:cNvSpPr/>
            <p:nvPr/>
          </p:nvSpPr>
          <p:spPr>
            <a:xfrm>
              <a:off x="3613856" y="4371978"/>
              <a:ext cx="1516080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sz="3300" b="1" dirty="0" smtClean="0">
                  <a:solidFill>
                    <a:srgbClr val="9A1C85"/>
                  </a:solidFill>
                  <a:latin typeface="Source Sans Pro" pitchFamily="34" charset="0"/>
                </a:rPr>
                <a:t>5.90%</a:t>
              </a:r>
              <a:endParaRPr lang="ms-MY" sz="3300" b="1" dirty="0">
                <a:solidFill>
                  <a:srgbClr val="9A1C85"/>
                </a:solidFill>
                <a:latin typeface="Source Sans Pro" pitchFamily="34" charset="0"/>
              </a:endParaRPr>
            </a:p>
          </p:txBody>
        </p:sp>
        <p:sp>
          <p:nvSpPr>
            <p:cNvPr id="143" name="Rectangle 46"/>
            <p:cNvSpPr/>
            <p:nvPr/>
          </p:nvSpPr>
          <p:spPr>
            <a:xfrm>
              <a:off x="3630620" y="3703584"/>
              <a:ext cx="1169584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latin typeface="Source Sans Pro" pitchFamily="34" charset="0"/>
                </a:rPr>
                <a:t>479</a:t>
              </a:r>
              <a:r>
                <a:rPr lang="ms-MY" sz="1300" b="1" dirty="0" smtClean="0">
                  <a:latin typeface="Source Sans Pro" pitchFamily="34" charset="0"/>
                </a:rPr>
                <a:t> </a:t>
              </a:r>
              <a:endParaRPr lang="ms-MY" sz="1300" b="1" dirty="0">
                <a:latin typeface="Source Sans Pro" pitchFamily="34" charset="0"/>
              </a:endParaRPr>
            </a:p>
            <a:p>
              <a:r>
                <a:rPr lang="ms-MY" sz="1100" dirty="0" smtClean="0">
                  <a:latin typeface="Source Sans Pro" pitchFamily="34" charset="0"/>
                </a:rPr>
                <a:t>* se </a:t>
              </a:r>
              <a:r>
                <a:rPr lang="ms-MY" sz="1100" dirty="0">
                  <a:latin typeface="Source Sans Pro" pitchFamily="34" charset="0"/>
                </a:rPr>
                <a:t>desconoce sexo y edad</a:t>
              </a:r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2416681" y="1326877"/>
            <a:ext cx="9887029" cy="4413314"/>
            <a:chOff x="2489251" y="1426997"/>
            <a:chExt cx="9887029" cy="4413314"/>
          </a:xfrm>
        </p:grpSpPr>
        <p:grpSp>
          <p:nvGrpSpPr>
            <p:cNvPr id="171" name="Grupo 170"/>
            <p:cNvGrpSpPr/>
            <p:nvPr/>
          </p:nvGrpSpPr>
          <p:grpSpPr>
            <a:xfrm>
              <a:off x="10339375" y="4315693"/>
              <a:ext cx="255552" cy="1069866"/>
              <a:chOff x="10349298" y="2213576"/>
              <a:chExt cx="255552" cy="1069866"/>
            </a:xfrm>
          </p:grpSpPr>
          <p:cxnSp>
            <p:nvCxnSpPr>
              <p:cNvPr id="172" name="Conector angular 171"/>
              <p:cNvCxnSpPr/>
              <p:nvPr/>
            </p:nvCxnSpPr>
            <p:spPr>
              <a:xfrm rot="16200000" flipH="1">
                <a:off x="10178600" y="2384274"/>
                <a:ext cx="467095" cy="125700"/>
              </a:xfrm>
              <a:prstGeom prst="bentConnector3">
                <a:avLst>
                  <a:gd name="adj1" fmla="val 1059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ector angular 172"/>
              <p:cNvCxnSpPr/>
              <p:nvPr/>
            </p:nvCxnSpPr>
            <p:spPr>
              <a:xfrm flipV="1">
                <a:off x="10357348" y="2668160"/>
                <a:ext cx="118022" cy="615282"/>
              </a:xfrm>
              <a:prstGeom prst="bentConnector2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Conector recto 173"/>
              <p:cNvCxnSpPr/>
              <p:nvPr/>
            </p:nvCxnSpPr>
            <p:spPr>
              <a:xfrm>
                <a:off x="10474998" y="2680672"/>
                <a:ext cx="1298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1" name="Group 36"/>
            <p:cNvGrpSpPr>
              <a:grpSpLocks noChangeAspect="1"/>
            </p:cNvGrpSpPr>
            <p:nvPr/>
          </p:nvGrpSpPr>
          <p:grpSpPr bwMode="auto">
            <a:xfrm>
              <a:off x="8193029" y="2164741"/>
              <a:ext cx="816013" cy="1438050"/>
              <a:chOff x="2863" y="985"/>
              <a:chExt cx="1952" cy="3784"/>
            </a:xfrm>
            <a:solidFill>
              <a:srgbClr val="00A6DA"/>
            </a:solidFill>
          </p:grpSpPr>
          <p:sp>
            <p:nvSpPr>
              <p:cNvPr id="432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33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34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435" name="Group 31"/>
            <p:cNvGrpSpPr>
              <a:grpSpLocks noChangeAspect="1"/>
            </p:cNvGrpSpPr>
            <p:nvPr/>
          </p:nvGrpSpPr>
          <p:grpSpPr bwMode="auto">
            <a:xfrm>
              <a:off x="9381005" y="2210602"/>
              <a:ext cx="690600" cy="1404227"/>
              <a:chOff x="4511" y="1258"/>
              <a:chExt cx="1652" cy="3695"/>
            </a:xfrm>
            <a:solidFill>
              <a:srgbClr val="93B83E"/>
            </a:solidFill>
          </p:grpSpPr>
          <p:sp>
            <p:nvSpPr>
              <p:cNvPr id="436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37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439" name="Group 19"/>
            <p:cNvGrpSpPr>
              <a:grpSpLocks noChangeAspect="1"/>
            </p:cNvGrpSpPr>
            <p:nvPr/>
          </p:nvGrpSpPr>
          <p:grpSpPr bwMode="auto">
            <a:xfrm>
              <a:off x="8237956" y="4252438"/>
              <a:ext cx="738537" cy="1178895"/>
              <a:chOff x="5387" y="1615"/>
              <a:chExt cx="1614" cy="2834"/>
            </a:xfrm>
            <a:solidFill>
              <a:srgbClr val="00A6DA"/>
            </a:solidFill>
          </p:grpSpPr>
          <p:sp>
            <p:nvSpPr>
              <p:cNvPr id="440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1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2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3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444" name="Group 26"/>
            <p:cNvGrpSpPr>
              <a:grpSpLocks noChangeAspect="1"/>
            </p:cNvGrpSpPr>
            <p:nvPr/>
          </p:nvGrpSpPr>
          <p:grpSpPr bwMode="auto">
            <a:xfrm>
              <a:off x="9390869" y="4232205"/>
              <a:ext cx="716751" cy="1187586"/>
              <a:chOff x="3058" y="1459"/>
              <a:chExt cx="1556" cy="2836"/>
            </a:xfrm>
            <a:solidFill>
              <a:srgbClr val="93B83E"/>
            </a:solidFill>
          </p:grpSpPr>
          <p:sp>
            <p:nvSpPr>
              <p:cNvPr id="445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6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cxnSp>
          <p:nvCxnSpPr>
            <p:cNvPr id="477" name="Conector recto 476"/>
            <p:cNvCxnSpPr/>
            <p:nvPr/>
          </p:nvCxnSpPr>
          <p:spPr>
            <a:xfrm flipH="1" flipV="1">
              <a:off x="7164207" y="1727385"/>
              <a:ext cx="51669" cy="3960000"/>
            </a:xfrm>
            <a:prstGeom prst="line">
              <a:avLst/>
            </a:prstGeom>
            <a:ln>
              <a:solidFill>
                <a:srgbClr val="618EC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>
            <a:xfrm flipH="1" flipV="1">
              <a:off x="5965973" y="1733525"/>
              <a:ext cx="51669" cy="3960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9" name="Round Same Side Corner Rectangle 17"/>
            <p:cNvSpPr/>
            <p:nvPr/>
          </p:nvSpPr>
          <p:spPr>
            <a:xfrm rot="16200000" flipV="1">
              <a:off x="5925339" y="522610"/>
              <a:ext cx="636748" cy="3436290"/>
            </a:xfrm>
            <a:prstGeom prst="round2Same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Rectangle 36"/>
            <p:cNvSpPr/>
            <p:nvPr/>
          </p:nvSpPr>
          <p:spPr>
            <a:xfrm>
              <a:off x="5343396" y="1883550"/>
              <a:ext cx="1246718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26.65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152" name="Rectangle 44"/>
            <p:cNvSpPr/>
            <p:nvPr/>
          </p:nvSpPr>
          <p:spPr>
            <a:xfrm>
              <a:off x="5510803" y="2214527"/>
              <a:ext cx="90683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2,165</a:t>
              </a:r>
            </a:p>
          </p:txBody>
        </p:sp>
        <p:sp>
          <p:nvSpPr>
            <p:cNvPr id="169" name="Rectangle 36"/>
            <p:cNvSpPr/>
            <p:nvPr/>
          </p:nvSpPr>
          <p:spPr>
            <a:xfrm>
              <a:off x="6560363" y="1873008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5.69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170" name="Rectangle 44"/>
            <p:cNvSpPr/>
            <p:nvPr/>
          </p:nvSpPr>
          <p:spPr>
            <a:xfrm>
              <a:off x="6637139" y="2213286"/>
              <a:ext cx="106477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462</a:t>
              </a:r>
            </a:p>
          </p:txBody>
        </p:sp>
        <p:sp>
          <p:nvSpPr>
            <p:cNvPr id="224" name="Pentagon 16"/>
            <p:cNvSpPr/>
            <p:nvPr/>
          </p:nvSpPr>
          <p:spPr>
            <a:xfrm rot="10800000" flipV="1">
              <a:off x="2489251" y="2682079"/>
              <a:ext cx="1127611" cy="550800"/>
            </a:xfrm>
            <a:prstGeom prst="homePlate">
              <a:avLst/>
            </a:prstGeom>
            <a:solidFill>
              <a:srgbClr val="00BB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25" name="Round Same Side Corner Rectangle 17"/>
            <p:cNvSpPr/>
            <p:nvPr/>
          </p:nvSpPr>
          <p:spPr>
            <a:xfrm rot="16200000" flipV="1">
              <a:off x="4106253" y="1690896"/>
              <a:ext cx="936104" cy="1103560"/>
            </a:xfrm>
            <a:prstGeom prst="round2SameRect">
              <a:avLst/>
            </a:prstGeom>
            <a:solidFill>
              <a:srgbClr val="00BB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Rectangle 44"/>
            <p:cNvSpPr/>
            <p:nvPr/>
          </p:nvSpPr>
          <p:spPr>
            <a:xfrm rot="10800000" flipV="1">
              <a:off x="3622176" y="1767004"/>
              <a:ext cx="405050" cy="1468735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7127" h="952243">
                  <a:moveTo>
                    <a:pt x="0" y="0"/>
                  </a:moveTo>
                  <a:lnTo>
                    <a:pt x="2737127" y="596766"/>
                  </a:lnTo>
                  <a:cubicBezTo>
                    <a:pt x="2736165" y="715258"/>
                    <a:pt x="2735204" y="833751"/>
                    <a:pt x="2734242" y="952243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D6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Rectangle 45"/>
            <p:cNvSpPr/>
            <p:nvPr/>
          </p:nvSpPr>
          <p:spPr>
            <a:xfrm>
              <a:off x="2570733" y="2628105"/>
              <a:ext cx="1088464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smtClean="0">
                  <a:solidFill>
                    <a:schemeClr val="bg1"/>
                  </a:solidFill>
                  <a:latin typeface="Source Sans Pro" pitchFamily="34" charset="0"/>
                </a:rPr>
                <a:t>15-17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61" name="Rectangle 45"/>
            <p:cNvSpPr/>
            <p:nvPr/>
          </p:nvSpPr>
          <p:spPr>
            <a:xfrm>
              <a:off x="2578876" y="2976858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117" name="Rectangle 36"/>
            <p:cNvSpPr/>
            <p:nvPr/>
          </p:nvSpPr>
          <p:spPr>
            <a:xfrm>
              <a:off x="3973417" y="1883621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32.33%</a:t>
              </a:r>
              <a:endParaRPr lang="ms-MY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122" name="Rectangle 44"/>
            <p:cNvSpPr/>
            <p:nvPr/>
          </p:nvSpPr>
          <p:spPr>
            <a:xfrm>
              <a:off x="4125614" y="2205764"/>
              <a:ext cx="107343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2,627</a:t>
              </a:r>
            </a:p>
          </p:txBody>
        </p:sp>
        <p:sp>
          <p:nvSpPr>
            <p:cNvPr id="282" name="Rectangle 45"/>
            <p:cNvSpPr/>
            <p:nvPr/>
          </p:nvSpPr>
          <p:spPr>
            <a:xfrm>
              <a:off x="2578900" y="3549448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83" name="Round Same Side Corner Rectangle 17"/>
            <p:cNvSpPr/>
            <p:nvPr/>
          </p:nvSpPr>
          <p:spPr>
            <a:xfrm rot="16200000" flipV="1">
              <a:off x="5925341" y="1565297"/>
              <a:ext cx="636748" cy="3436290"/>
            </a:xfrm>
            <a:prstGeom prst="round2SameRect">
              <a:avLst/>
            </a:prstGeom>
            <a:solidFill>
              <a:srgbClr val="EFE5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Pentagon 13"/>
            <p:cNvSpPr/>
            <p:nvPr/>
          </p:nvSpPr>
          <p:spPr>
            <a:xfrm rot="10800000" flipV="1">
              <a:off x="2489251" y="3252747"/>
              <a:ext cx="1126229" cy="550800"/>
            </a:xfrm>
            <a:prstGeom prst="homePlate">
              <a:avLst/>
            </a:prstGeom>
            <a:solidFill>
              <a:srgbClr val="8958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22" name="Rectangle 44"/>
            <p:cNvSpPr/>
            <p:nvPr/>
          </p:nvSpPr>
          <p:spPr>
            <a:xfrm rot="10800000" flipV="1">
              <a:off x="3616781" y="2816445"/>
              <a:ext cx="402568" cy="986400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  <a:gd name="connsiteX0" fmla="*/ 0 w 2750715"/>
                <a:gd name="connsiteY0" fmla="*/ 0 h 952243"/>
                <a:gd name="connsiteX1" fmla="*/ 2750715 w 2750715"/>
                <a:gd name="connsiteY1" fmla="*/ 429126 h 952243"/>
                <a:gd name="connsiteX2" fmla="*/ 2734242 w 2750715"/>
                <a:gd name="connsiteY2" fmla="*/ 952243 h 952243"/>
                <a:gd name="connsiteX3" fmla="*/ 0 w 2750715"/>
                <a:gd name="connsiteY3" fmla="*/ 605633 h 952243"/>
                <a:gd name="connsiteX4" fmla="*/ 0 w 2750715"/>
                <a:gd name="connsiteY4" fmla="*/ 0 h 952243"/>
                <a:gd name="connsiteX0" fmla="*/ 0 w 2750715"/>
                <a:gd name="connsiteY0" fmla="*/ 0 h 723643"/>
                <a:gd name="connsiteX1" fmla="*/ 2750715 w 2750715"/>
                <a:gd name="connsiteY1" fmla="*/ 4291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0715"/>
                <a:gd name="connsiteY0" fmla="*/ 0 h 723643"/>
                <a:gd name="connsiteX1" fmla="*/ 2750715 w 2750715"/>
                <a:gd name="connsiteY1" fmla="*/ 3910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2254"/>
                <a:gd name="connsiteY0" fmla="*/ 0 h 742693"/>
                <a:gd name="connsiteX1" fmla="*/ 2750715 w 2752254"/>
                <a:gd name="connsiteY1" fmla="*/ 391026 h 742693"/>
                <a:gd name="connsiteX2" fmla="*/ 2752076 w 2752254"/>
                <a:gd name="connsiteY2" fmla="*/ 742693 h 742693"/>
                <a:gd name="connsiteX3" fmla="*/ 0 w 2752254"/>
                <a:gd name="connsiteY3" fmla="*/ 605633 h 742693"/>
                <a:gd name="connsiteX4" fmla="*/ 0 w 2752254"/>
                <a:gd name="connsiteY4" fmla="*/ 0 h 742693"/>
                <a:gd name="connsiteX0" fmla="*/ 0 w 2760622"/>
                <a:gd name="connsiteY0" fmla="*/ 0 h 642680"/>
                <a:gd name="connsiteX1" fmla="*/ 2750715 w 2760622"/>
                <a:gd name="connsiteY1" fmla="*/ 391026 h 642680"/>
                <a:gd name="connsiteX2" fmla="*/ 2760567 w 2760622"/>
                <a:gd name="connsiteY2" fmla="*/ 642680 h 642680"/>
                <a:gd name="connsiteX3" fmla="*/ 0 w 2760622"/>
                <a:gd name="connsiteY3" fmla="*/ 605633 h 642680"/>
                <a:gd name="connsiteX4" fmla="*/ 0 w 2760622"/>
                <a:gd name="connsiteY4" fmla="*/ 0 h 642680"/>
                <a:gd name="connsiteX0" fmla="*/ 0 w 2752252"/>
                <a:gd name="connsiteY0" fmla="*/ 0 h 747455"/>
                <a:gd name="connsiteX1" fmla="*/ 2750715 w 2752252"/>
                <a:gd name="connsiteY1" fmla="*/ 391026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747455"/>
                <a:gd name="connsiteX1" fmla="*/ 2750715 w 2752252"/>
                <a:gd name="connsiteY1" fmla="*/ 282677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648135"/>
                <a:gd name="connsiteX1" fmla="*/ 2750715 w 2752252"/>
                <a:gd name="connsiteY1" fmla="*/ 282677 h 648135"/>
                <a:gd name="connsiteX2" fmla="*/ 2752074 w 2752252"/>
                <a:gd name="connsiteY2" fmla="*/ 648135 h 648135"/>
                <a:gd name="connsiteX3" fmla="*/ 0 w 2752252"/>
                <a:gd name="connsiteY3" fmla="*/ 605633 h 648135"/>
                <a:gd name="connsiteX4" fmla="*/ 0 w 2752252"/>
                <a:gd name="connsiteY4" fmla="*/ 0 h 648135"/>
                <a:gd name="connsiteX0" fmla="*/ 0 w 2752252"/>
                <a:gd name="connsiteY0" fmla="*/ 0 h 618791"/>
                <a:gd name="connsiteX1" fmla="*/ 2750715 w 2752252"/>
                <a:gd name="connsiteY1" fmla="*/ 282677 h 618791"/>
                <a:gd name="connsiteX2" fmla="*/ 2752074 w 2752252"/>
                <a:gd name="connsiteY2" fmla="*/ 618791 h 618791"/>
                <a:gd name="connsiteX3" fmla="*/ 0 w 2752252"/>
                <a:gd name="connsiteY3" fmla="*/ 605633 h 618791"/>
                <a:gd name="connsiteX4" fmla="*/ 0 w 2752252"/>
                <a:gd name="connsiteY4" fmla="*/ 0 h 618791"/>
                <a:gd name="connsiteX0" fmla="*/ 0 w 2752252"/>
                <a:gd name="connsiteY0" fmla="*/ 0 h 634592"/>
                <a:gd name="connsiteX1" fmla="*/ 2750715 w 2752252"/>
                <a:gd name="connsiteY1" fmla="*/ 282677 h 634592"/>
                <a:gd name="connsiteX2" fmla="*/ 2752074 w 2752252"/>
                <a:gd name="connsiteY2" fmla="*/ 634592 h 634592"/>
                <a:gd name="connsiteX3" fmla="*/ 0 w 2752252"/>
                <a:gd name="connsiteY3" fmla="*/ 605633 h 634592"/>
                <a:gd name="connsiteX4" fmla="*/ 0 w 2752252"/>
                <a:gd name="connsiteY4" fmla="*/ 0 h 634592"/>
                <a:gd name="connsiteX0" fmla="*/ 0 w 2750715"/>
                <a:gd name="connsiteY0" fmla="*/ 0 h 634592"/>
                <a:gd name="connsiteX1" fmla="*/ 2750715 w 2750715"/>
                <a:gd name="connsiteY1" fmla="*/ 282677 h 634592"/>
                <a:gd name="connsiteX2" fmla="*/ 2747826 w 2750715"/>
                <a:gd name="connsiteY2" fmla="*/ 634592 h 634592"/>
                <a:gd name="connsiteX3" fmla="*/ 0 w 2750715"/>
                <a:gd name="connsiteY3" fmla="*/ 605633 h 634592"/>
                <a:gd name="connsiteX4" fmla="*/ 0 w 2750715"/>
                <a:gd name="connsiteY4" fmla="*/ 0 h 634592"/>
                <a:gd name="connsiteX0" fmla="*/ 0 w 2750715"/>
                <a:gd name="connsiteY0" fmla="*/ 0 h 636849"/>
                <a:gd name="connsiteX1" fmla="*/ 2750715 w 2750715"/>
                <a:gd name="connsiteY1" fmla="*/ 282677 h 636849"/>
                <a:gd name="connsiteX2" fmla="*/ 2743581 w 2750715"/>
                <a:gd name="connsiteY2" fmla="*/ 636849 h 636849"/>
                <a:gd name="connsiteX3" fmla="*/ 0 w 2750715"/>
                <a:gd name="connsiteY3" fmla="*/ 605633 h 636849"/>
                <a:gd name="connsiteX4" fmla="*/ 0 w 2750715"/>
                <a:gd name="connsiteY4" fmla="*/ 0 h 636849"/>
                <a:gd name="connsiteX0" fmla="*/ 0 w 2752252"/>
                <a:gd name="connsiteY0" fmla="*/ 0 h 636849"/>
                <a:gd name="connsiteX1" fmla="*/ 2750715 w 2752252"/>
                <a:gd name="connsiteY1" fmla="*/ 282677 h 636849"/>
                <a:gd name="connsiteX2" fmla="*/ 2752074 w 2752252"/>
                <a:gd name="connsiteY2" fmla="*/ 636849 h 636849"/>
                <a:gd name="connsiteX3" fmla="*/ 0 w 2752252"/>
                <a:gd name="connsiteY3" fmla="*/ 605633 h 636849"/>
                <a:gd name="connsiteX4" fmla="*/ 0 w 2752252"/>
                <a:gd name="connsiteY4" fmla="*/ 0 h 636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2252" h="636849">
                  <a:moveTo>
                    <a:pt x="0" y="0"/>
                  </a:moveTo>
                  <a:lnTo>
                    <a:pt x="2750715" y="282677"/>
                  </a:lnTo>
                  <a:cubicBezTo>
                    <a:pt x="2749753" y="401169"/>
                    <a:pt x="2753036" y="518357"/>
                    <a:pt x="2752074" y="636849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5881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Round Same Side Corner Rectangle 15"/>
            <p:cNvSpPr/>
            <p:nvPr/>
          </p:nvSpPr>
          <p:spPr>
            <a:xfrm rot="16200000" flipV="1">
              <a:off x="4104719" y="2731382"/>
              <a:ext cx="936000" cy="1106731"/>
            </a:xfrm>
            <a:prstGeom prst="round2SameRect">
              <a:avLst/>
            </a:prstGeom>
            <a:solidFill>
              <a:srgbClr val="8958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Rectangle 45"/>
            <p:cNvSpPr/>
            <p:nvPr/>
          </p:nvSpPr>
          <p:spPr>
            <a:xfrm>
              <a:off x="2564927" y="3187995"/>
              <a:ext cx="1103819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dirty="0" smtClean="0">
                  <a:solidFill>
                    <a:schemeClr val="bg1"/>
                  </a:solidFill>
                  <a:latin typeface="Source Sans Pro" pitchFamily="34" charset="0"/>
                </a:rPr>
                <a:t>12-14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85" name="Rectangle 36"/>
            <p:cNvSpPr/>
            <p:nvPr/>
          </p:nvSpPr>
          <p:spPr>
            <a:xfrm>
              <a:off x="5362446" y="2916712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13.78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286" name="Rectangle 44"/>
            <p:cNvSpPr/>
            <p:nvPr/>
          </p:nvSpPr>
          <p:spPr>
            <a:xfrm>
              <a:off x="5536201" y="3257214"/>
              <a:ext cx="907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1,120</a:t>
              </a:r>
            </a:p>
          </p:txBody>
        </p:sp>
        <p:sp>
          <p:nvSpPr>
            <p:cNvPr id="287" name="Rectangle 36"/>
            <p:cNvSpPr/>
            <p:nvPr/>
          </p:nvSpPr>
          <p:spPr>
            <a:xfrm>
              <a:off x="6556171" y="2906170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4.27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288" name="Rectangle 44"/>
            <p:cNvSpPr/>
            <p:nvPr/>
          </p:nvSpPr>
          <p:spPr>
            <a:xfrm>
              <a:off x="6672528" y="3270487"/>
              <a:ext cx="103120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347</a:t>
              </a:r>
            </a:p>
          </p:txBody>
        </p:sp>
        <p:sp>
          <p:nvSpPr>
            <p:cNvPr id="289" name="Rectangle 36"/>
            <p:cNvSpPr/>
            <p:nvPr/>
          </p:nvSpPr>
          <p:spPr>
            <a:xfrm>
              <a:off x="3963439" y="2918688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18.06</a:t>
              </a:r>
              <a:r>
                <a:rPr lang="ms-MY" dirty="0" smtClean="0">
                  <a:solidFill>
                    <a:schemeClr val="bg1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90" name="Rectangle 44"/>
            <p:cNvSpPr/>
            <p:nvPr/>
          </p:nvSpPr>
          <p:spPr>
            <a:xfrm>
              <a:off x="4166184" y="3240831"/>
              <a:ext cx="103195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1,467</a:t>
              </a:r>
            </a:p>
          </p:txBody>
        </p:sp>
        <p:sp>
          <p:nvSpPr>
            <p:cNvPr id="300" name="Round Same Side Corner Rectangle 17"/>
            <p:cNvSpPr/>
            <p:nvPr/>
          </p:nvSpPr>
          <p:spPr>
            <a:xfrm rot="16200000" flipV="1">
              <a:off x="5926779" y="2614684"/>
              <a:ext cx="636748" cy="3436290"/>
            </a:xfrm>
            <a:prstGeom prst="round2SameRect">
              <a:avLst/>
            </a:prstGeom>
            <a:solidFill>
              <a:srgbClr val="FFF1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Round Same Side Corner Rectangle 7"/>
            <p:cNvSpPr/>
            <p:nvPr/>
          </p:nvSpPr>
          <p:spPr>
            <a:xfrm rot="16200000" flipV="1">
              <a:off x="4103953" y="3776671"/>
              <a:ext cx="936000" cy="1105200"/>
            </a:xfrm>
            <a:prstGeom prst="round2Same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Pentagon 8"/>
            <p:cNvSpPr/>
            <p:nvPr/>
          </p:nvSpPr>
          <p:spPr>
            <a:xfrm rot="10800000">
              <a:off x="2489252" y="3816450"/>
              <a:ext cx="1126229" cy="550800"/>
            </a:xfrm>
            <a:prstGeom prst="homePlat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15" name="Rectangle 44"/>
            <p:cNvSpPr/>
            <p:nvPr/>
          </p:nvSpPr>
          <p:spPr>
            <a:xfrm rot="10800000">
              <a:off x="3618483" y="3815967"/>
              <a:ext cx="402568" cy="987505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  <a:gd name="connsiteX0" fmla="*/ 0 w 2750715"/>
                <a:gd name="connsiteY0" fmla="*/ 0 h 952243"/>
                <a:gd name="connsiteX1" fmla="*/ 2750715 w 2750715"/>
                <a:gd name="connsiteY1" fmla="*/ 429126 h 952243"/>
                <a:gd name="connsiteX2" fmla="*/ 2734242 w 2750715"/>
                <a:gd name="connsiteY2" fmla="*/ 952243 h 952243"/>
                <a:gd name="connsiteX3" fmla="*/ 0 w 2750715"/>
                <a:gd name="connsiteY3" fmla="*/ 605633 h 952243"/>
                <a:gd name="connsiteX4" fmla="*/ 0 w 2750715"/>
                <a:gd name="connsiteY4" fmla="*/ 0 h 952243"/>
                <a:gd name="connsiteX0" fmla="*/ 0 w 2750715"/>
                <a:gd name="connsiteY0" fmla="*/ 0 h 723643"/>
                <a:gd name="connsiteX1" fmla="*/ 2750715 w 2750715"/>
                <a:gd name="connsiteY1" fmla="*/ 4291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0715"/>
                <a:gd name="connsiteY0" fmla="*/ 0 h 723643"/>
                <a:gd name="connsiteX1" fmla="*/ 2750715 w 2750715"/>
                <a:gd name="connsiteY1" fmla="*/ 3910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2254"/>
                <a:gd name="connsiteY0" fmla="*/ 0 h 742693"/>
                <a:gd name="connsiteX1" fmla="*/ 2750715 w 2752254"/>
                <a:gd name="connsiteY1" fmla="*/ 391026 h 742693"/>
                <a:gd name="connsiteX2" fmla="*/ 2752076 w 2752254"/>
                <a:gd name="connsiteY2" fmla="*/ 742693 h 742693"/>
                <a:gd name="connsiteX3" fmla="*/ 0 w 2752254"/>
                <a:gd name="connsiteY3" fmla="*/ 605633 h 742693"/>
                <a:gd name="connsiteX4" fmla="*/ 0 w 2752254"/>
                <a:gd name="connsiteY4" fmla="*/ 0 h 742693"/>
                <a:gd name="connsiteX0" fmla="*/ 0 w 2760622"/>
                <a:gd name="connsiteY0" fmla="*/ 0 h 642680"/>
                <a:gd name="connsiteX1" fmla="*/ 2750715 w 2760622"/>
                <a:gd name="connsiteY1" fmla="*/ 391026 h 642680"/>
                <a:gd name="connsiteX2" fmla="*/ 2760567 w 2760622"/>
                <a:gd name="connsiteY2" fmla="*/ 642680 h 642680"/>
                <a:gd name="connsiteX3" fmla="*/ 0 w 2760622"/>
                <a:gd name="connsiteY3" fmla="*/ 605633 h 642680"/>
                <a:gd name="connsiteX4" fmla="*/ 0 w 2760622"/>
                <a:gd name="connsiteY4" fmla="*/ 0 h 642680"/>
                <a:gd name="connsiteX0" fmla="*/ 0 w 2752252"/>
                <a:gd name="connsiteY0" fmla="*/ 0 h 747455"/>
                <a:gd name="connsiteX1" fmla="*/ 2750715 w 2752252"/>
                <a:gd name="connsiteY1" fmla="*/ 391026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747455"/>
                <a:gd name="connsiteX1" fmla="*/ 2750715 w 2752252"/>
                <a:gd name="connsiteY1" fmla="*/ 282677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648135"/>
                <a:gd name="connsiteX1" fmla="*/ 2750715 w 2752252"/>
                <a:gd name="connsiteY1" fmla="*/ 282677 h 648135"/>
                <a:gd name="connsiteX2" fmla="*/ 2752074 w 2752252"/>
                <a:gd name="connsiteY2" fmla="*/ 648135 h 648135"/>
                <a:gd name="connsiteX3" fmla="*/ 0 w 2752252"/>
                <a:gd name="connsiteY3" fmla="*/ 605633 h 648135"/>
                <a:gd name="connsiteX4" fmla="*/ 0 w 2752252"/>
                <a:gd name="connsiteY4" fmla="*/ 0 h 648135"/>
                <a:gd name="connsiteX0" fmla="*/ 0 w 2752252"/>
                <a:gd name="connsiteY0" fmla="*/ 0 h 618791"/>
                <a:gd name="connsiteX1" fmla="*/ 2750715 w 2752252"/>
                <a:gd name="connsiteY1" fmla="*/ 282677 h 618791"/>
                <a:gd name="connsiteX2" fmla="*/ 2752074 w 2752252"/>
                <a:gd name="connsiteY2" fmla="*/ 618791 h 618791"/>
                <a:gd name="connsiteX3" fmla="*/ 0 w 2752252"/>
                <a:gd name="connsiteY3" fmla="*/ 605633 h 618791"/>
                <a:gd name="connsiteX4" fmla="*/ 0 w 2752252"/>
                <a:gd name="connsiteY4" fmla="*/ 0 h 618791"/>
                <a:gd name="connsiteX0" fmla="*/ 0 w 2752252"/>
                <a:gd name="connsiteY0" fmla="*/ 0 h 634592"/>
                <a:gd name="connsiteX1" fmla="*/ 2750715 w 2752252"/>
                <a:gd name="connsiteY1" fmla="*/ 282677 h 634592"/>
                <a:gd name="connsiteX2" fmla="*/ 2752074 w 2752252"/>
                <a:gd name="connsiteY2" fmla="*/ 634592 h 634592"/>
                <a:gd name="connsiteX3" fmla="*/ 0 w 2752252"/>
                <a:gd name="connsiteY3" fmla="*/ 605633 h 634592"/>
                <a:gd name="connsiteX4" fmla="*/ 0 w 2752252"/>
                <a:gd name="connsiteY4" fmla="*/ 0 h 634592"/>
                <a:gd name="connsiteX0" fmla="*/ 0 w 2750715"/>
                <a:gd name="connsiteY0" fmla="*/ 0 h 634592"/>
                <a:gd name="connsiteX1" fmla="*/ 2750715 w 2750715"/>
                <a:gd name="connsiteY1" fmla="*/ 282677 h 634592"/>
                <a:gd name="connsiteX2" fmla="*/ 2747826 w 2750715"/>
                <a:gd name="connsiteY2" fmla="*/ 634592 h 634592"/>
                <a:gd name="connsiteX3" fmla="*/ 0 w 2750715"/>
                <a:gd name="connsiteY3" fmla="*/ 605633 h 634592"/>
                <a:gd name="connsiteX4" fmla="*/ 0 w 2750715"/>
                <a:gd name="connsiteY4" fmla="*/ 0 h 634592"/>
                <a:gd name="connsiteX0" fmla="*/ 0 w 2750715"/>
                <a:gd name="connsiteY0" fmla="*/ 0 h 636849"/>
                <a:gd name="connsiteX1" fmla="*/ 2750715 w 2750715"/>
                <a:gd name="connsiteY1" fmla="*/ 282677 h 636849"/>
                <a:gd name="connsiteX2" fmla="*/ 2743581 w 2750715"/>
                <a:gd name="connsiteY2" fmla="*/ 636849 h 636849"/>
                <a:gd name="connsiteX3" fmla="*/ 0 w 2750715"/>
                <a:gd name="connsiteY3" fmla="*/ 605633 h 636849"/>
                <a:gd name="connsiteX4" fmla="*/ 0 w 2750715"/>
                <a:gd name="connsiteY4" fmla="*/ 0 h 636849"/>
                <a:gd name="connsiteX0" fmla="*/ 0 w 2752252"/>
                <a:gd name="connsiteY0" fmla="*/ 0 h 636849"/>
                <a:gd name="connsiteX1" fmla="*/ 2750715 w 2752252"/>
                <a:gd name="connsiteY1" fmla="*/ 282677 h 636849"/>
                <a:gd name="connsiteX2" fmla="*/ 2752074 w 2752252"/>
                <a:gd name="connsiteY2" fmla="*/ 636849 h 636849"/>
                <a:gd name="connsiteX3" fmla="*/ 0 w 2752252"/>
                <a:gd name="connsiteY3" fmla="*/ 605633 h 636849"/>
                <a:gd name="connsiteX4" fmla="*/ 0 w 2752252"/>
                <a:gd name="connsiteY4" fmla="*/ 0 h 636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2252" h="636849">
                  <a:moveTo>
                    <a:pt x="0" y="0"/>
                  </a:moveTo>
                  <a:lnTo>
                    <a:pt x="2750715" y="282677"/>
                  </a:lnTo>
                  <a:cubicBezTo>
                    <a:pt x="2749753" y="401169"/>
                    <a:pt x="2753036" y="518357"/>
                    <a:pt x="2752074" y="636849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8" name="Rectangle 45"/>
            <p:cNvSpPr/>
            <p:nvPr/>
          </p:nvSpPr>
          <p:spPr>
            <a:xfrm>
              <a:off x="2579540" y="3769096"/>
              <a:ext cx="1103819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dirty="0">
                  <a:solidFill>
                    <a:schemeClr val="bg1"/>
                  </a:solidFill>
                  <a:latin typeface="Source Sans Pro" pitchFamily="34" charset="0"/>
                </a:rPr>
                <a:t>9</a:t>
              </a:r>
              <a:r>
                <a:rPr lang="ms-MY" sz="2600" b="1" dirty="0" smtClean="0">
                  <a:solidFill>
                    <a:schemeClr val="bg1"/>
                  </a:solidFill>
                  <a:latin typeface="Source Sans Pro" pitchFamily="34" charset="0"/>
                </a:rPr>
                <a:t>-11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99" name="Rectangle 45"/>
            <p:cNvSpPr/>
            <p:nvPr/>
          </p:nvSpPr>
          <p:spPr>
            <a:xfrm>
              <a:off x="2593513" y="4117849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01" name="Rectangle 36"/>
            <p:cNvSpPr/>
            <p:nvPr/>
          </p:nvSpPr>
          <p:spPr>
            <a:xfrm>
              <a:off x="5371025" y="3947049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5.42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02" name="Rectangle 44"/>
            <p:cNvSpPr/>
            <p:nvPr/>
          </p:nvSpPr>
          <p:spPr>
            <a:xfrm>
              <a:off x="5543421" y="4306601"/>
              <a:ext cx="907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440</a:t>
              </a:r>
            </a:p>
          </p:txBody>
        </p:sp>
        <p:sp>
          <p:nvSpPr>
            <p:cNvPr id="303" name="Rectangle 36"/>
            <p:cNvSpPr/>
            <p:nvPr/>
          </p:nvSpPr>
          <p:spPr>
            <a:xfrm>
              <a:off x="6564614" y="3960319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4.58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04" name="Rectangle 44"/>
            <p:cNvSpPr/>
            <p:nvPr/>
          </p:nvSpPr>
          <p:spPr>
            <a:xfrm>
              <a:off x="6714672" y="4305360"/>
              <a:ext cx="98743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372</a:t>
              </a:r>
            </a:p>
          </p:txBody>
        </p:sp>
        <p:sp>
          <p:nvSpPr>
            <p:cNvPr id="312" name="Rectangle 36"/>
            <p:cNvSpPr/>
            <p:nvPr/>
          </p:nvSpPr>
          <p:spPr>
            <a:xfrm>
              <a:off x="3963897" y="3955862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9.99</a:t>
              </a:r>
              <a:r>
                <a:rPr lang="ms-MY" dirty="0" smtClean="0">
                  <a:solidFill>
                    <a:schemeClr val="bg1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13" name="Rectangle 44"/>
            <p:cNvSpPr/>
            <p:nvPr/>
          </p:nvSpPr>
          <p:spPr>
            <a:xfrm>
              <a:off x="4161590" y="4278005"/>
              <a:ext cx="99074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812</a:t>
              </a:r>
            </a:p>
          </p:txBody>
        </p:sp>
        <p:sp>
          <p:nvSpPr>
            <p:cNvPr id="330" name="Round Same Side Corner Rectangle 17"/>
            <p:cNvSpPr/>
            <p:nvPr/>
          </p:nvSpPr>
          <p:spPr>
            <a:xfrm rot="16200000" flipV="1">
              <a:off x="5924392" y="3656703"/>
              <a:ext cx="636748" cy="3436292"/>
            </a:xfrm>
            <a:prstGeom prst="round2SameRect">
              <a:avLst/>
            </a:prstGeom>
            <a:solidFill>
              <a:srgbClr val="DAFAF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Round Same Side Corner Rectangle 10"/>
            <p:cNvSpPr/>
            <p:nvPr/>
          </p:nvSpPr>
          <p:spPr>
            <a:xfrm rot="16200000" flipV="1">
              <a:off x="4103953" y="4819711"/>
              <a:ext cx="936000" cy="1105200"/>
            </a:xfrm>
            <a:prstGeom prst="round2SameRect">
              <a:avLst/>
            </a:prstGeom>
            <a:solidFill>
              <a:srgbClr val="16A0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Pentagon 11"/>
            <p:cNvSpPr/>
            <p:nvPr/>
          </p:nvSpPr>
          <p:spPr>
            <a:xfrm rot="10800000">
              <a:off x="2492861" y="4379962"/>
              <a:ext cx="1128122" cy="550800"/>
            </a:xfrm>
            <a:prstGeom prst="homePlate">
              <a:avLst/>
            </a:prstGeom>
            <a:solidFill>
              <a:srgbClr val="17A9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18" name="Rectangle 44"/>
            <p:cNvSpPr/>
            <p:nvPr/>
          </p:nvSpPr>
          <p:spPr>
            <a:xfrm rot="10800000">
              <a:off x="3624061" y="4380153"/>
              <a:ext cx="400356" cy="1460158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7127" h="952243">
                  <a:moveTo>
                    <a:pt x="0" y="0"/>
                  </a:moveTo>
                  <a:lnTo>
                    <a:pt x="2737127" y="596766"/>
                  </a:lnTo>
                  <a:cubicBezTo>
                    <a:pt x="2736165" y="715258"/>
                    <a:pt x="2735204" y="833751"/>
                    <a:pt x="2734242" y="952243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8B0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1" name="Rectangle 36"/>
            <p:cNvSpPr/>
            <p:nvPr/>
          </p:nvSpPr>
          <p:spPr>
            <a:xfrm>
              <a:off x="5380551" y="5012884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16.80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32" name="Rectangle 44"/>
            <p:cNvSpPr/>
            <p:nvPr/>
          </p:nvSpPr>
          <p:spPr>
            <a:xfrm>
              <a:off x="5562924" y="5348621"/>
              <a:ext cx="907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1,365</a:t>
              </a:r>
            </a:p>
          </p:txBody>
        </p:sp>
        <p:sp>
          <p:nvSpPr>
            <p:cNvPr id="333" name="Rectangle 36"/>
            <p:cNvSpPr/>
            <p:nvPr/>
          </p:nvSpPr>
          <p:spPr>
            <a:xfrm>
              <a:off x="6582081" y="5007105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16.92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34" name="Rectangle 44"/>
            <p:cNvSpPr/>
            <p:nvPr/>
          </p:nvSpPr>
          <p:spPr>
            <a:xfrm>
              <a:off x="6808979" y="5361894"/>
              <a:ext cx="78593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800" b="1" dirty="0" smtClean="0">
                  <a:latin typeface="Source Sans Pro" pitchFamily="34" charset="0"/>
                </a:rPr>
                <a:t>1,375</a:t>
              </a:r>
            </a:p>
          </p:txBody>
        </p:sp>
        <p:sp>
          <p:nvSpPr>
            <p:cNvPr id="335" name="Rectangle 36"/>
            <p:cNvSpPr/>
            <p:nvPr/>
          </p:nvSpPr>
          <p:spPr>
            <a:xfrm>
              <a:off x="3944847" y="4990262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33.72</a:t>
              </a:r>
              <a:r>
                <a:rPr lang="ms-MY" dirty="0" smtClean="0">
                  <a:solidFill>
                    <a:schemeClr val="bg1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36" name="Rectangle 44"/>
            <p:cNvSpPr/>
            <p:nvPr/>
          </p:nvSpPr>
          <p:spPr>
            <a:xfrm>
              <a:off x="4111696" y="5312405"/>
              <a:ext cx="101614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2,740</a:t>
              </a:r>
            </a:p>
          </p:txBody>
        </p:sp>
        <p:sp>
          <p:nvSpPr>
            <p:cNvPr id="345" name="Rectangle 45"/>
            <p:cNvSpPr/>
            <p:nvPr/>
          </p:nvSpPr>
          <p:spPr>
            <a:xfrm>
              <a:off x="2589244" y="4315467"/>
              <a:ext cx="1103819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dirty="0" smtClean="0">
                  <a:solidFill>
                    <a:schemeClr val="bg1"/>
                  </a:solidFill>
                  <a:latin typeface="Source Sans Pro" pitchFamily="34" charset="0"/>
                </a:rPr>
                <a:t>0-8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46" name="Rectangle 45"/>
            <p:cNvSpPr/>
            <p:nvPr/>
          </p:nvSpPr>
          <p:spPr>
            <a:xfrm>
              <a:off x="2603217" y="4664220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453" name="Rectangle 46"/>
            <p:cNvSpPr/>
            <p:nvPr/>
          </p:nvSpPr>
          <p:spPr>
            <a:xfrm>
              <a:off x="10769736" y="2183540"/>
              <a:ext cx="107460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2000" b="1" dirty="0" smtClean="0">
                  <a:latin typeface="Source Sans Pro" pitchFamily="34" charset="0"/>
                </a:rPr>
                <a:t>4,094</a:t>
              </a:r>
              <a:endParaRPr lang="ms-MY" sz="1100" dirty="0">
                <a:latin typeface="Source Sans Pro" pitchFamily="34" charset="0"/>
              </a:endParaRPr>
            </a:p>
          </p:txBody>
        </p:sp>
        <p:sp>
          <p:nvSpPr>
            <p:cNvPr id="454" name="Rectangle 45"/>
            <p:cNvSpPr/>
            <p:nvPr/>
          </p:nvSpPr>
          <p:spPr>
            <a:xfrm>
              <a:off x="10237376" y="2479783"/>
              <a:ext cx="2138904" cy="58477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3200" b="1" dirty="0" smtClean="0">
                  <a:solidFill>
                    <a:srgbClr val="7030A0"/>
                  </a:solidFill>
                  <a:latin typeface="Source Sans Pro" pitchFamily="34" charset="0"/>
                </a:rPr>
                <a:t>50.39%</a:t>
              </a:r>
              <a:endParaRPr lang="ms-MY" sz="3200" b="1" dirty="0">
                <a:solidFill>
                  <a:srgbClr val="7030A0"/>
                </a:solidFill>
                <a:latin typeface="Source Sans Pro" pitchFamily="34" charset="0"/>
              </a:endParaRPr>
            </a:p>
          </p:txBody>
        </p:sp>
        <p:sp>
          <p:nvSpPr>
            <p:cNvPr id="455" name="Rectangle 46"/>
            <p:cNvSpPr/>
            <p:nvPr/>
          </p:nvSpPr>
          <p:spPr>
            <a:xfrm>
              <a:off x="10773580" y="4299668"/>
              <a:ext cx="107460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2000" b="1" dirty="0" smtClean="0">
                  <a:latin typeface="Source Sans Pro" pitchFamily="34" charset="0"/>
                </a:rPr>
                <a:t>3,552</a:t>
              </a:r>
              <a:endParaRPr lang="ms-MY" sz="1100" dirty="0">
                <a:latin typeface="Source Sans Pro" pitchFamily="34" charset="0"/>
              </a:endParaRPr>
            </a:p>
          </p:txBody>
        </p:sp>
        <p:sp>
          <p:nvSpPr>
            <p:cNvPr id="456" name="Rectangle 45"/>
            <p:cNvSpPr/>
            <p:nvPr/>
          </p:nvSpPr>
          <p:spPr>
            <a:xfrm>
              <a:off x="10509811" y="4577587"/>
              <a:ext cx="1615212" cy="58477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3200" b="1" dirty="0" smtClean="0">
                  <a:solidFill>
                    <a:srgbClr val="7030A0"/>
                  </a:solidFill>
                  <a:latin typeface="Source Sans Pro" pitchFamily="34" charset="0"/>
                </a:rPr>
                <a:t>43.72%</a:t>
              </a:r>
              <a:endParaRPr lang="ms-MY" sz="3200" b="1" dirty="0">
                <a:solidFill>
                  <a:srgbClr val="7030A0"/>
                </a:solidFill>
                <a:latin typeface="Source Sans Pro" pitchFamily="34" charset="0"/>
              </a:endParaRPr>
            </a:p>
          </p:txBody>
        </p:sp>
        <p:sp>
          <p:nvSpPr>
            <p:cNvPr id="20" name="CuadroTexto 19"/>
            <p:cNvSpPr txBox="1"/>
            <p:nvPr/>
          </p:nvSpPr>
          <p:spPr>
            <a:xfrm>
              <a:off x="5571635" y="1426997"/>
              <a:ext cx="7982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/>
                <a:t>Mujeres</a:t>
              </a:r>
              <a:endParaRPr lang="es-ES" sz="1400" b="1" dirty="0"/>
            </a:p>
          </p:txBody>
        </p:sp>
        <p:sp>
          <p:nvSpPr>
            <p:cNvPr id="478" name="CuadroTexto 477"/>
            <p:cNvSpPr txBox="1"/>
            <p:nvPr/>
          </p:nvSpPr>
          <p:spPr>
            <a:xfrm>
              <a:off x="6741294" y="1428477"/>
              <a:ext cx="8607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/>
                <a:t>Hombres</a:t>
              </a:r>
              <a:endParaRPr lang="es-ES" sz="1400" b="1" dirty="0"/>
            </a:p>
          </p:txBody>
        </p:sp>
        <p:grpSp>
          <p:nvGrpSpPr>
            <p:cNvPr id="25" name="Grupo 24"/>
            <p:cNvGrpSpPr/>
            <p:nvPr/>
          </p:nvGrpSpPr>
          <p:grpSpPr>
            <a:xfrm>
              <a:off x="10339772" y="2213576"/>
              <a:ext cx="255552" cy="1069866"/>
              <a:chOff x="10339772" y="2213576"/>
              <a:chExt cx="255552" cy="1069866"/>
            </a:xfrm>
          </p:grpSpPr>
          <p:cxnSp>
            <p:nvCxnSpPr>
              <p:cNvPr id="12" name="Conector angular 11"/>
              <p:cNvCxnSpPr/>
              <p:nvPr/>
            </p:nvCxnSpPr>
            <p:spPr>
              <a:xfrm rot="16200000" flipH="1">
                <a:off x="10169074" y="2384274"/>
                <a:ext cx="467095" cy="125700"/>
              </a:xfrm>
              <a:prstGeom prst="bentConnector3">
                <a:avLst>
                  <a:gd name="adj1" fmla="val 1059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Conector angular 20"/>
              <p:cNvCxnSpPr/>
              <p:nvPr/>
            </p:nvCxnSpPr>
            <p:spPr>
              <a:xfrm flipV="1">
                <a:off x="10350997" y="2668160"/>
                <a:ext cx="118022" cy="615282"/>
              </a:xfrm>
              <a:prstGeom prst="bentConnector2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Conector recto 22"/>
              <p:cNvCxnSpPr/>
              <p:nvPr/>
            </p:nvCxnSpPr>
            <p:spPr>
              <a:xfrm>
                <a:off x="10465472" y="2680672"/>
                <a:ext cx="1298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Rectángulo 29"/>
            <p:cNvSpPr/>
            <p:nvPr/>
          </p:nvSpPr>
          <p:spPr>
            <a:xfrm>
              <a:off x="8126182" y="2646490"/>
              <a:ext cx="1101099" cy="1170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9" name="Rectángulo 178"/>
            <p:cNvSpPr/>
            <p:nvPr/>
          </p:nvSpPr>
          <p:spPr>
            <a:xfrm>
              <a:off x="9192887" y="2653251"/>
              <a:ext cx="1101099" cy="1170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27" name="Rectangle 36"/>
            <p:cNvSpPr/>
            <p:nvPr/>
          </p:nvSpPr>
          <p:spPr>
            <a:xfrm>
              <a:off x="8031148" y="2747260"/>
              <a:ext cx="1236404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40.43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28" name="Rectangle 44"/>
            <p:cNvSpPr/>
            <p:nvPr/>
          </p:nvSpPr>
          <p:spPr>
            <a:xfrm>
              <a:off x="8211709" y="3097287"/>
              <a:ext cx="91597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3,285</a:t>
              </a:r>
            </a:p>
          </p:txBody>
        </p:sp>
        <p:sp>
          <p:nvSpPr>
            <p:cNvPr id="429" name="Rectangle 36"/>
            <p:cNvSpPr/>
            <p:nvPr/>
          </p:nvSpPr>
          <p:spPr>
            <a:xfrm>
              <a:off x="9067098" y="2757443"/>
              <a:ext cx="1384436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9.96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30" name="Rectangle 44"/>
            <p:cNvSpPr/>
            <p:nvPr/>
          </p:nvSpPr>
          <p:spPr>
            <a:xfrm>
              <a:off x="9227860" y="3102482"/>
              <a:ext cx="92459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809</a:t>
              </a:r>
            </a:p>
          </p:txBody>
        </p:sp>
        <p:sp>
          <p:nvSpPr>
            <p:cNvPr id="180" name="Rectangle 46"/>
            <p:cNvSpPr/>
            <p:nvPr/>
          </p:nvSpPr>
          <p:spPr>
            <a:xfrm>
              <a:off x="8096327" y="2625541"/>
              <a:ext cx="2052932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100" smtClean="0">
                  <a:latin typeface="Source Sans Pro" pitchFamily="34" charset="0"/>
                </a:rPr>
                <a:t>Adolescentes 12-17 </a:t>
              </a:r>
              <a:r>
                <a:rPr lang="ms-MY" sz="1100" dirty="0" smtClean="0">
                  <a:latin typeface="Source Sans Pro" pitchFamily="34" charset="0"/>
                </a:rPr>
                <a:t>años</a:t>
              </a:r>
              <a:endParaRPr lang="ms-MY" sz="1100" dirty="0">
                <a:latin typeface="Source Sans Pro" pitchFamily="34" charset="0"/>
              </a:endParaRPr>
            </a:p>
          </p:txBody>
        </p:sp>
        <p:sp>
          <p:nvSpPr>
            <p:cNvPr id="181" name="Rectángulo 180"/>
            <p:cNvSpPr/>
            <p:nvPr/>
          </p:nvSpPr>
          <p:spPr>
            <a:xfrm>
              <a:off x="8088115" y="4664220"/>
              <a:ext cx="1101099" cy="10290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2" name="Rectángulo 181"/>
            <p:cNvSpPr/>
            <p:nvPr/>
          </p:nvSpPr>
          <p:spPr>
            <a:xfrm>
              <a:off x="9154820" y="4670981"/>
              <a:ext cx="1101099" cy="10484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48" name="Rectangle 36"/>
            <p:cNvSpPr/>
            <p:nvPr/>
          </p:nvSpPr>
          <p:spPr>
            <a:xfrm>
              <a:off x="8026185" y="4777110"/>
              <a:ext cx="124196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22.22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49" name="Rectangle 44"/>
            <p:cNvSpPr/>
            <p:nvPr/>
          </p:nvSpPr>
          <p:spPr>
            <a:xfrm>
              <a:off x="8271367" y="5136662"/>
              <a:ext cx="93913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800" b="1" dirty="0" smtClean="0">
                  <a:latin typeface="Source Sans Pro" pitchFamily="34" charset="0"/>
                </a:rPr>
                <a:t>1,805</a:t>
              </a:r>
            </a:p>
          </p:txBody>
        </p:sp>
        <p:sp>
          <p:nvSpPr>
            <p:cNvPr id="451" name="Rectangle 36"/>
            <p:cNvSpPr/>
            <p:nvPr/>
          </p:nvSpPr>
          <p:spPr>
            <a:xfrm>
              <a:off x="9218732" y="4776759"/>
              <a:ext cx="125833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21.50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52" name="Rectangle 44"/>
            <p:cNvSpPr/>
            <p:nvPr/>
          </p:nvSpPr>
          <p:spPr>
            <a:xfrm>
              <a:off x="9409378" y="5121798"/>
              <a:ext cx="9680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800" b="1" dirty="0" smtClean="0">
                  <a:latin typeface="Source Sans Pro" pitchFamily="34" charset="0"/>
                </a:rPr>
                <a:t>1,747</a:t>
              </a:r>
            </a:p>
          </p:txBody>
        </p:sp>
        <p:sp>
          <p:nvSpPr>
            <p:cNvPr id="186" name="Rectangle 46"/>
            <p:cNvSpPr/>
            <p:nvPr/>
          </p:nvSpPr>
          <p:spPr>
            <a:xfrm>
              <a:off x="8096327" y="4656637"/>
              <a:ext cx="2052932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100" dirty="0" smtClean="0">
                  <a:latin typeface="Source Sans Pro" pitchFamily="34" charset="0"/>
                </a:rPr>
                <a:t>Niñas y niños 0-11 años</a:t>
              </a:r>
              <a:endParaRPr lang="ms-MY" sz="1100" dirty="0">
                <a:latin typeface="Source Sans Pro" pitchFamily="34" charset="0"/>
              </a:endParaRPr>
            </a:p>
          </p:txBody>
        </p:sp>
      </p:grpSp>
      <p:sp>
        <p:nvSpPr>
          <p:cNvPr id="159" name="Rectangle 46"/>
          <p:cNvSpPr/>
          <p:nvPr/>
        </p:nvSpPr>
        <p:spPr>
          <a:xfrm>
            <a:off x="95652" y="1518615"/>
            <a:ext cx="23494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3600" b="1" dirty="0" smtClean="0">
                <a:latin typeface="Source Sans Pro" pitchFamily="34" charset="0"/>
              </a:rPr>
              <a:t>8,125</a:t>
            </a:r>
            <a:endParaRPr lang="ms-MY" sz="4400" dirty="0">
              <a:latin typeface="Source Sans Pro" pitchFamily="34" charset="0"/>
            </a:endParaRPr>
          </a:p>
          <a:p>
            <a:pPr algn="ctr"/>
            <a:r>
              <a:rPr lang="ms-MY" sz="1800" dirty="0" smtClean="0">
                <a:solidFill>
                  <a:srgbClr val="7030A0"/>
                </a:solidFill>
                <a:latin typeface="Source Sans Pro" pitchFamily="34" charset="0"/>
              </a:rPr>
              <a:t>  Presuntas víctimas</a:t>
            </a:r>
            <a:endParaRPr lang="ms-MY" sz="1800" dirty="0">
              <a:solidFill>
                <a:srgbClr val="7030A0"/>
              </a:solidFill>
              <a:latin typeface="Source Sans Pro" pitchFamily="34" charset="0"/>
            </a:endParaRPr>
          </a:p>
        </p:txBody>
      </p:sp>
      <p:sp>
        <p:nvSpPr>
          <p:cNvPr id="192" name="Rectangle 46"/>
          <p:cNvSpPr/>
          <p:nvPr/>
        </p:nvSpPr>
        <p:spPr>
          <a:xfrm>
            <a:off x="10682321" y="5972450"/>
            <a:ext cx="10746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2000" b="1" dirty="0" smtClean="0">
                <a:latin typeface="Source Sans Pro" pitchFamily="34" charset="0"/>
              </a:rPr>
              <a:t>479</a:t>
            </a:r>
            <a:endParaRPr lang="ms-MY" sz="1100" dirty="0">
              <a:latin typeface="Source Sans Pro" pitchFamily="34" charset="0"/>
            </a:endParaRPr>
          </a:p>
        </p:txBody>
      </p:sp>
      <p:sp>
        <p:nvSpPr>
          <p:cNvPr id="193" name="Rectangle 45"/>
          <p:cNvSpPr/>
          <p:nvPr/>
        </p:nvSpPr>
        <p:spPr>
          <a:xfrm>
            <a:off x="10418552" y="6235855"/>
            <a:ext cx="1615212" cy="58477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3200" b="1" dirty="0" smtClean="0">
                <a:solidFill>
                  <a:srgbClr val="7030A0"/>
                </a:solidFill>
                <a:latin typeface="Source Sans Pro" pitchFamily="34" charset="0"/>
              </a:rPr>
              <a:t>5.90%</a:t>
            </a:r>
            <a:endParaRPr lang="ms-MY" sz="3200" b="1" dirty="0">
              <a:solidFill>
                <a:srgbClr val="7030A0"/>
              </a:solidFill>
              <a:latin typeface="Source Sans Pro" pitchFamily="34" charset="0"/>
            </a:endParaRPr>
          </a:p>
        </p:txBody>
      </p:sp>
      <p:cxnSp>
        <p:nvCxnSpPr>
          <p:cNvPr id="42" name="Conector angular 41"/>
          <p:cNvCxnSpPr>
            <a:stCxn id="216" idx="2"/>
          </p:cNvCxnSpPr>
          <p:nvPr/>
        </p:nvCxnSpPr>
        <p:spPr>
          <a:xfrm rot="16200000" flipH="1">
            <a:off x="7233213" y="3006360"/>
            <a:ext cx="603341" cy="607100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>
            <a:stCxn id="40" idx="2"/>
          </p:cNvCxnSpPr>
          <p:nvPr/>
        </p:nvCxnSpPr>
        <p:spPr>
          <a:xfrm flipH="1">
            <a:off x="6535476" y="5741277"/>
            <a:ext cx="7550" cy="602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ector recto 205"/>
          <p:cNvCxnSpPr/>
          <p:nvPr/>
        </p:nvCxnSpPr>
        <p:spPr>
          <a:xfrm flipH="1">
            <a:off x="9141398" y="5743757"/>
            <a:ext cx="7550" cy="602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ángulo 44"/>
          <p:cNvSpPr/>
          <p:nvPr/>
        </p:nvSpPr>
        <p:spPr>
          <a:xfrm>
            <a:off x="6713900" y="6327106"/>
            <a:ext cx="23187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ms-MY" sz="1400" dirty="0" smtClean="0">
                <a:latin typeface="Source Sans Pro" pitchFamily="34" charset="0"/>
              </a:rPr>
              <a:t>* Se </a:t>
            </a:r>
            <a:r>
              <a:rPr lang="ms-MY" sz="1400" dirty="0">
                <a:latin typeface="Source Sans Pro" pitchFamily="34" charset="0"/>
              </a:rPr>
              <a:t>desconoce sexo y edad</a:t>
            </a:r>
          </a:p>
        </p:txBody>
      </p:sp>
      <p:sp>
        <p:nvSpPr>
          <p:cNvPr id="160" name="Rectangle 46"/>
          <p:cNvSpPr/>
          <p:nvPr/>
        </p:nvSpPr>
        <p:spPr>
          <a:xfrm>
            <a:off x="10620904" y="4968544"/>
            <a:ext cx="12433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1200" dirty="0" smtClean="0">
                <a:latin typeface="Source Sans Pro" pitchFamily="34" charset="0"/>
              </a:rPr>
              <a:t>Niñez                0-11 años</a:t>
            </a:r>
            <a:endParaRPr lang="ms-MY" sz="1200" dirty="0">
              <a:latin typeface="Source Sans Pro" pitchFamily="34" charset="0"/>
            </a:endParaRPr>
          </a:p>
        </p:txBody>
      </p:sp>
      <p:sp>
        <p:nvSpPr>
          <p:cNvPr id="161" name="Rectangle 46"/>
          <p:cNvSpPr/>
          <p:nvPr/>
        </p:nvSpPr>
        <p:spPr>
          <a:xfrm>
            <a:off x="10640668" y="2851284"/>
            <a:ext cx="12433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1200" smtClean="0">
                <a:latin typeface="Source Sans Pro" pitchFamily="34" charset="0"/>
              </a:rPr>
              <a:t>Adolescencia   12-17 </a:t>
            </a:r>
            <a:r>
              <a:rPr lang="ms-MY" sz="1200" dirty="0" smtClean="0">
                <a:latin typeface="Source Sans Pro" pitchFamily="34" charset="0"/>
              </a:rPr>
              <a:t>años</a:t>
            </a:r>
            <a:endParaRPr lang="ms-MY" sz="1200" dirty="0">
              <a:latin typeface="Source Sans Pro" pitchFamily="34" charset="0"/>
            </a:endParaRPr>
          </a:p>
        </p:txBody>
      </p:sp>
      <p:sp>
        <p:nvSpPr>
          <p:cNvPr id="162" name="Rectangle 45"/>
          <p:cNvSpPr/>
          <p:nvPr/>
        </p:nvSpPr>
        <p:spPr>
          <a:xfrm>
            <a:off x="2506183" y="3438703"/>
            <a:ext cx="1088464" cy="27699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200" b="1" dirty="0" smtClean="0">
                <a:solidFill>
                  <a:schemeClr val="bg1"/>
                </a:solidFill>
                <a:latin typeface="Source Sans Pro" pitchFamily="34" charset="0"/>
              </a:rPr>
              <a:t>años</a:t>
            </a:r>
            <a:endParaRPr lang="ms-MY" sz="1200" b="1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pic>
        <p:nvPicPr>
          <p:cNvPr id="163" name="Imagen 16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66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66"/>
          <p:cNvSpPr/>
          <p:nvPr/>
        </p:nvSpPr>
        <p:spPr>
          <a:xfrm>
            <a:off x="3511876" y="6741991"/>
            <a:ext cx="11864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Derecho a un nivel de</a:t>
            </a:r>
          </a:p>
          <a:p>
            <a:pPr algn="ctr"/>
            <a:r>
              <a:rPr lang="es-ES" sz="1400" dirty="0"/>
              <a:t>vida digno y adecuado</a:t>
            </a:r>
          </a:p>
        </p:txBody>
      </p:sp>
      <p:grpSp>
        <p:nvGrpSpPr>
          <p:cNvPr id="4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4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51" name="Grupo 158"/>
          <p:cNvGrpSpPr/>
          <p:nvPr/>
        </p:nvGrpSpPr>
        <p:grpSpPr>
          <a:xfrm>
            <a:off x="2598978" y="139650"/>
            <a:ext cx="8169837" cy="1091773"/>
            <a:chOff x="430038" y="260172"/>
            <a:chExt cx="7099624" cy="1091773"/>
          </a:xfrm>
        </p:grpSpPr>
        <p:sp>
          <p:nvSpPr>
            <p:cNvPr id="52" name="Subtitle 4"/>
            <p:cNvSpPr txBox="1">
              <a:spLocks/>
            </p:cNvSpPr>
            <p:nvPr/>
          </p:nvSpPr>
          <p:spPr>
            <a:xfrm>
              <a:off x="931962" y="260172"/>
              <a:ext cx="259218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Amenazas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53" name="Subtitle 4"/>
            <p:cNvSpPr txBox="1">
              <a:spLocks/>
            </p:cNvSpPr>
            <p:nvPr/>
          </p:nvSpPr>
          <p:spPr>
            <a:xfrm>
              <a:off x="3133905" y="597858"/>
              <a:ext cx="4395757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a los derechos de </a:t>
              </a:r>
            </a:p>
          </p:txBody>
        </p:sp>
        <p:sp>
          <p:nvSpPr>
            <p:cNvPr id="54" name="Subtitle 4"/>
            <p:cNvSpPr txBox="1">
              <a:spLocks/>
            </p:cNvSpPr>
            <p:nvPr/>
          </p:nvSpPr>
          <p:spPr>
            <a:xfrm>
              <a:off x="3173993" y="276433"/>
              <a:ext cx="2840235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vulneraciones</a:t>
              </a:r>
            </a:p>
          </p:txBody>
        </p:sp>
        <p:sp>
          <p:nvSpPr>
            <p:cNvPr id="55" name="Round Same Side Corner Rectangle 42"/>
            <p:cNvSpPr/>
            <p:nvPr/>
          </p:nvSpPr>
          <p:spPr>
            <a:xfrm rot="5400000" flipH="1">
              <a:off x="1229175" y="127192"/>
              <a:ext cx="99377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2847887704"/>
              </p:ext>
            </p:extLst>
          </p:nvPr>
        </p:nvGraphicFramePr>
        <p:xfrm>
          <a:off x="1122259" y="1897302"/>
          <a:ext cx="9433373" cy="4741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Rectángulo"/>
          <p:cNvSpPr/>
          <p:nvPr/>
        </p:nvSpPr>
        <p:spPr>
          <a:xfrm>
            <a:off x="5209474" y="3204784"/>
            <a:ext cx="58333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Source Sans Pro Light"/>
              </a:rPr>
              <a:t>Las amenazas o vulneraciones a derechos más frecuentes son: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Source Sans Pro Light"/>
              </a:rPr>
              <a:t>5,930 a la integridad </a:t>
            </a:r>
            <a:r>
              <a:rPr lang="es-SV" sz="1600" dirty="0">
                <a:latin typeface="Source Sans Pro Light"/>
              </a:rPr>
              <a:t>p</a:t>
            </a:r>
            <a:r>
              <a:rPr lang="es-SV" sz="1600" dirty="0" smtClean="0">
                <a:latin typeface="Source Sans Pro Light"/>
              </a:rPr>
              <a:t>ersonal 62.17%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Source Sans Pro Light"/>
              </a:rPr>
              <a:t>1,764 a la salud 18.49%</a:t>
            </a:r>
            <a:endParaRPr lang="es-SV" sz="1600" dirty="0">
              <a:latin typeface="Source Sans Pro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Source Sans Pro Light"/>
              </a:rPr>
              <a:t>482 a </a:t>
            </a:r>
            <a:r>
              <a:rPr lang="es-SV" sz="1600" dirty="0">
                <a:latin typeface="Source Sans Pro Light"/>
              </a:rPr>
              <a:t>la </a:t>
            </a:r>
            <a:r>
              <a:rPr lang="es-SV" sz="1600" dirty="0" smtClean="0">
                <a:latin typeface="Source Sans Pro Light"/>
              </a:rPr>
              <a:t>educación </a:t>
            </a:r>
            <a:r>
              <a:rPr lang="es-SV" sz="1600" dirty="0">
                <a:latin typeface="Source Sans Pro Light"/>
              </a:rPr>
              <a:t>y </a:t>
            </a:r>
            <a:r>
              <a:rPr lang="es-SV" sz="1600" dirty="0" smtClean="0">
                <a:latin typeface="Source Sans Pro Light"/>
              </a:rPr>
              <a:t>cultura 5.05%.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47435" y="8261131"/>
            <a:ext cx="108859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Source Sans Pro Light"/>
              </a:rPr>
              <a:t>Nota:</a:t>
            </a:r>
            <a:r>
              <a:rPr lang="es-SV" sz="1600" dirty="0">
                <a:latin typeface="Source Sans Pro Light"/>
              </a:rPr>
              <a:t> E</a:t>
            </a:r>
            <a:r>
              <a:rPr lang="es-SV" sz="1600" dirty="0" smtClean="0">
                <a:latin typeface="Source Sans Pro Light"/>
              </a:rPr>
              <a:t>xisten casos en los cuales </a:t>
            </a:r>
            <a:r>
              <a:rPr lang="es-SV" sz="1600" dirty="0">
                <a:latin typeface="Source Sans Pro Light"/>
              </a:rPr>
              <a:t> </a:t>
            </a:r>
            <a:r>
              <a:rPr lang="es-SV" sz="1600" dirty="0" smtClean="0">
                <a:latin typeface="Source Sans Pro Light"/>
              </a:rPr>
              <a:t>una niña, niño o adolescente puede ser vulnerado en más de un derecho.</a:t>
            </a:r>
            <a:endParaRPr lang="es-SV" sz="1600" dirty="0">
              <a:latin typeface="Source Sans Pro Light"/>
            </a:endParaRPr>
          </a:p>
        </p:txBody>
      </p:sp>
      <p:sp>
        <p:nvSpPr>
          <p:cNvPr id="6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2020, Departamento de Informática</a:t>
            </a:r>
            <a:endParaRPr lang="es-SV" sz="1400" dirty="0"/>
          </a:p>
        </p:txBody>
      </p:sp>
      <p:cxnSp>
        <p:nvCxnSpPr>
          <p:cNvPr id="74" name="2 Conector recto"/>
          <p:cNvCxnSpPr/>
          <p:nvPr/>
        </p:nvCxnSpPr>
        <p:spPr>
          <a:xfrm>
            <a:off x="1230826" y="6198339"/>
            <a:ext cx="9248292" cy="0"/>
          </a:xfrm>
          <a:prstGeom prst="line">
            <a:avLst/>
          </a:prstGeom>
          <a:ln w="28575">
            <a:solidFill>
              <a:srgbClr val="981A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45"/>
          <p:cNvSpPr/>
          <p:nvPr/>
        </p:nvSpPr>
        <p:spPr>
          <a:xfrm>
            <a:off x="1411418" y="5500403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bg1"/>
                </a:solidFill>
                <a:latin typeface="Source Sans Pro" pitchFamily="34" charset="0"/>
              </a:rPr>
              <a:t>% </a:t>
            </a:r>
            <a:r>
              <a:rPr lang="ms-MY" sz="2000" b="1" dirty="0" smtClean="0">
                <a:solidFill>
                  <a:schemeClr val="bg1"/>
                </a:solidFill>
                <a:latin typeface="Source Sans Pro" pitchFamily="34" charset="0"/>
              </a:rPr>
              <a:t>62.17</a:t>
            </a:r>
            <a:endParaRPr lang="ms-MY" sz="20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cxnSp>
        <p:nvCxnSpPr>
          <p:cNvPr id="78" name="2 Conector recto"/>
          <p:cNvCxnSpPr/>
          <p:nvPr/>
        </p:nvCxnSpPr>
        <p:spPr>
          <a:xfrm>
            <a:off x="1230826" y="6626513"/>
            <a:ext cx="9248292" cy="0"/>
          </a:xfrm>
          <a:prstGeom prst="line">
            <a:avLst/>
          </a:prstGeom>
          <a:ln w="28575">
            <a:solidFill>
              <a:srgbClr val="981A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5"/>
          <p:cNvSpPr/>
          <p:nvPr/>
        </p:nvSpPr>
        <p:spPr>
          <a:xfrm>
            <a:off x="2550942" y="5506427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bg1"/>
                </a:solidFill>
                <a:latin typeface="Source Sans Pro" pitchFamily="34" charset="0"/>
              </a:rPr>
              <a:t>% </a:t>
            </a:r>
            <a:r>
              <a:rPr lang="ms-MY" sz="2000" b="1" dirty="0" smtClean="0">
                <a:solidFill>
                  <a:schemeClr val="bg1"/>
                </a:solidFill>
                <a:latin typeface="Source Sans Pro" pitchFamily="34" charset="0"/>
              </a:rPr>
              <a:t>18.49</a:t>
            </a:r>
            <a:endParaRPr lang="ms-MY" sz="20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80" name="Rectangle 45"/>
          <p:cNvSpPr/>
          <p:nvPr/>
        </p:nvSpPr>
        <p:spPr>
          <a:xfrm>
            <a:off x="3679194" y="5143301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</a:p>
          <a:p>
            <a:pPr algn="ctr"/>
            <a:r>
              <a:rPr lang="ms-MY" sz="2000" b="1" dirty="0" smtClean="0">
                <a:latin typeface="Source Sans Pro" pitchFamily="34" charset="0"/>
              </a:rPr>
              <a:t>5.05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2" name="Rectangle 45"/>
          <p:cNvSpPr/>
          <p:nvPr/>
        </p:nvSpPr>
        <p:spPr>
          <a:xfrm>
            <a:off x="4831226" y="5143301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 </a:t>
            </a:r>
            <a:r>
              <a:rPr lang="ms-MY" sz="2000" b="1" dirty="0" smtClean="0">
                <a:latin typeface="Source Sans Pro" pitchFamily="34" charset="0"/>
              </a:rPr>
              <a:t>4.70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3" name="Rectangle 45"/>
          <p:cNvSpPr/>
          <p:nvPr/>
        </p:nvSpPr>
        <p:spPr>
          <a:xfrm>
            <a:off x="5970750" y="5361066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2.31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5" name="Rectangle 45"/>
          <p:cNvSpPr/>
          <p:nvPr/>
        </p:nvSpPr>
        <p:spPr>
          <a:xfrm>
            <a:off x="7103117" y="5314458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1.50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6" name="Rectangle 45"/>
          <p:cNvSpPr/>
          <p:nvPr/>
        </p:nvSpPr>
        <p:spPr>
          <a:xfrm>
            <a:off x="8269139" y="5399147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1.56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7" name="Rectangle 45"/>
          <p:cNvSpPr/>
          <p:nvPr/>
        </p:nvSpPr>
        <p:spPr>
          <a:xfrm>
            <a:off x="9403648" y="5241329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3.92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8" name="Rectangle 66"/>
          <p:cNvSpPr/>
          <p:nvPr/>
        </p:nvSpPr>
        <p:spPr>
          <a:xfrm>
            <a:off x="1179828" y="6743887"/>
            <a:ext cx="11864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/>
              <a:t>Derecho a la </a:t>
            </a:r>
            <a:endParaRPr lang="es-SV" sz="1400" dirty="0" smtClean="0"/>
          </a:p>
          <a:p>
            <a:pPr algn="ctr"/>
            <a:r>
              <a:rPr lang="es-SV" sz="1400" dirty="0" smtClean="0"/>
              <a:t>Integridad </a:t>
            </a:r>
            <a:r>
              <a:rPr lang="es-SV" sz="1400" dirty="0"/>
              <a:t>Personal</a:t>
            </a:r>
            <a:endParaRPr lang="en-GB" sz="1400" dirty="0"/>
          </a:p>
        </p:txBody>
      </p:sp>
      <p:sp>
        <p:nvSpPr>
          <p:cNvPr id="89" name="Rectangle 66"/>
          <p:cNvSpPr/>
          <p:nvPr/>
        </p:nvSpPr>
        <p:spPr>
          <a:xfrm>
            <a:off x="2325161" y="6747970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/>
              <a:t>Derecho a la salud</a:t>
            </a:r>
          </a:p>
        </p:txBody>
      </p:sp>
      <p:sp>
        <p:nvSpPr>
          <p:cNvPr id="90" name="Rectangle 66"/>
          <p:cNvSpPr/>
          <p:nvPr/>
        </p:nvSpPr>
        <p:spPr>
          <a:xfrm>
            <a:off x="8105874" y="6754603"/>
            <a:ext cx="11864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Protección especial frente </a:t>
            </a:r>
          </a:p>
          <a:p>
            <a:pPr algn="ctr"/>
            <a:r>
              <a:rPr lang="es-ES" sz="1400" dirty="0"/>
              <a:t>al  traslado y retención ilícitos</a:t>
            </a:r>
          </a:p>
        </p:txBody>
      </p:sp>
      <p:sp>
        <p:nvSpPr>
          <p:cNvPr id="91" name="Rectangle 66"/>
          <p:cNvSpPr/>
          <p:nvPr/>
        </p:nvSpPr>
        <p:spPr>
          <a:xfrm>
            <a:off x="4674011" y="6741085"/>
            <a:ext cx="11864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Derecho a la educación</a:t>
            </a:r>
          </a:p>
          <a:p>
            <a:pPr algn="ctr"/>
            <a:r>
              <a:rPr lang="es-ES" sz="1400" dirty="0"/>
              <a:t> y cultura</a:t>
            </a:r>
          </a:p>
        </p:txBody>
      </p:sp>
      <p:sp>
        <p:nvSpPr>
          <p:cNvPr id="93" name="Rectangle 66"/>
          <p:cNvSpPr/>
          <p:nvPr/>
        </p:nvSpPr>
        <p:spPr>
          <a:xfrm>
            <a:off x="5813939" y="6747970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 smtClean="0"/>
              <a:t>Libertad de tránsito</a:t>
            </a:r>
            <a:endParaRPr lang="es-SV" sz="1400" dirty="0"/>
          </a:p>
        </p:txBody>
      </p:sp>
      <p:sp>
        <p:nvSpPr>
          <p:cNvPr id="94" name="Rectangle 66"/>
          <p:cNvSpPr/>
          <p:nvPr/>
        </p:nvSpPr>
        <p:spPr>
          <a:xfrm>
            <a:off x="6953746" y="6773643"/>
            <a:ext cx="11864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Derecho a mantener relaciones personales con su madre y padre</a:t>
            </a:r>
          </a:p>
        </p:txBody>
      </p:sp>
      <p:sp>
        <p:nvSpPr>
          <p:cNvPr id="95" name="Rectangle 66"/>
          <p:cNvSpPr/>
          <p:nvPr/>
        </p:nvSpPr>
        <p:spPr>
          <a:xfrm>
            <a:off x="9295723" y="6777726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/>
              <a:t>Otros derechos</a:t>
            </a:r>
          </a:p>
        </p:txBody>
      </p:sp>
      <p:sp>
        <p:nvSpPr>
          <p:cNvPr id="104" name="Rectángulo 103"/>
          <p:cNvSpPr/>
          <p:nvPr/>
        </p:nvSpPr>
        <p:spPr>
          <a:xfrm>
            <a:off x="270755" y="935325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4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115" name="Subtitle 4"/>
          <p:cNvSpPr txBox="1">
            <a:spLocks/>
          </p:cNvSpPr>
          <p:nvPr/>
        </p:nvSpPr>
        <p:spPr>
          <a:xfrm>
            <a:off x="2697321" y="860822"/>
            <a:ext cx="6776705" cy="75408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ES" sz="2800" b="1" dirty="0" smtClean="0">
                <a:latin typeface="+mj-lt"/>
              </a:rPr>
              <a:t>niñas</a:t>
            </a:r>
            <a:r>
              <a:rPr lang="es-ES" sz="2800" b="1" dirty="0">
                <a:latin typeface="+mj-lt"/>
              </a:rPr>
              <a:t>, niños y adolescentes </a:t>
            </a:r>
            <a:r>
              <a:rPr lang="es-ES" sz="2800" b="1" dirty="0" smtClean="0">
                <a:latin typeface="+mj-lt"/>
              </a:rPr>
              <a:t>según la </a:t>
            </a:r>
            <a:r>
              <a:rPr lang="es-ES" sz="2800" b="1" dirty="0">
                <a:latin typeface="+mj-lt"/>
              </a:rPr>
              <a:t>LEPINA</a:t>
            </a:r>
            <a:endParaRPr lang="es-SV" sz="2800" b="1" dirty="0">
              <a:latin typeface="+mj-lt"/>
            </a:endParaRPr>
          </a:p>
        </p:txBody>
      </p:sp>
      <p:sp>
        <p:nvSpPr>
          <p:cNvPr id="120" name="Rectangle 46"/>
          <p:cNvSpPr/>
          <p:nvPr/>
        </p:nvSpPr>
        <p:spPr>
          <a:xfrm>
            <a:off x="3425354" y="2352770"/>
            <a:ext cx="8753946" cy="461665"/>
          </a:xfrm>
          <a:prstGeom prst="rect">
            <a:avLst/>
          </a:prstGeom>
          <a:solidFill>
            <a:srgbClr val="009C8C"/>
          </a:solidFill>
        </p:spPr>
        <p:txBody>
          <a:bodyPr wrap="square">
            <a:spAutoFit/>
          </a:bodyPr>
          <a:lstStyle/>
          <a:p>
            <a:r>
              <a:rPr lang="ms-MY" b="1" dirty="0" smtClean="0">
                <a:solidFill>
                  <a:schemeClr val="bg1"/>
                </a:solidFill>
                <a:latin typeface="Source Sans Pro" pitchFamily="34" charset="0"/>
              </a:rPr>
              <a:t>9,539 </a:t>
            </a:r>
            <a:r>
              <a:rPr lang="es-ES" b="1" dirty="0" smtClean="0">
                <a:solidFill>
                  <a:schemeClr val="bg1"/>
                </a:solidFill>
                <a:latin typeface="Source Sans Pro" pitchFamily="34" charset="0"/>
              </a:rPr>
              <a:t>supuestas </a:t>
            </a:r>
            <a:r>
              <a:rPr lang="es-ES" b="1" dirty="0">
                <a:solidFill>
                  <a:schemeClr val="bg1"/>
                </a:solidFill>
                <a:latin typeface="Source Sans Pro" pitchFamily="34" charset="0"/>
              </a:rPr>
              <a:t>amenazas o vulneraciones a derechos</a:t>
            </a:r>
            <a:endParaRPr lang="ms-MY" b="1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39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pic>
        <p:nvPicPr>
          <p:cNvPr id="38" name="Imagen 3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69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ounded Rectangle 8"/>
          <p:cNvSpPr/>
          <p:nvPr/>
        </p:nvSpPr>
        <p:spPr bwMode="gray">
          <a:xfrm>
            <a:off x="4032097" y="6149145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ysClr val="windowText" lastClr="000000"/>
                </a:solidFill>
              </a:rPr>
              <a:t>2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8" name="Rounded Rectangle 8"/>
          <p:cNvSpPr/>
          <p:nvPr/>
        </p:nvSpPr>
        <p:spPr bwMode="gray">
          <a:xfrm>
            <a:off x="4034121" y="3891686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1,955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9" name="Rounded Rectangle 8"/>
          <p:cNvSpPr/>
          <p:nvPr/>
        </p:nvSpPr>
        <p:spPr bwMode="gray">
          <a:xfrm>
            <a:off x="4034121" y="4435185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1,194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0" name="Rounded Rectangle 8"/>
          <p:cNvSpPr/>
          <p:nvPr/>
        </p:nvSpPr>
        <p:spPr bwMode="gray">
          <a:xfrm>
            <a:off x="4035235" y="4996620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ysClr val="windowText" lastClr="000000"/>
                </a:solidFill>
              </a:rPr>
              <a:t>761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1" name="Rounded Rectangle 8"/>
          <p:cNvSpPr/>
          <p:nvPr/>
        </p:nvSpPr>
        <p:spPr bwMode="gray">
          <a:xfrm>
            <a:off x="4032839" y="5582757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89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0" name="Rounded Rectangle 8"/>
          <p:cNvSpPr/>
          <p:nvPr/>
        </p:nvSpPr>
        <p:spPr bwMode="gray">
          <a:xfrm>
            <a:off x="4035783" y="3335481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3,890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1" name="Round Same Side Corner Rectangle 40"/>
          <p:cNvSpPr/>
          <p:nvPr/>
        </p:nvSpPr>
        <p:spPr>
          <a:xfrm rot="5400000" flipH="1">
            <a:off x="4575174" y="3302749"/>
            <a:ext cx="470828" cy="15587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E4A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ound Same Side Corner Rectangle 40"/>
          <p:cNvSpPr/>
          <p:nvPr/>
        </p:nvSpPr>
        <p:spPr>
          <a:xfrm rot="5400000" flipH="1">
            <a:off x="4226678" y="4273479"/>
            <a:ext cx="428224" cy="763889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41A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ound Same Side Corner Rectangle 40"/>
          <p:cNvSpPr/>
          <p:nvPr/>
        </p:nvSpPr>
        <p:spPr>
          <a:xfrm rot="5400000" flipH="1">
            <a:off x="4055969" y="4971067"/>
            <a:ext cx="418119" cy="47994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6A8D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ound Same Side Corner Rectangle 40"/>
          <p:cNvSpPr/>
          <p:nvPr/>
        </p:nvSpPr>
        <p:spPr>
          <a:xfrm rot="5400000" flipH="1">
            <a:off x="3903533" y="5650405"/>
            <a:ext cx="428224" cy="29476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344D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ound Same Side Corner Rectangle 40"/>
          <p:cNvSpPr/>
          <p:nvPr/>
        </p:nvSpPr>
        <p:spPr>
          <a:xfrm rot="5400000" flipH="1">
            <a:off x="3869086" y="6286276"/>
            <a:ext cx="428224" cy="23361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7053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ound Same Side Corner Rectangle 40"/>
          <p:cNvSpPr/>
          <p:nvPr/>
        </p:nvSpPr>
        <p:spPr>
          <a:xfrm rot="5400000" flipH="1">
            <a:off x="5284137" y="2086308"/>
            <a:ext cx="459155" cy="288006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B4F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Informática</a:t>
            </a:r>
            <a:endParaRPr lang="es-SV" sz="1400" dirty="0">
              <a:latin typeface="Source Sans Pro Light"/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693041" y="7299076"/>
            <a:ext cx="106376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 smtClean="0">
                <a:latin typeface="Source Sans Pro Light"/>
              </a:rPr>
              <a:t>De enero a septiembre 2020</a:t>
            </a:r>
            <a:r>
              <a:rPr lang="es-SV" sz="1600" dirty="0" smtClean="0">
                <a:latin typeface="Source Sans Pro Light"/>
              </a:rPr>
              <a:t>, se registran 5,930 presuntas amenazas o vulneraciones al </a:t>
            </a:r>
            <a:r>
              <a:rPr lang="es-SV" sz="1600" dirty="0">
                <a:latin typeface="Source Sans Pro Light"/>
              </a:rPr>
              <a:t>d</a:t>
            </a:r>
            <a:r>
              <a:rPr lang="es-SV" sz="1600" dirty="0" smtClean="0">
                <a:latin typeface="Source Sans Pro Light"/>
              </a:rPr>
              <a:t>erecho a la integridad personal; identificando 7,891 afectaciones, de las que el 49.30% son en contra de la integridad física </a:t>
            </a:r>
            <a:r>
              <a:rPr lang="es-SV" sz="1600" dirty="0">
                <a:latin typeface="Source Sans Pro Light"/>
              </a:rPr>
              <a:t>y </a:t>
            </a:r>
            <a:r>
              <a:rPr lang="es-SV" sz="1600" dirty="0" smtClean="0">
                <a:latin typeface="Source Sans Pro Light"/>
              </a:rPr>
              <a:t>el 24.78% a la integridad sexual.  </a:t>
            </a:r>
            <a:endParaRPr lang="es-SV" sz="1600" dirty="0">
              <a:latin typeface="Source Sans Pro Light"/>
            </a:endParaRPr>
          </a:p>
        </p:txBody>
      </p:sp>
      <p:sp>
        <p:nvSpPr>
          <p:cNvPr id="79" name="Rectangle 91"/>
          <p:cNvSpPr/>
          <p:nvPr/>
        </p:nvSpPr>
        <p:spPr>
          <a:xfrm>
            <a:off x="11301938" y="1341054"/>
            <a:ext cx="176814" cy="718047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01" name="Rectangle 91"/>
          <p:cNvSpPr/>
          <p:nvPr/>
        </p:nvSpPr>
        <p:spPr>
          <a:xfrm>
            <a:off x="3954939" y="3277297"/>
            <a:ext cx="141605" cy="3388914"/>
          </a:xfrm>
          <a:prstGeom prst="rect">
            <a:avLst/>
          </a:prstGeom>
          <a:solidFill>
            <a:srgbClr val="DBDBDB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1989726" y="3386584"/>
            <a:ext cx="19665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Física</a:t>
            </a:r>
            <a:endParaRPr lang="es-SV" sz="1800" b="1" dirty="0"/>
          </a:p>
        </p:txBody>
      </p:sp>
      <p:sp>
        <p:nvSpPr>
          <p:cNvPr id="44" name="43 Rectángulo"/>
          <p:cNvSpPr/>
          <p:nvPr/>
        </p:nvSpPr>
        <p:spPr>
          <a:xfrm>
            <a:off x="1396406" y="3930894"/>
            <a:ext cx="2553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Sexual</a:t>
            </a:r>
            <a:endParaRPr lang="es-SV" sz="1800" b="1" dirty="0"/>
          </a:p>
        </p:txBody>
      </p:sp>
      <p:sp>
        <p:nvSpPr>
          <p:cNvPr id="48" name="Rounded Rectangle 25"/>
          <p:cNvSpPr/>
          <p:nvPr/>
        </p:nvSpPr>
        <p:spPr bwMode="gray">
          <a:xfrm>
            <a:off x="4844926" y="4457670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15.13%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1350368" y="4479760"/>
            <a:ext cx="2606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Psicológica</a:t>
            </a:r>
            <a:endParaRPr lang="es-SV" sz="1800" b="1" dirty="0"/>
          </a:p>
        </p:txBody>
      </p:sp>
      <p:sp>
        <p:nvSpPr>
          <p:cNvPr id="55" name="54 Rectángulo"/>
          <p:cNvSpPr/>
          <p:nvPr/>
        </p:nvSpPr>
        <p:spPr>
          <a:xfrm>
            <a:off x="1396406" y="5024070"/>
            <a:ext cx="2553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Emocional</a:t>
            </a:r>
            <a:endParaRPr lang="es-SV" sz="1800" b="1" dirty="0"/>
          </a:p>
        </p:txBody>
      </p:sp>
      <p:sp>
        <p:nvSpPr>
          <p:cNvPr id="59" name="58 Rectángulo"/>
          <p:cNvSpPr/>
          <p:nvPr/>
        </p:nvSpPr>
        <p:spPr>
          <a:xfrm>
            <a:off x="1902862" y="5615468"/>
            <a:ext cx="20491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Moral</a:t>
            </a:r>
            <a:endParaRPr lang="es-SV" sz="1800" b="1" dirty="0"/>
          </a:p>
        </p:txBody>
      </p:sp>
      <p:sp>
        <p:nvSpPr>
          <p:cNvPr id="64" name="63 Rectángulo"/>
          <p:cNvSpPr/>
          <p:nvPr/>
        </p:nvSpPr>
        <p:spPr>
          <a:xfrm>
            <a:off x="1719306" y="6149145"/>
            <a:ext cx="22431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Cultural</a:t>
            </a:r>
            <a:endParaRPr lang="es-SV" sz="1800" b="1" dirty="0"/>
          </a:p>
        </p:txBody>
      </p:sp>
      <p:sp>
        <p:nvSpPr>
          <p:cNvPr id="99" name="Rectangle 66"/>
          <p:cNvSpPr/>
          <p:nvPr/>
        </p:nvSpPr>
        <p:spPr>
          <a:xfrm>
            <a:off x="628386" y="1381993"/>
            <a:ext cx="1057882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600" b="1" dirty="0" smtClean="0">
              <a:latin typeface="Source Sans Pro Light"/>
            </a:endParaRPr>
          </a:p>
          <a:p>
            <a:pPr algn="just"/>
            <a:r>
              <a:rPr lang="es-SV" sz="1600" dirty="0">
                <a:latin typeface="Source Sans Pro Light"/>
              </a:rPr>
              <a:t>Las niñas, niños y adolescentes tienen derecho a que se respete su integridad personal, la cual comprende la integridad física, psicológica, cultural, moral, emocional y sexual</a:t>
            </a:r>
            <a:r>
              <a:rPr lang="es-SV" sz="1600" dirty="0" smtClean="0">
                <a:latin typeface="Source Sans Pro Light"/>
              </a:rPr>
              <a:t>.</a:t>
            </a:r>
            <a:endParaRPr lang="en-GB" sz="1600" b="1" dirty="0">
              <a:latin typeface="Source Sans Pro Light"/>
            </a:endParaRPr>
          </a:p>
        </p:txBody>
      </p:sp>
      <p:sp>
        <p:nvSpPr>
          <p:cNvPr id="51" name="8 Rectángulo"/>
          <p:cNvSpPr/>
          <p:nvPr/>
        </p:nvSpPr>
        <p:spPr>
          <a:xfrm>
            <a:off x="647435" y="8167637"/>
            <a:ext cx="108859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b="1" dirty="0">
                <a:latin typeface="Source Sans Pro Light"/>
              </a:rPr>
              <a:t>Nota:</a:t>
            </a:r>
            <a:r>
              <a:rPr lang="es-SV" sz="1200" dirty="0">
                <a:latin typeface="Source Sans Pro Light"/>
              </a:rPr>
              <a:t> </a:t>
            </a:r>
            <a:r>
              <a:rPr lang="es-SV" sz="1200" dirty="0" smtClean="0">
                <a:latin typeface="Source Sans Pro Light"/>
              </a:rPr>
              <a:t>Al desagregar las amenazas o vulneraciones al derecho a la Integridad Personal, encontramos que una niña, niño o adolescente puede verse afectado en dos o más aspectos de su integridad personal; por tanto la cantidad de presuntas amenazas o vulneraciones al derecho a la Integridad Personal es menor al de las afectaciones.</a:t>
            </a:r>
            <a:endParaRPr lang="es-SV" sz="1200" dirty="0">
              <a:latin typeface="Source Sans Pro Light"/>
            </a:endParaRPr>
          </a:p>
        </p:txBody>
      </p:sp>
      <p:sp>
        <p:nvSpPr>
          <p:cNvPr id="67" name="Rectángulo 66"/>
          <p:cNvSpPr/>
          <p:nvPr/>
        </p:nvSpPr>
        <p:spPr>
          <a:xfrm>
            <a:off x="270755" y="935325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5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86" name="Rectangle 46"/>
          <p:cNvSpPr/>
          <p:nvPr/>
        </p:nvSpPr>
        <p:spPr>
          <a:xfrm>
            <a:off x="7889850" y="6774060"/>
            <a:ext cx="3989234" cy="461665"/>
          </a:xfrm>
          <a:prstGeom prst="rect">
            <a:avLst/>
          </a:prstGeom>
          <a:solidFill>
            <a:srgbClr val="009C8C"/>
          </a:solidFill>
        </p:spPr>
        <p:txBody>
          <a:bodyPr wrap="square">
            <a:spAutoFit/>
          </a:bodyPr>
          <a:lstStyle/>
          <a:p>
            <a:r>
              <a:rPr lang="ms-MY" b="1" dirty="0" smtClean="0">
                <a:solidFill>
                  <a:schemeClr val="bg1"/>
                </a:solidFill>
                <a:latin typeface="Source Sans Pro" pitchFamily="34" charset="0"/>
              </a:rPr>
              <a:t>7,891 afectaciones</a:t>
            </a:r>
            <a:endParaRPr lang="ms-MY" b="1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grpSp>
        <p:nvGrpSpPr>
          <p:cNvPr id="2" name="1 Grupo"/>
          <p:cNvGrpSpPr/>
          <p:nvPr/>
        </p:nvGrpSpPr>
        <p:grpSpPr>
          <a:xfrm>
            <a:off x="-43290" y="2258787"/>
            <a:ext cx="3621044" cy="913911"/>
            <a:chOff x="-43290" y="2258787"/>
            <a:chExt cx="3621044" cy="913911"/>
          </a:xfrm>
        </p:grpSpPr>
        <p:sp>
          <p:nvSpPr>
            <p:cNvPr id="139" name="Round Same Side Corner Rectangle 40"/>
            <p:cNvSpPr/>
            <p:nvPr/>
          </p:nvSpPr>
          <p:spPr>
            <a:xfrm rot="5400000" flipH="1">
              <a:off x="1270080" y="945417"/>
              <a:ext cx="913911" cy="3540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5E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Rectángulo 104"/>
            <p:cNvSpPr/>
            <p:nvPr/>
          </p:nvSpPr>
          <p:spPr>
            <a:xfrm>
              <a:off x="62186" y="2424871"/>
              <a:ext cx="1184940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_tradnl" sz="3000" b="1" dirty="0" smtClean="0">
                  <a:solidFill>
                    <a:schemeClr val="bg1"/>
                  </a:solidFill>
                  <a:latin typeface="Source Sans Pro" pitchFamily="34" charset="0"/>
                </a:rPr>
                <a:t>5,930</a:t>
              </a:r>
              <a:endParaRPr lang="es-ES_tradnl" sz="30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7" name="Rectángulo 6"/>
            <p:cNvSpPr/>
            <p:nvPr/>
          </p:nvSpPr>
          <p:spPr>
            <a:xfrm>
              <a:off x="1344151" y="2273548"/>
              <a:ext cx="2233603" cy="784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SV" sz="1500" b="1" dirty="0" smtClean="0">
                  <a:solidFill>
                    <a:schemeClr val="bg1"/>
                  </a:solidFill>
                  <a:latin typeface="Source Sans Pro Light"/>
                </a:rPr>
                <a:t>amenazas o vulneraciones a la integridad personal</a:t>
              </a:r>
              <a:endParaRPr lang="es-SV" sz="1500" b="1" dirty="0">
                <a:solidFill>
                  <a:schemeClr val="bg1"/>
                </a:solidFill>
                <a:latin typeface="Source Sans Pro Light"/>
              </a:endParaRPr>
            </a:p>
          </p:txBody>
        </p:sp>
      </p:grpSp>
      <p:sp>
        <p:nvSpPr>
          <p:cNvPr id="65" name="Subtitle 4"/>
          <p:cNvSpPr txBox="1">
            <a:spLocks/>
          </p:cNvSpPr>
          <p:nvPr/>
        </p:nvSpPr>
        <p:spPr>
          <a:xfrm rot="16200000">
            <a:off x="465864" y="4490165"/>
            <a:ext cx="3282688" cy="82693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/>
            <a:r>
              <a:rPr lang="es-SV" sz="25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Integridad </a:t>
            </a:r>
          </a:p>
          <a:p>
            <a:pPr marL="342900" lvl="0" indent="-342900" algn="ctr"/>
            <a:r>
              <a:rPr lang="es-SV" sz="25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personal</a:t>
            </a:r>
            <a:endParaRPr lang="es-SV" sz="2500" b="1" dirty="0">
              <a:solidFill>
                <a:schemeClr val="bg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3" name="Rounded Rectangle 25"/>
          <p:cNvSpPr/>
          <p:nvPr/>
        </p:nvSpPr>
        <p:spPr bwMode="gray">
          <a:xfrm>
            <a:off x="4522288" y="5013025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latin typeface="Source Sans Pro Light" pitchFamily="34" charset="0"/>
                <a:ea typeface="Verdana" pitchFamily="34" charset="0"/>
                <a:cs typeface="Verdana" pitchFamily="34" charset="0"/>
              </a:rPr>
              <a:t>9.64</a:t>
            </a: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4" name="Rounded Rectangle 25"/>
          <p:cNvSpPr/>
          <p:nvPr/>
        </p:nvSpPr>
        <p:spPr bwMode="gray">
          <a:xfrm>
            <a:off x="4272170" y="5604423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1.13%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5" name="Rounded Rectangle 25"/>
          <p:cNvSpPr/>
          <p:nvPr/>
        </p:nvSpPr>
        <p:spPr bwMode="gray">
          <a:xfrm>
            <a:off x="4205225" y="6172435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0.03%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6" name="Rounded Rectangle 25"/>
          <p:cNvSpPr/>
          <p:nvPr/>
        </p:nvSpPr>
        <p:spPr bwMode="gray">
          <a:xfrm>
            <a:off x="4040949" y="3908211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24.78%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7" name="Rounded Rectangle 25"/>
          <p:cNvSpPr/>
          <p:nvPr/>
        </p:nvSpPr>
        <p:spPr bwMode="gray">
          <a:xfrm>
            <a:off x="4049065" y="3346093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chemeClr val="bg1"/>
                </a:solidFill>
                <a:latin typeface="Source Sans Pro Light" pitchFamily="34" charset="0"/>
                <a:ea typeface="Verdana" pitchFamily="34" charset="0"/>
                <a:cs typeface="Verdana" pitchFamily="34" charset="0"/>
              </a:rPr>
              <a:t>49.30</a:t>
            </a: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6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54" name="Grupo 158"/>
          <p:cNvGrpSpPr/>
          <p:nvPr/>
        </p:nvGrpSpPr>
        <p:grpSpPr>
          <a:xfrm>
            <a:off x="2812312" y="124582"/>
            <a:ext cx="6399209" cy="1091773"/>
            <a:chOff x="4597" y="260172"/>
            <a:chExt cx="6399208" cy="1091773"/>
          </a:xfrm>
        </p:grpSpPr>
        <p:sp>
          <p:nvSpPr>
            <p:cNvPr id="57" name="Subtitle 4"/>
            <p:cNvSpPr txBox="1">
              <a:spLocks/>
            </p:cNvSpPr>
            <p:nvPr/>
          </p:nvSpPr>
          <p:spPr>
            <a:xfrm>
              <a:off x="589780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Derecho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58" name="Subtitle 4"/>
            <p:cNvSpPr txBox="1">
              <a:spLocks/>
            </p:cNvSpPr>
            <p:nvPr/>
          </p:nvSpPr>
          <p:spPr>
            <a:xfrm>
              <a:off x="2693942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personal</a:t>
              </a:r>
            </a:p>
          </p:txBody>
        </p:sp>
        <p:sp>
          <p:nvSpPr>
            <p:cNvPr id="61" name="Subtitle 4"/>
            <p:cNvSpPr txBox="1">
              <a:spLocks/>
            </p:cNvSpPr>
            <p:nvPr/>
          </p:nvSpPr>
          <p:spPr>
            <a:xfrm>
              <a:off x="27340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a </a:t>
              </a:r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la integridad </a:t>
              </a:r>
            </a:p>
          </p:txBody>
        </p:sp>
        <p:sp>
          <p:nvSpPr>
            <p:cNvPr id="62" name="Round Same Side Corner Rectangle 42"/>
            <p:cNvSpPr/>
            <p:nvPr/>
          </p:nvSpPr>
          <p:spPr>
            <a:xfrm rot="5400000" flipH="1">
              <a:off x="731085" y="204358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63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85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cxnSp>
        <p:nvCxnSpPr>
          <p:cNvPr id="4" name="Conector recto 3"/>
          <p:cNvCxnSpPr/>
          <p:nvPr/>
        </p:nvCxnSpPr>
        <p:spPr>
          <a:xfrm>
            <a:off x="7927950" y="6617196"/>
            <a:ext cx="10922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Imagen 5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85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541050555"/>
              </p:ext>
            </p:extLst>
          </p:nvPr>
        </p:nvGraphicFramePr>
        <p:xfrm>
          <a:off x="545034" y="1758925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92"/>
          <p:cNvSpPr/>
          <p:nvPr/>
        </p:nvSpPr>
        <p:spPr>
          <a:xfrm>
            <a:off x="977082" y="7386215"/>
            <a:ext cx="10113374" cy="1094611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 smtClean="0">
                <a:latin typeface="Source Sans Pro Light"/>
              </a:rPr>
              <a:t>Medidas </a:t>
            </a:r>
            <a:r>
              <a:rPr lang="es-SV" sz="1300" b="1" dirty="0">
                <a:latin typeface="Source Sans Pro Light"/>
              </a:rPr>
              <a:t>cautelares: </a:t>
            </a:r>
            <a:r>
              <a:rPr lang="es-SV" sz="1300" dirty="0">
                <a:latin typeface="Source Sans Pro Light"/>
              </a:rPr>
              <a:t>medidas de protección dictadas en cualquier etapa </a:t>
            </a:r>
            <a:r>
              <a:rPr lang="es-SV" sz="1300" dirty="0" smtClean="0">
                <a:latin typeface="Source Sans Pro Light"/>
              </a:rPr>
              <a:t>del </a:t>
            </a:r>
            <a:r>
              <a:rPr lang="es-SV" sz="1300" dirty="0">
                <a:latin typeface="Source Sans Pro Light"/>
              </a:rPr>
              <a:t>procedimiento </a:t>
            </a:r>
            <a:r>
              <a:rPr lang="es-SV" sz="1300" dirty="0" smtClean="0">
                <a:latin typeface="Source Sans Pro Light"/>
              </a:rPr>
              <a:t>administrativo </a:t>
            </a:r>
            <a:r>
              <a:rPr lang="es-SV" sz="1300" dirty="0">
                <a:latin typeface="Source Sans Pro Light"/>
              </a:rPr>
              <a:t>antes de la audiencia única, para la adecuada protección de los derechos de niñas, niños y adolescentes. Estas pueden ser: </a:t>
            </a:r>
            <a:r>
              <a:rPr lang="es-SV" sz="1300" dirty="0" smtClean="0">
                <a:latin typeface="Source Sans Pro Light"/>
              </a:rPr>
              <a:t>orden </a:t>
            </a:r>
            <a:r>
              <a:rPr lang="es-SV" sz="1300" dirty="0">
                <a:latin typeface="Source Sans Pro Light"/>
              </a:rPr>
              <a:t>de tratamiento medico, orden de </a:t>
            </a:r>
            <a:r>
              <a:rPr lang="es-SV" sz="1300" dirty="0" smtClean="0">
                <a:latin typeface="Source Sans Pro Light"/>
              </a:rPr>
              <a:t>matricula escolar, </a:t>
            </a:r>
            <a:r>
              <a:rPr lang="es-SV" sz="1300" dirty="0">
                <a:latin typeface="Source Sans Pro Light"/>
              </a:rPr>
              <a:t>evaluación psicológica entre otras. </a:t>
            </a:r>
            <a:endParaRPr lang="es-SV" sz="13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1300" cap="small" dirty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1126818" y="8178303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Informática</a:t>
            </a:r>
            <a:endParaRPr lang="es-SV" sz="1400" dirty="0">
              <a:latin typeface="Source Sans Pro Light"/>
            </a:endParaRPr>
          </a:p>
        </p:txBody>
      </p:sp>
      <p:sp>
        <p:nvSpPr>
          <p:cNvPr id="30" name="Rectángulo 29"/>
          <p:cNvSpPr/>
          <p:nvPr/>
        </p:nvSpPr>
        <p:spPr>
          <a:xfrm>
            <a:off x="270755" y="935325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6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1" y="6668614"/>
            <a:ext cx="6217539" cy="461665"/>
          </a:xfrm>
          <a:prstGeom prst="rect">
            <a:avLst/>
          </a:prstGeom>
          <a:solidFill>
            <a:srgbClr val="F69256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8,490 de medidas </a:t>
            </a:r>
            <a:r>
              <a:rPr lang="es-ES" dirty="0">
                <a:solidFill>
                  <a:schemeClr val="bg1"/>
                </a:solidFill>
              </a:rPr>
              <a:t>cautelares</a:t>
            </a:r>
          </a:p>
        </p:txBody>
      </p:sp>
      <p:sp>
        <p:nvSpPr>
          <p:cNvPr id="31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32" name="Grupo 158"/>
          <p:cNvGrpSpPr/>
          <p:nvPr/>
        </p:nvGrpSpPr>
        <p:grpSpPr>
          <a:xfrm>
            <a:off x="3323138" y="124582"/>
            <a:ext cx="5646832" cy="963379"/>
            <a:chOff x="-72569" y="260172"/>
            <a:chExt cx="5646831" cy="963379"/>
          </a:xfrm>
        </p:grpSpPr>
        <p:sp>
          <p:nvSpPr>
            <p:cNvPr id="33" name="Subtitle 4"/>
            <p:cNvSpPr txBox="1">
              <a:spLocks/>
            </p:cNvSpPr>
            <p:nvPr/>
          </p:nvSpPr>
          <p:spPr>
            <a:xfrm>
              <a:off x="534916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Medidas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5" name="Subtitle 4"/>
            <p:cNvSpPr txBox="1">
              <a:spLocks/>
            </p:cNvSpPr>
            <p:nvPr/>
          </p:nvSpPr>
          <p:spPr>
            <a:xfrm>
              <a:off x="2734028" y="420447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cautelares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6" name="Round Same Side Corner Rectangle 42"/>
            <p:cNvSpPr/>
            <p:nvPr/>
          </p:nvSpPr>
          <p:spPr>
            <a:xfrm rot="5400000" flipH="1">
              <a:off x="731085" y="127192"/>
              <a:ext cx="90343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477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pic>
        <p:nvPicPr>
          <p:cNvPr id="19" name="Imagen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3510959946"/>
              </p:ext>
            </p:extLst>
          </p:nvPr>
        </p:nvGraphicFramePr>
        <p:xfrm>
          <a:off x="761058" y="1273581"/>
          <a:ext cx="10801200" cy="4831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" name="Grupo 3"/>
          <p:cNvGrpSpPr/>
          <p:nvPr/>
        </p:nvGrpSpPr>
        <p:grpSpPr>
          <a:xfrm>
            <a:off x="977082" y="7447556"/>
            <a:ext cx="10369152" cy="1296145"/>
            <a:chOff x="1088844" y="7172348"/>
            <a:chExt cx="10369152" cy="1296145"/>
          </a:xfrm>
        </p:grpSpPr>
        <p:sp>
          <p:nvSpPr>
            <p:cNvPr id="9" name="Rectangle 92"/>
            <p:cNvSpPr/>
            <p:nvPr/>
          </p:nvSpPr>
          <p:spPr>
            <a:xfrm>
              <a:off x="1088844" y="7172348"/>
              <a:ext cx="10369152" cy="129614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600" dirty="0" smtClean="0">
                <a:latin typeface="Source Sans Pro Light"/>
              </a:endParaRP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300" b="1" dirty="0">
                  <a:latin typeface="Source Sans Pro Light"/>
                </a:rPr>
                <a:t>Acogimiento de emergencia: </a:t>
              </a:r>
              <a:r>
                <a:rPr lang="es-SV" sz="1300" dirty="0">
                  <a:latin typeface="Source Sans Pro Light"/>
                </a:rPr>
                <a:t>Es una medida excepcional y provisional emitida en situaciones de extrema urgencia en favor de una niña, niño o adolescente </a:t>
              </a:r>
              <a:r>
                <a:rPr lang="es-SV" sz="1300" dirty="0" smtClean="0">
                  <a:latin typeface="Source Sans Pro Light"/>
                </a:rPr>
                <a:t>y consiste en la separación de su entorno familiar, y por la cual se confía su cuidado a personas idóneas por </a:t>
              </a:r>
              <a:r>
                <a:rPr lang="es-SV" sz="1300" dirty="0">
                  <a:latin typeface="Source Sans Pro Light"/>
                </a:rPr>
                <a:t>medio de acogimiento familiar o </a:t>
              </a:r>
              <a:r>
                <a:rPr lang="es-SV" sz="1300" dirty="0" smtClean="0">
                  <a:latin typeface="Source Sans Pro Light"/>
                </a:rPr>
                <a:t>al ISNA a través del acogimiento institucional </a:t>
              </a:r>
              <a:r>
                <a:rPr lang="es-SV" sz="1300" dirty="0">
                  <a:latin typeface="Source Sans Pro Light"/>
                </a:rPr>
                <a:t>con un máximo de quince días continuos</a:t>
              </a:r>
              <a:r>
                <a:rPr lang="es-SV" sz="1300" dirty="0" smtClean="0">
                  <a:latin typeface="Source Sans Pro Light"/>
                </a:rPr>
                <a:t>.</a:t>
              </a: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300" dirty="0" smtClean="0">
                <a:latin typeface="Source Sans Pro Light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300" cap="small" dirty="0" smtClean="0">
                  <a:latin typeface="Source Sans Pro Light"/>
                  <a:cs typeface="Arial" pitchFamily="34" charset="0"/>
                </a:rPr>
                <a:t>* JP = </a:t>
              </a:r>
              <a:r>
                <a:rPr lang="es-SV" sz="1300" dirty="0">
                  <a:latin typeface="Source Sans Pro Light"/>
                </a:rPr>
                <a:t>Junta de </a:t>
              </a:r>
              <a:r>
                <a:rPr lang="es-SV" sz="1300" dirty="0" smtClean="0">
                  <a:latin typeface="Source Sans Pro Light"/>
                </a:rPr>
                <a:t>Protección</a:t>
              </a:r>
              <a:endParaRPr lang="es-SV" sz="1300" dirty="0">
                <a:latin typeface="Source Sans Pro Light"/>
              </a:endParaRPr>
            </a:p>
          </p:txBody>
        </p:sp>
        <p:cxnSp>
          <p:nvCxnSpPr>
            <p:cNvPr id="15" name="14 Conector recto"/>
            <p:cNvCxnSpPr/>
            <p:nvPr/>
          </p:nvCxnSpPr>
          <p:spPr>
            <a:xfrm>
              <a:off x="1268584" y="8205577"/>
              <a:ext cx="156590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Informática</a:t>
            </a:r>
            <a:endParaRPr lang="es-SV" sz="1400" dirty="0">
              <a:latin typeface="Source Sans Pro Light"/>
            </a:endParaRPr>
          </a:p>
        </p:txBody>
      </p:sp>
      <p:sp>
        <p:nvSpPr>
          <p:cNvPr id="35" name="Rectángulo 34"/>
          <p:cNvSpPr/>
          <p:nvPr/>
        </p:nvSpPr>
        <p:spPr>
          <a:xfrm>
            <a:off x="270755" y="935325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7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44" name="Grupo 43"/>
          <p:cNvGrpSpPr/>
          <p:nvPr/>
        </p:nvGrpSpPr>
        <p:grpSpPr>
          <a:xfrm>
            <a:off x="2992162" y="6601748"/>
            <a:ext cx="6718950" cy="693626"/>
            <a:chOff x="1314916" y="2114855"/>
            <a:chExt cx="6718950" cy="762989"/>
          </a:xfrm>
        </p:grpSpPr>
        <p:grpSp>
          <p:nvGrpSpPr>
            <p:cNvPr id="13" name="Grupo 12"/>
            <p:cNvGrpSpPr/>
            <p:nvPr/>
          </p:nvGrpSpPr>
          <p:grpSpPr>
            <a:xfrm>
              <a:off x="1314916" y="2114855"/>
              <a:ext cx="3466131" cy="753819"/>
              <a:chOff x="366096" y="2069151"/>
              <a:chExt cx="3466131" cy="753819"/>
            </a:xfrm>
          </p:grpSpPr>
          <p:sp>
            <p:nvSpPr>
              <p:cNvPr id="37" name="Freeform 31"/>
              <p:cNvSpPr>
                <a:spLocks noEditPoints="1"/>
              </p:cNvSpPr>
              <p:nvPr/>
            </p:nvSpPr>
            <p:spPr bwMode="auto">
              <a:xfrm>
                <a:off x="366096" y="2069151"/>
                <a:ext cx="708735" cy="624013"/>
              </a:xfrm>
              <a:custGeom>
                <a:avLst/>
                <a:gdLst>
                  <a:gd name="T0" fmla="*/ 345 w 368"/>
                  <a:gd name="T1" fmla="*/ 59 h 324"/>
                  <a:gd name="T2" fmla="*/ 246 w 368"/>
                  <a:gd name="T3" fmla="*/ 299 h 324"/>
                  <a:gd name="T4" fmla="*/ 228 w 368"/>
                  <a:gd name="T5" fmla="*/ 162 h 324"/>
                  <a:gd name="T6" fmla="*/ 139 w 368"/>
                  <a:gd name="T7" fmla="*/ 135 h 324"/>
                  <a:gd name="T8" fmla="*/ 133 w 368"/>
                  <a:gd name="T9" fmla="*/ 285 h 324"/>
                  <a:gd name="T10" fmla="*/ 110 w 368"/>
                  <a:gd name="T11" fmla="*/ 69 h 324"/>
                  <a:gd name="T12" fmla="*/ 26 w 368"/>
                  <a:gd name="T13" fmla="*/ 95 h 324"/>
                  <a:gd name="T14" fmla="*/ 0 w 368"/>
                  <a:gd name="T15" fmla="*/ 299 h 324"/>
                  <a:gd name="T16" fmla="*/ 368 w 368"/>
                  <a:gd name="T17" fmla="*/ 324 h 324"/>
                  <a:gd name="T18" fmla="*/ 345 w 368"/>
                  <a:gd name="T19" fmla="*/ 299 h 324"/>
                  <a:gd name="T20" fmla="*/ 332 w 368"/>
                  <a:gd name="T21" fmla="*/ 66 h 324"/>
                  <a:gd name="T22" fmla="*/ 302 w 368"/>
                  <a:gd name="T23" fmla="*/ 96 h 324"/>
                  <a:gd name="T24" fmla="*/ 302 w 368"/>
                  <a:gd name="T25" fmla="*/ 118 h 324"/>
                  <a:gd name="T26" fmla="*/ 332 w 368"/>
                  <a:gd name="T27" fmla="*/ 148 h 324"/>
                  <a:gd name="T28" fmla="*/ 302 w 368"/>
                  <a:gd name="T29" fmla="*/ 118 h 324"/>
                  <a:gd name="T30" fmla="*/ 332 w 368"/>
                  <a:gd name="T31" fmla="*/ 172 h 324"/>
                  <a:gd name="T32" fmla="*/ 302 w 368"/>
                  <a:gd name="T33" fmla="*/ 201 h 324"/>
                  <a:gd name="T34" fmla="*/ 302 w 368"/>
                  <a:gd name="T35" fmla="*/ 224 h 324"/>
                  <a:gd name="T36" fmla="*/ 332 w 368"/>
                  <a:gd name="T37" fmla="*/ 253 h 324"/>
                  <a:gd name="T38" fmla="*/ 302 w 368"/>
                  <a:gd name="T39" fmla="*/ 224 h 324"/>
                  <a:gd name="T40" fmla="*/ 289 w 368"/>
                  <a:gd name="T41" fmla="*/ 66 h 324"/>
                  <a:gd name="T42" fmla="*/ 260 w 368"/>
                  <a:gd name="T43" fmla="*/ 96 h 324"/>
                  <a:gd name="T44" fmla="*/ 260 w 368"/>
                  <a:gd name="T45" fmla="*/ 118 h 324"/>
                  <a:gd name="T46" fmla="*/ 289 w 368"/>
                  <a:gd name="T47" fmla="*/ 148 h 324"/>
                  <a:gd name="T48" fmla="*/ 260 w 368"/>
                  <a:gd name="T49" fmla="*/ 118 h 324"/>
                  <a:gd name="T50" fmla="*/ 289 w 368"/>
                  <a:gd name="T51" fmla="*/ 172 h 324"/>
                  <a:gd name="T52" fmla="*/ 260 w 368"/>
                  <a:gd name="T53" fmla="*/ 201 h 324"/>
                  <a:gd name="T54" fmla="*/ 260 w 368"/>
                  <a:gd name="T55" fmla="*/ 224 h 324"/>
                  <a:gd name="T56" fmla="*/ 289 w 368"/>
                  <a:gd name="T57" fmla="*/ 253 h 324"/>
                  <a:gd name="T58" fmla="*/ 260 w 368"/>
                  <a:gd name="T59" fmla="*/ 224 h 324"/>
                  <a:gd name="T60" fmla="*/ 114 w 368"/>
                  <a:gd name="T61" fmla="*/ 99 h 324"/>
                  <a:gd name="T62" fmla="*/ 87 w 368"/>
                  <a:gd name="T63" fmla="*/ 125 h 324"/>
                  <a:gd name="T64" fmla="*/ 87 w 368"/>
                  <a:gd name="T65" fmla="*/ 146 h 324"/>
                  <a:gd name="T66" fmla="*/ 114 w 368"/>
                  <a:gd name="T67" fmla="*/ 172 h 324"/>
                  <a:gd name="T68" fmla="*/ 87 w 368"/>
                  <a:gd name="T69" fmla="*/ 146 h 324"/>
                  <a:gd name="T70" fmla="*/ 114 w 368"/>
                  <a:gd name="T71" fmla="*/ 194 h 324"/>
                  <a:gd name="T72" fmla="*/ 87 w 368"/>
                  <a:gd name="T73" fmla="*/ 220 h 324"/>
                  <a:gd name="T74" fmla="*/ 87 w 368"/>
                  <a:gd name="T75" fmla="*/ 241 h 324"/>
                  <a:gd name="T76" fmla="*/ 114 w 368"/>
                  <a:gd name="T77" fmla="*/ 267 h 324"/>
                  <a:gd name="T78" fmla="*/ 87 w 368"/>
                  <a:gd name="T79" fmla="*/ 241 h 324"/>
                  <a:gd name="T80" fmla="*/ 70 w 368"/>
                  <a:gd name="T81" fmla="*/ 99 h 324"/>
                  <a:gd name="T82" fmla="*/ 43 w 368"/>
                  <a:gd name="T83" fmla="*/ 125 h 324"/>
                  <a:gd name="T84" fmla="*/ 43 w 368"/>
                  <a:gd name="T85" fmla="*/ 146 h 324"/>
                  <a:gd name="T86" fmla="*/ 70 w 368"/>
                  <a:gd name="T87" fmla="*/ 172 h 324"/>
                  <a:gd name="T88" fmla="*/ 43 w 368"/>
                  <a:gd name="T89" fmla="*/ 146 h 324"/>
                  <a:gd name="T90" fmla="*/ 70 w 368"/>
                  <a:gd name="T91" fmla="*/ 194 h 324"/>
                  <a:gd name="T92" fmla="*/ 43 w 368"/>
                  <a:gd name="T93" fmla="*/ 220 h 324"/>
                  <a:gd name="T94" fmla="*/ 43 w 368"/>
                  <a:gd name="T95" fmla="*/ 241 h 324"/>
                  <a:gd name="T96" fmla="*/ 70 w 368"/>
                  <a:gd name="T97" fmla="*/ 267 h 324"/>
                  <a:gd name="T98" fmla="*/ 43 w 368"/>
                  <a:gd name="T99" fmla="*/ 241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8" h="324">
                    <a:moveTo>
                      <a:pt x="345" y="299"/>
                    </a:moveTo>
                    <a:cubicBezTo>
                      <a:pt x="345" y="59"/>
                      <a:pt x="345" y="59"/>
                      <a:pt x="345" y="59"/>
                    </a:cubicBezTo>
                    <a:cubicBezTo>
                      <a:pt x="246" y="0"/>
                      <a:pt x="246" y="0"/>
                      <a:pt x="246" y="0"/>
                    </a:cubicBezTo>
                    <a:cubicBezTo>
                      <a:pt x="246" y="299"/>
                      <a:pt x="246" y="299"/>
                      <a:pt x="246" y="299"/>
                    </a:cubicBezTo>
                    <a:cubicBezTo>
                      <a:pt x="228" y="299"/>
                      <a:pt x="228" y="299"/>
                      <a:pt x="228" y="299"/>
                    </a:cubicBezTo>
                    <a:cubicBezTo>
                      <a:pt x="228" y="162"/>
                      <a:pt x="228" y="162"/>
                      <a:pt x="228" y="162"/>
                    </a:cubicBezTo>
                    <a:cubicBezTo>
                      <a:pt x="228" y="147"/>
                      <a:pt x="217" y="135"/>
                      <a:pt x="202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285"/>
                      <a:pt x="139" y="285"/>
                      <a:pt x="139" y="285"/>
                    </a:cubicBezTo>
                    <a:cubicBezTo>
                      <a:pt x="133" y="285"/>
                      <a:pt x="133" y="285"/>
                      <a:pt x="133" y="285"/>
                    </a:cubicBezTo>
                    <a:cubicBezTo>
                      <a:pt x="133" y="83"/>
                      <a:pt x="133" y="83"/>
                      <a:pt x="133" y="83"/>
                    </a:cubicBezTo>
                    <a:cubicBezTo>
                      <a:pt x="128" y="75"/>
                      <a:pt x="120" y="69"/>
                      <a:pt x="110" y="69"/>
                    </a:cubicBezTo>
                    <a:cubicBezTo>
                      <a:pt x="52" y="69"/>
                      <a:pt x="52" y="69"/>
                      <a:pt x="52" y="69"/>
                    </a:cubicBezTo>
                    <a:cubicBezTo>
                      <a:pt x="38" y="69"/>
                      <a:pt x="26" y="81"/>
                      <a:pt x="26" y="95"/>
                    </a:cubicBezTo>
                    <a:cubicBezTo>
                      <a:pt x="26" y="299"/>
                      <a:pt x="26" y="299"/>
                      <a:pt x="26" y="299"/>
                    </a:cubicBezTo>
                    <a:cubicBezTo>
                      <a:pt x="0" y="299"/>
                      <a:pt x="0" y="299"/>
                      <a:pt x="0" y="299"/>
                    </a:cubicBezTo>
                    <a:cubicBezTo>
                      <a:pt x="0" y="324"/>
                      <a:pt x="0" y="324"/>
                      <a:pt x="0" y="324"/>
                    </a:cubicBezTo>
                    <a:cubicBezTo>
                      <a:pt x="368" y="324"/>
                      <a:pt x="368" y="324"/>
                      <a:pt x="368" y="324"/>
                    </a:cubicBezTo>
                    <a:cubicBezTo>
                      <a:pt x="368" y="299"/>
                      <a:pt x="368" y="299"/>
                      <a:pt x="368" y="299"/>
                    </a:cubicBezTo>
                    <a:lnTo>
                      <a:pt x="345" y="299"/>
                    </a:lnTo>
                    <a:close/>
                    <a:moveTo>
                      <a:pt x="302" y="66"/>
                    </a:moveTo>
                    <a:cubicBezTo>
                      <a:pt x="332" y="66"/>
                      <a:pt x="332" y="66"/>
                      <a:pt x="332" y="66"/>
                    </a:cubicBezTo>
                    <a:cubicBezTo>
                      <a:pt x="332" y="96"/>
                      <a:pt x="332" y="96"/>
                      <a:pt x="332" y="96"/>
                    </a:cubicBezTo>
                    <a:cubicBezTo>
                      <a:pt x="302" y="96"/>
                      <a:pt x="302" y="96"/>
                      <a:pt x="302" y="96"/>
                    </a:cubicBezTo>
                    <a:lnTo>
                      <a:pt x="302" y="66"/>
                    </a:lnTo>
                    <a:close/>
                    <a:moveTo>
                      <a:pt x="302" y="118"/>
                    </a:moveTo>
                    <a:cubicBezTo>
                      <a:pt x="332" y="118"/>
                      <a:pt x="332" y="118"/>
                      <a:pt x="332" y="118"/>
                    </a:cubicBezTo>
                    <a:cubicBezTo>
                      <a:pt x="332" y="148"/>
                      <a:pt x="332" y="148"/>
                      <a:pt x="332" y="148"/>
                    </a:cubicBezTo>
                    <a:cubicBezTo>
                      <a:pt x="302" y="148"/>
                      <a:pt x="302" y="148"/>
                      <a:pt x="302" y="148"/>
                    </a:cubicBezTo>
                    <a:lnTo>
                      <a:pt x="302" y="118"/>
                    </a:lnTo>
                    <a:close/>
                    <a:moveTo>
                      <a:pt x="302" y="172"/>
                    </a:moveTo>
                    <a:cubicBezTo>
                      <a:pt x="332" y="172"/>
                      <a:pt x="332" y="172"/>
                      <a:pt x="332" y="172"/>
                    </a:cubicBezTo>
                    <a:cubicBezTo>
                      <a:pt x="332" y="201"/>
                      <a:pt x="332" y="201"/>
                      <a:pt x="332" y="201"/>
                    </a:cubicBezTo>
                    <a:cubicBezTo>
                      <a:pt x="302" y="201"/>
                      <a:pt x="302" y="201"/>
                      <a:pt x="302" y="201"/>
                    </a:cubicBezTo>
                    <a:lnTo>
                      <a:pt x="302" y="172"/>
                    </a:lnTo>
                    <a:close/>
                    <a:moveTo>
                      <a:pt x="302" y="224"/>
                    </a:moveTo>
                    <a:cubicBezTo>
                      <a:pt x="332" y="224"/>
                      <a:pt x="332" y="224"/>
                      <a:pt x="332" y="224"/>
                    </a:cubicBezTo>
                    <a:cubicBezTo>
                      <a:pt x="332" y="253"/>
                      <a:pt x="332" y="253"/>
                      <a:pt x="332" y="253"/>
                    </a:cubicBezTo>
                    <a:cubicBezTo>
                      <a:pt x="302" y="253"/>
                      <a:pt x="302" y="253"/>
                      <a:pt x="302" y="253"/>
                    </a:cubicBezTo>
                    <a:lnTo>
                      <a:pt x="302" y="224"/>
                    </a:lnTo>
                    <a:close/>
                    <a:moveTo>
                      <a:pt x="260" y="66"/>
                    </a:moveTo>
                    <a:cubicBezTo>
                      <a:pt x="289" y="66"/>
                      <a:pt x="289" y="66"/>
                      <a:pt x="289" y="66"/>
                    </a:cubicBezTo>
                    <a:cubicBezTo>
                      <a:pt x="289" y="96"/>
                      <a:pt x="289" y="96"/>
                      <a:pt x="289" y="96"/>
                    </a:cubicBezTo>
                    <a:cubicBezTo>
                      <a:pt x="260" y="96"/>
                      <a:pt x="260" y="96"/>
                      <a:pt x="260" y="96"/>
                    </a:cubicBezTo>
                    <a:lnTo>
                      <a:pt x="260" y="66"/>
                    </a:lnTo>
                    <a:close/>
                    <a:moveTo>
                      <a:pt x="260" y="118"/>
                    </a:moveTo>
                    <a:cubicBezTo>
                      <a:pt x="289" y="118"/>
                      <a:pt x="289" y="118"/>
                      <a:pt x="289" y="118"/>
                    </a:cubicBezTo>
                    <a:cubicBezTo>
                      <a:pt x="289" y="148"/>
                      <a:pt x="289" y="148"/>
                      <a:pt x="289" y="148"/>
                    </a:cubicBezTo>
                    <a:cubicBezTo>
                      <a:pt x="260" y="148"/>
                      <a:pt x="260" y="148"/>
                      <a:pt x="260" y="148"/>
                    </a:cubicBezTo>
                    <a:lnTo>
                      <a:pt x="260" y="118"/>
                    </a:lnTo>
                    <a:close/>
                    <a:moveTo>
                      <a:pt x="260" y="172"/>
                    </a:moveTo>
                    <a:cubicBezTo>
                      <a:pt x="289" y="172"/>
                      <a:pt x="289" y="172"/>
                      <a:pt x="289" y="172"/>
                    </a:cubicBezTo>
                    <a:cubicBezTo>
                      <a:pt x="289" y="201"/>
                      <a:pt x="289" y="201"/>
                      <a:pt x="289" y="201"/>
                    </a:cubicBezTo>
                    <a:cubicBezTo>
                      <a:pt x="260" y="201"/>
                      <a:pt x="260" y="201"/>
                      <a:pt x="260" y="201"/>
                    </a:cubicBezTo>
                    <a:lnTo>
                      <a:pt x="260" y="172"/>
                    </a:lnTo>
                    <a:close/>
                    <a:moveTo>
                      <a:pt x="260" y="224"/>
                    </a:moveTo>
                    <a:cubicBezTo>
                      <a:pt x="289" y="224"/>
                      <a:pt x="289" y="224"/>
                      <a:pt x="289" y="224"/>
                    </a:cubicBezTo>
                    <a:cubicBezTo>
                      <a:pt x="289" y="253"/>
                      <a:pt x="289" y="253"/>
                      <a:pt x="289" y="253"/>
                    </a:cubicBezTo>
                    <a:cubicBezTo>
                      <a:pt x="260" y="253"/>
                      <a:pt x="260" y="253"/>
                      <a:pt x="260" y="253"/>
                    </a:cubicBezTo>
                    <a:lnTo>
                      <a:pt x="260" y="224"/>
                    </a:lnTo>
                    <a:close/>
                    <a:moveTo>
                      <a:pt x="87" y="99"/>
                    </a:moveTo>
                    <a:cubicBezTo>
                      <a:pt x="114" y="99"/>
                      <a:pt x="114" y="99"/>
                      <a:pt x="114" y="99"/>
                    </a:cubicBezTo>
                    <a:cubicBezTo>
                      <a:pt x="114" y="125"/>
                      <a:pt x="114" y="125"/>
                      <a:pt x="114" y="125"/>
                    </a:cubicBezTo>
                    <a:cubicBezTo>
                      <a:pt x="87" y="125"/>
                      <a:pt x="87" y="125"/>
                      <a:pt x="87" y="125"/>
                    </a:cubicBezTo>
                    <a:lnTo>
                      <a:pt x="87" y="99"/>
                    </a:lnTo>
                    <a:close/>
                    <a:moveTo>
                      <a:pt x="87" y="146"/>
                    </a:moveTo>
                    <a:cubicBezTo>
                      <a:pt x="114" y="146"/>
                      <a:pt x="114" y="146"/>
                      <a:pt x="114" y="146"/>
                    </a:cubicBezTo>
                    <a:cubicBezTo>
                      <a:pt x="114" y="172"/>
                      <a:pt x="114" y="172"/>
                      <a:pt x="114" y="172"/>
                    </a:cubicBezTo>
                    <a:cubicBezTo>
                      <a:pt x="87" y="172"/>
                      <a:pt x="87" y="172"/>
                      <a:pt x="87" y="172"/>
                    </a:cubicBezTo>
                    <a:lnTo>
                      <a:pt x="87" y="146"/>
                    </a:lnTo>
                    <a:close/>
                    <a:moveTo>
                      <a:pt x="87" y="194"/>
                    </a:move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220"/>
                      <a:pt x="114" y="220"/>
                      <a:pt x="114" y="220"/>
                    </a:cubicBezTo>
                    <a:cubicBezTo>
                      <a:pt x="87" y="220"/>
                      <a:pt x="87" y="220"/>
                      <a:pt x="87" y="220"/>
                    </a:cubicBezTo>
                    <a:lnTo>
                      <a:pt x="87" y="194"/>
                    </a:lnTo>
                    <a:close/>
                    <a:moveTo>
                      <a:pt x="87" y="241"/>
                    </a:moveTo>
                    <a:cubicBezTo>
                      <a:pt x="114" y="241"/>
                      <a:pt x="114" y="241"/>
                      <a:pt x="114" y="241"/>
                    </a:cubicBezTo>
                    <a:cubicBezTo>
                      <a:pt x="114" y="267"/>
                      <a:pt x="114" y="267"/>
                      <a:pt x="114" y="267"/>
                    </a:cubicBezTo>
                    <a:cubicBezTo>
                      <a:pt x="87" y="267"/>
                      <a:pt x="87" y="267"/>
                      <a:pt x="87" y="267"/>
                    </a:cubicBezTo>
                    <a:lnTo>
                      <a:pt x="87" y="241"/>
                    </a:lnTo>
                    <a:close/>
                    <a:moveTo>
                      <a:pt x="43" y="99"/>
                    </a:moveTo>
                    <a:cubicBezTo>
                      <a:pt x="70" y="99"/>
                      <a:pt x="70" y="99"/>
                      <a:pt x="70" y="99"/>
                    </a:cubicBezTo>
                    <a:cubicBezTo>
                      <a:pt x="70" y="125"/>
                      <a:pt x="70" y="125"/>
                      <a:pt x="70" y="125"/>
                    </a:cubicBezTo>
                    <a:cubicBezTo>
                      <a:pt x="43" y="125"/>
                      <a:pt x="43" y="125"/>
                      <a:pt x="43" y="125"/>
                    </a:cubicBezTo>
                    <a:lnTo>
                      <a:pt x="43" y="99"/>
                    </a:lnTo>
                    <a:close/>
                    <a:moveTo>
                      <a:pt x="43" y="146"/>
                    </a:moveTo>
                    <a:cubicBezTo>
                      <a:pt x="70" y="146"/>
                      <a:pt x="70" y="146"/>
                      <a:pt x="70" y="146"/>
                    </a:cubicBezTo>
                    <a:cubicBezTo>
                      <a:pt x="70" y="172"/>
                      <a:pt x="70" y="172"/>
                      <a:pt x="70" y="172"/>
                    </a:cubicBezTo>
                    <a:cubicBezTo>
                      <a:pt x="43" y="172"/>
                      <a:pt x="43" y="172"/>
                      <a:pt x="43" y="172"/>
                    </a:cubicBezTo>
                    <a:lnTo>
                      <a:pt x="43" y="146"/>
                    </a:lnTo>
                    <a:close/>
                    <a:moveTo>
                      <a:pt x="43" y="194"/>
                    </a:moveTo>
                    <a:cubicBezTo>
                      <a:pt x="70" y="194"/>
                      <a:pt x="70" y="194"/>
                      <a:pt x="70" y="194"/>
                    </a:cubicBezTo>
                    <a:cubicBezTo>
                      <a:pt x="70" y="220"/>
                      <a:pt x="70" y="220"/>
                      <a:pt x="70" y="220"/>
                    </a:cubicBezTo>
                    <a:cubicBezTo>
                      <a:pt x="43" y="220"/>
                      <a:pt x="43" y="220"/>
                      <a:pt x="43" y="220"/>
                    </a:cubicBezTo>
                    <a:lnTo>
                      <a:pt x="43" y="194"/>
                    </a:lnTo>
                    <a:close/>
                    <a:moveTo>
                      <a:pt x="43" y="241"/>
                    </a:moveTo>
                    <a:cubicBezTo>
                      <a:pt x="70" y="241"/>
                      <a:pt x="70" y="241"/>
                      <a:pt x="70" y="241"/>
                    </a:cubicBezTo>
                    <a:cubicBezTo>
                      <a:pt x="70" y="267"/>
                      <a:pt x="70" y="267"/>
                      <a:pt x="70" y="267"/>
                    </a:cubicBezTo>
                    <a:cubicBezTo>
                      <a:pt x="43" y="267"/>
                      <a:pt x="43" y="267"/>
                      <a:pt x="43" y="267"/>
                    </a:cubicBezTo>
                    <a:lnTo>
                      <a:pt x="43" y="241"/>
                    </a:lnTo>
                    <a:close/>
                  </a:path>
                </a:pathLst>
              </a:custGeom>
              <a:solidFill>
                <a:srgbClr val="00A6DA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Rectangle 46"/>
              <p:cNvSpPr/>
              <p:nvPr/>
            </p:nvSpPr>
            <p:spPr>
              <a:xfrm>
                <a:off x="1114532" y="2112006"/>
                <a:ext cx="1022243" cy="710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3600" b="1" dirty="0" smtClean="0">
                    <a:latin typeface="Source Sans Pro" pitchFamily="34" charset="0"/>
                  </a:rPr>
                  <a:t>244</a:t>
                </a:r>
                <a:endParaRPr lang="ms-MY" sz="3600" b="1" dirty="0">
                  <a:latin typeface="Source Sans Pro" pitchFamily="34" charset="0"/>
                </a:endParaRPr>
              </a:p>
            </p:txBody>
          </p:sp>
          <p:sp>
            <p:nvSpPr>
              <p:cNvPr id="40" name="Rectangle 46"/>
              <p:cNvSpPr/>
              <p:nvPr/>
            </p:nvSpPr>
            <p:spPr>
              <a:xfrm>
                <a:off x="1886750" y="2317140"/>
                <a:ext cx="1945477" cy="4062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ms-MY" sz="1800" b="1" dirty="0" smtClean="0">
                    <a:solidFill>
                      <a:srgbClr val="005EB4"/>
                    </a:solidFill>
                    <a:latin typeface="Source Sans Pro" pitchFamily="34" charset="0"/>
                  </a:rPr>
                  <a:t>Institucionales</a:t>
                </a:r>
                <a:endParaRPr lang="ms-MY" sz="1800" b="1" dirty="0">
                  <a:solidFill>
                    <a:srgbClr val="005EB4"/>
                  </a:solidFill>
                  <a:latin typeface="Source Sans Pro" pitchFamily="34" charset="0"/>
                </a:endParaRPr>
              </a:p>
            </p:txBody>
          </p:sp>
        </p:grpSp>
        <p:grpSp>
          <p:nvGrpSpPr>
            <p:cNvPr id="7" name="Grupo 6"/>
            <p:cNvGrpSpPr/>
            <p:nvPr/>
          </p:nvGrpSpPr>
          <p:grpSpPr>
            <a:xfrm>
              <a:off x="5057522" y="2117417"/>
              <a:ext cx="2976344" cy="760427"/>
              <a:chOff x="432158" y="2858726"/>
              <a:chExt cx="2976344" cy="760427"/>
            </a:xfrm>
          </p:grpSpPr>
          <p:sp>
            <p:nvSpPr>
              <p:cNvPr id="38" name="Freeform 41"/>
              <p:cNvSpPr>
                <a:spLocks noEditPoints="1"/>
              </p:cNvSpPr>
              <p:nvPr/>
            </p:nvSpPr>
            <p:spPr bwMode="auto">
              <a:xfrm>
                <a:off x="432158" y="2858726"/>
                <a:ext cx="634411" cy="616448"/>
              </a:xfrm>
              <a:custGeom>
                <a:avLst/>
                <a:gdLst>
                  <a:gd name="T0" fmla="*/ 2147483647 w 67"/>
                  <a:gd name="T1" fmla="*/ 124018912 h 60"/>
                  <a:gd name="T2" fmla="*/ 2147483647 w 67"/>
                  <a:gd name="T3" fmla="*/ 0 h 60"/>
                  <a:gd name="T4" fmla="*/ 2147483647 w 67"/>
                  <a:gd name="T5" fmla="*/ 0 h 60"/>
                  <a:gd name="T6" fmla="*/ 2147483647 w 67"/>
                  <a:gd name="T7" fmla="*/ 124018912 h 60"/>
                  <a:gd name="T8" fmla="*/ 2147483647 w 67"/>
                  <a:gd name="T9" fmla="*/ 310059138 h 60"/>
                  <a:gd name="T10" fmla="*/ 2147483647 w 67"/>
                  <a:gd name="T11" fmla="*/ 868156039 h 60"/>
                  <a:gd name="T12" fmla="*/ 2147483647 w 67"/>
                  <a:gd name="T13" fmla="*/ 124018912 h 60"/>
                  <a:gd name="T14" fmla="*/ 2147483647 w 67"/>
                  <a:gd name="T15" fmla="*/ 1922344337 h 60"/>
                  <a:gd name="T16" fmla="*/ 2147483647 w 67"/>
                  <a:gd name="T17" fmla="*/ 124018912 h 60"/>
                  <a:gd name="T18" fmla="*/ 1902898002 w 67"/>
                  <a:gd name="T19" fmla="*/ 124018912 h 60"/>
                  <a:gd name="T20" fmla="*/ 122771150 w 67"/>
                  <a:gd name="T21" fmla="*/ 1922344337 h 60"/>
                  <a:gd name="T22" fmla="*/ 122771150 w 67"/>
                  <a:gd name="T23" fmla="*/ 2147483647 h 60"/>
                  <a:gd name="T24" fmla="*/ 245534466 w 67"/>
                  <a:gd name="T25" fmla="*/ 2147483647 h 60"/>
                  <a:gd name="T26" fmla="*/ 429691207 w 67"/>
                  <a:gd name="T27" fmla="*/ 2147483647 h 60"/>
                  <a:gd name="T28" fmla="*/ 2087055172 w 67"/>
                  <a:gd name="T29" fmla="*/ 558097024 h 60"/>
                  <a:gd name="T30" fmla="*/ 2147483647 w 67"/>
                  <a:gd name="T31" fmla="*/ 2147483647 h 60"/>
                  <a:gd name="T32" fmla="*/ 2147483647 w 67"/>
                  <a:gd name="T33" fmla="*/ 2147483647 h 60"/>
                  <a:gd name="T34" fmla="*/ 2147483647 w 67"/>
                  <a:gd name="T35" fmla="*/ 1922344337 h 60"/>
                  <a:gd name="T36" fmla="*/ 552454614 w 67"/>
                  <a:gd name="T37" fmla="*/ 2147483647 h 60"/>
                  <a:gd name="T38" fmla="*/ 552454614 w 67"/>
                  <a:gd name="T39" fmla="*/ 2147483647 h 60"/>
                  <a:gd name="T40" fmla="*/ 797989019 w 67"/>
                  <a:gd name="T41" fmla="*/ 2147483647 h 60"/>
                  <a:gd name="T42" fmla="*/ 1718749157 w 67"/>
                  <a:gd name="T43" fmla="*/ 2147483647 h 60"/>
                  <a:gd name="T44" fmla="*/ 1718749157 w 67"/>
                  <a:gd name="T45" fmla="*/ 2147483647 h 60"/>
                  <a:gd name="T46" fmla="*/ 1780134717 w 67"/>
                  <a:gd name="T47" fmla="*/ 2147483647 h 60"/>
                  <a:gd name="T48" fmla="*/ 2147483647 w 67"/>
                  <a:gd name="T49" fmla="*/ 2147483647 h 60"/>
                  <a:gd name="T50" fmla="*/ 2147483647 w 67"/>
                  <a:gd name="T51" fmla="*/ 2147483647 h 60"/>
                  <a:gd name="T52" fmla="*/ 2147483647 w 67"/>
                  <a:gd name="T53" fmla="*/ 2147483647 h 60"/>
                  <a:gd name="T54" fmla="*/ 2147483647 w 67"/>
                  <a:gd name="T55" fmla="*/ 2147483647 h 60"/>
                  <a:gd name="T56" fmla="*/ 2147483647 w 67"/>
                  <a:gd name="T57" fmla="*/ 2147483647 h 60"/>
                  <a:gd name="T58" fmla="*/ 2147483647 w 67"/>
                  <a:gd name="T59" fmla="*/ 2147483647 h 60"/>
                  <a:gd name="T60" fmla="*/ 2087055172 w 67"/>
                  <a:gd name="T61" fmla="*/ 806142661 h 60"/>
                  <a:gd name="T62" fmla="*/ 552454614 w 67"/>
                  <a:gd name="T63" fmla="*/ 2147483647 h 6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67"/>
                  <a:gd name="T97" fmla="*/ 0 h 60"/>
                  <a:gd name="T98" fmla="*/ 67 w 67"/>
                  <a:gd name="T99" fmla="*/ 60 h 6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67" h="60">
                    <a:moveTo>
                      <a:pt x="53" y="2"/>
                    </a:moveTo>
                    <a:cubicBezTo>
                      <a:pt x="53" y="1"/>
                      <a:pt x="52" y="0"/>
                      <a:pt x="51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5" y="0"/>
                      <a:pt x="44" y="1"/>
                      <a:pt x="44" y="2"/>
                    </a:cubicBezTo>
                    <a:cubicBezTo>
                      <a:pt x="44" y="5"/>
                      <a:pt x="44" y="5"/>
                      <a:pt x="44" y="5"/>
                    </a:cubicBezTo>
                    <a:cubicBezTo>
                      <a:pt x="53" y="14"/>
                      <a:pt x="53" y="14"/>
                      <a:pt x="53" y="14"/>
                    </a:cubicBezTo>
                    <a:lnTo>
                      <a:pt x="53" y="2"/>
                    </a:lnTo>
                    <a:close/>
                    <a:moveTo>
                      <a:pt x="66" y="31"/>
                    </a:moveTo>
                    <a:cubicBezTo>
                      <a:pt x="36" y="2"/>
                      <a:pt x="36" y="2"/>
                      <a:pt x="36" y="2"/>
                    </a:cubicBezTo>
                    <a:cubicBezTo>
                      <a:pt x="35" y="0"/>
                      <a:pt x="33" y="0"/>
                      <a:pt x="31" y="2"/>
                    </a:cubicBezTo>
                    <a:cubicBezTo>
                      <a:pt x="2" y="31"/>
                      <a:pt x="2" y="31"/>
                      <a:pt x="2" y="31"/>
                    </a:cubicBezTo>
                    <a:cubicBezTo>
                      <a:pt x="0" y="33"/>
                      <a:pt x="0" y="35"/>
                      <a:pt x="2" y="36"/>
                    </a:cubicBezTo>
                    <a:cubicBezTo>
                      <a:pt x="2" y="37"/>
                      <a:pt x="3" y="37"/>
                      <a:pt x="4" y="37"/>
                    </a:cubicBezTo>
                    <a:cubicBezTo>
                      <a:pt x="5" y="37"/>
                      <a:pt x="6" y="37"/>
                      <a:pt x="7" y="36"/>
                    </a:cubicBezTo>
                    <a:cubicBezTo>
                      <a:pt x="34" y="9"/>
                      <a:pt x="34" y="9"/>
                      <a:pt x="34" y="9"/>
                    </a:cubicBezTo>
                    <a:cubicBezTo>
                      <a:pt x="61" y="36"/>
                      <a:pt x="61" y="36"/>
                      <a:pt x="61" y="36"/>
                    </a:cubicBezTo>
                    <a:cubicBezTo>
                      <a:pt x="62" y="38"/>
                      <a:pt x="65" y="38"/>
                      <a:pt x="66" y="36"/>
                    </a:cubicBezTo>
                    <a:cubicBezTo>
                      <a:pt x="67" y="35"/>
                      <a:pt x="67" y="33"/>
                      <a:pt x="66" y="31"/>
                    </a:cubicBezTo>
                    <a:close/>
                    <a:moveTo>
                      <a:pt x="9" y="37"/>
                    </a:moveTo>
                    <a:cubicBezTo>
                      <a:pt x="9" y="57"/>
                      <a:pt x="9" y="57"/>
                      <a:pt x="9" y="57"/>
                    </a:cubicBezTo>
                    <a:cubicBezTo>
                      <a:pt x="9" y="59"/>
                      <a:pt x="11" y="60"/>
                      <a:pt x="13" y="60"/>
                    </a:cubicBezTo>
                    <a:cubicBezTo>
                      <a:pt x="28" y="60"/>
                      <a:pt x="28" y="60"/>
                      <a:pt x="28" y="60"/>
                    </a:cubicBezTo>
                    <a:cubicBezTo>
                      <a:pt x="28" y="42"/>
                      <a:pt x="28" y="42"/>
                      <a:pt x="28" y="42"/>
                    </a:cubicBezTo>
                    <a:cubicBezTo>
                      <a:pt x="28" y="42"/>
                      <a:pt x="29" y="41"/>
                      <a:pt x="29" y="41"/>
                    </a:cubicBezTo>
                    <a:cubicBezTo>
                      <a:pt x="38" y="41"/>
                      <a:pt x="38" y="41"/>
                      <a:pt x="38" y="41"/>
                    </a:cubicBezTo>
                    <a:cubicBezTo>
                      <a:pt x="39" y="41"/>
                      <a:pt x="39" y="42"/>
                      <a:pt x="39" y="42"/>
                    </a:cubicBezTo>
                    <a:cubicBezTo>
                      <a:pt x="39" y="60"/>
                      <a:pt x="39" y="60"/>
                      <a:pt x="39" y="60"/>
                    </a:cubicBezTo>
                    <a:cubicBezTo>
                      <a:pt x="55" y="60"/>
                      <a:pt x="55" y="60"/>
                      <a:pt x="55" y="60"/>
                    </a:cubicBezTo>
                    <a:cubicBezTo>
                      <a:pt x="57" y="60"/>
                      <a:pt x="58" y="59"/>
                      <a:pt x="58" y="57"/>
                    </a:cubicBezTo>
                    <a:cubicBezTo>
                      <a:pt x="58" y="38"/>
                      <a:pt x="58" y="38"/>
                      <a:pt x="58" y="38"/>
                    </a:cubicBezTo>
                    <a:cubicBezTo>
                      <a:pt x="34" y="13"/>
                      <a:pt x="34" y="13"/>
                      <a:pt x="34" y="13"/>
                    </a:cubicBezTo>
                    <a:lnTo>
                      <a:pt x="9" y="37"/>
                    </a:lnTo>
                    <a:close/>
                  </a:path>
                </a:pathLst>
              </a:custGeom>
              <a:solidFill>
                <a:srgbClr val="00A6D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"/>
                  <a:ea typeface="ＭＳ Ｐゴシック" pitchFamily="-97" charset="-128"/>
                </a:endParaRPr>
              </a:p>
            </p:txBody>
          </p:sp>
          <p:sp>
            <p:nvSpPr>
              <p:cNvPr id="42" name="Rectangle 46"/>
              <p:cNvSpPr/>
              <p:nvPr/>
            </p:nvSpPr>
            <p:spPr>
              <a:xfrm>
                <a:off x="1056051" y="2908189"/>
                <a:ext cx="951974" cy="710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3600" b="1" dirty="0" smtClean="0">
                    <a:latin typeface="Source Sans Pro" pitchFamily="34" charset="0"/>
                  </a:rPr>
                  <a:t>44</a:t>
                </a:r>
                <a:endParaRPr lang="ms-MY" sz="3600" b="1" dirty="0">
                  <a:latin typeface="Source Sans Pro" pitchFamily="34" charset="0"/>
                </a:endParaRPr>
              </a:p>
            </p:txBody>
          </p:sp>
          <p:sp>
            <p:nvSpPr>
              <p:cNvPr id="43" name="Rectangle 46"/>
              <p:cNvSpPr/>
              <p:nvPr/>
            </p:nvSpPr>
            <p:spPr>
              <a:xfrm>
                <a:off x="1716388" y="3095158"/>
                <a:ext cx="1692114" cy="4062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1800" b="1" dirty="0" smtClean="0">
                    <a:solidFill>
                      <a:srgbClr val="005EB4"/>
                    </a:solidFill>
                    <a:latin typeface="Source Sans Pro" pitchFamily="34" charset="0"/>
                  </a:rPr>
                  <a:t>Familiares</a:t>
                </a:r>
                <a:endParaRPr lang="ms-MY" sz="1800" b="1" dirty="0">
                  <a:solidFill>
                    <a:srgbClr val="005EB4"/>
                  </a:solidFill>
                  <a:latin typeface="Source Sans Pro" pitchFamily="34" charset="0"/>
                </a:endParaRPr>
              </a:p>
            </p:txBody>
          </p:sp>
        </p:grpSp>
      </p:grpSp>
      <p:sp>
        <p:nvSpPr>
          <p:cNvPr id="3" name="Rectángulo 2"/>
          <p:cNvSpPr/>
          <p:nvPr/>
        </p:nvSpPr>
        <p:spPr>
          <a:xfrm>
            <a:off x="15151" y="5936549"/>
            <a:ext cx="8229401" cy="430887"/>
          </a:xfrm>
          <a:prstGeom prst="rect">
            <a:avLst/>
          </a:prstGeom>
          <a:solidFill>
            <a:srgbClr val="D2B29B"/>
          </a:solidFill>
        </p:spPr>
        <p:txBody>
          <a:bodyPr wrap="square">
            <a:spAutoFit/>
          </a:bodyPr>
          <a:lstStyle/>
          <a:p>
            <a:pPr>
              <a:defRPr sz="22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201 casos </a:t>
            </a:r>
            <a:r>
              <a:rPr lang="es-ES" dirty="0">
                <a:solidFill>
                  <a:schemeClr val="bg1"/>
                </a:solidFill>
              </a:rPr>
              <a:t>con medidas de acogimiento de emergencia</a:t>
            </a:r>
          </a:p>
        </p:txBody>
      </p:sp>
      <p:sp>
        <p:nvSpPr>
          <p:cNvPr id="36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48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49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1" name="Subtitle 4"/>
            <p:cNvSpPr txBox="1">
              <a:spLocks/>
            </p:cNvSpPr>
            <p:nvPr/>
          </p:nvSpPr>
          <p:spPr>
            <a:xfrm>
              <a:off x="1477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ENE-SEP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2481101" y="124582"/>
            <a:ext cx="6992925" cy="963379"/>
            <a:chOff x="2481101" y="124582"/>
            <a:chExt cx="6992925" cy="963379"/>
          </a:xfrm>
        </p:grpSpPr>
        <p:sp>
          <p:nvSpPr>
            <p:cNvPr id="47" name="Round Same Side Corner Rectangle 42"/>
            <p:cNvSpPr/>
            <p:nvPr/>
          </p:nvSpPr>
          <p:spPr>
            <a:xfrm rot="5400000" flipH="1">
              <a:off x="3565716" y="-289360"/>
              <a:ext cx="90343" cy="225957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  <p:sp>
          <p:nvSpPr>
            <p:cNvPr id="5" name="Elipse 4"/>
            <p:cNvSpPr/>
            <p:nvPr/>
          </p:nvSpPr>
          <p:spPr>
            <a:xfrm>
              <a:off x="4212947" y="736321"/>
              <a:ext cx="255135" cy="1121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5" name="Subtitle 4"/>
            <p:cNvSpPr txBox="1">
              <a:spLocks/>
            </p:cNvSpPr>
            <p:nvPr/>
          </p:nvSpPr>
          <p:spPr>
            <a:xfrm>
              <a:off x="3186666" y="124582"/>
              <a:ext cx="4048380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Acogimientos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6633792" y="284857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de emergencia</a:t>
              </a:r>
            </a:p>
          </p:txBody>
        </p:sp>
      </p:grpSp>
      <p:pic>
        <p:nvPicPr>
          <p:cNvPr id="29" name="Imagen 2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0" t="10899" r="13385" b="11376"/>
          <a:stretch/>
        </p:blipFill>
        <p:spPr>
          <a:xfrm>
            <a:off x="9744914" y="30733"/>
            <a:ext cx="2380430" cy="113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07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3e12654892ab527ac8e975af51999699e8d51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19637</TotalTime>
  <Words>1743</Words>
  <Application>Microsoft Office PowerPoint</Application>
  <PresentationFormat>Doble carta (432 x 279 mm)</PresentationFormat>
  <Paragraphs>339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7" baseType="lpstr">
      <vt:lpstr>ＭＳ Ｐゴシック</vt:lpstr>
      <vt:lpstr>Arial</vt:lpstr>
      <vt:lpstr>Calibri</vt:lpstr>
      <vt:lpstr>Calibri Light</vt:lpstr>
      <vt:lpstr>Clear Sans</vt:lpstr>
      <vt:lpstr>Fira Sans SemiBold Italic</vt:lpstr>
      <vt:lpstr>Gill Sans</vt:lpstr>
      <vt:lpstr>Hiragino Sans GB W3</vt:lpstr>
      <vt:lpstr>Roboto</vt:lpstr>
      <vt:lpstr>Source Sans Pro</vt:lpstr>
      <vt:lpstr>Source Sans Pro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Rodrigo Morales</dc:creator>
  <cp:lastModifiedBy>Laura Lisett Centeno Zavaleta</cp:lastModifiedBy>
  <cp:revision>1020</cp:revision>
  <cp:lastPrinted>2019-05-16T21:38:06Z</cp:lastPrinted>
  <dcterms:created xsi:type="dcterms:W3CDTF">2015-07-24T17:11:36Z</dcterms:created>
  <dcterms:modified xsi:type="dcterms:W3CDTF">2020-11-06T15:16:01Z</dcterms:modified>
</cp:coreProperties>
</file>