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sldIdLst>
    <p:sldId id="256" r:id="rId4"/>
    <p:sldId id="258" r:id="rId5"/>
    <p:sldId id="257" r:id="rId6"/>
    <p:sldId id="259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1" r:id="rId27"/>
    <p:sldId id="282" r:id="rId28"/>
    <p:sldId id="283" r:id="rId29"/>
    <p:sldId id="284" r:id="rId30"/>
    <p:sldId id="285" r:id="rId31"/>
    <p:sldId id="291" r:id="rId32"/>
    <p:sldId id="292" r:id="rId33"/>
    <p:sldId id="293" r:id="rId34"/>
    <p:sldId id="294" r:id="rId35"/>
    <p:sldId id="295" r:id="rId36"/>
    <p:sldId id="296" r:id="rId37"/>
    <p:sldId id="297" r:id="rId38"/>
    <p:sldId id="298" r:id="rId39"/>
    <p:sldId id="299" r:id="rId40"/>
    <p:sldId id="300" r:id="rId41"/>
    <p:sldId id="301" r:id="rId42"/>
    <p:sldId id="302" r:id="rId43"/>
    <p:sldId id="305" r:id="rId44"/>
    <p:sldId id="303" r:id="rId45"/>
    <p:sldId id="304" r:id="rId46"/>
    <p:sldId id="286" r:id="rId47"/>
    <p:sldId id="287" r:id="rId48"/>
    <p:sldId id="288" r:id="rId49"/>
    <p:sldId id="289" r:id="rId50"/>
    <p:sldId id="306" r:id="rId51"/>
    <p:sldId id="307" r:id="rId52"/>
    <p:sldId id="290" r:id="rId53"/>
  </p:sldIdLst>
  <p:sldSz cx="9144000" cy="6858000" type="screen4x3"/>
  <p:notesSz cx="6858000" cy="9144000"/>
  <p:defaultTextStyle>
    <a:defPPr>
      <a:defRPr lang="es-S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77" autoAdjust="0"/>
    <p:restoredTop sz="94660"/>
  </p:normalViewPr>
  <p:slideViewPr>
    <p:cSldViewPr snapToGrid="0">
      <p:cViewPr varScale="1">
        <p:scale>
          <a:sx n="71" d="100"/>
          <a:sy n="71" d="100"/>
        </p:scale>
        <p:origin x="113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" Type="http://schemas.openxmlformats.org/officeDocument/2006/relationships/slide" Target="slides/slide2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theme" Target="theme/theme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tableStyles" Target="tableStyles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53720"/>
            <a:ext cx="77724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833395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544DC-96A1-4B44-9248-F658099B7522}" type="datetimeFigureOut">
              <a:rPr lang="es-SV" smtClean="0"/>
              <a:t>11/12/2018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3DC10-EE44-41C8-9512-6464AA3EA480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671170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2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544DC-96A1-4B44-9248-F658099B7522}" type="datetimeFigureOut">
              <a:rPr lang="es-SV" smtClean="0"/>
              <a:t>11/12/2018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3DC10-EE44-41C8-9512-6464AA3EA480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015808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2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544DC-96A1-4B44-9248-F658099B7522}" type="datetimeFigureOut">
              <a:rPr lang="es-SV" smtClean="0"/>
              <a:t>11/12/2018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3DC10-EE44-41C8-9512-6464AA3EA480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0476552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585072"/>
            <a:ext cx="6858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SV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4064747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SV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CA924-7346-4851-8E21-C25C9FC43A92}" type="datetimeFigureOut">
              <a:rPr lang="es-SV" smtClean="0"/>
              <a:t>11/12/2018</a:t>
            </a:fld>
            <a:endParaRPr lang="es-SV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0A0D7-B3E2-49B2-9FF1-94AF5D6A1E2C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0271177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CA924-7346-4851-8E21-C25C9FC43A92}" type="datetimeFigureOut">
              <a:rPr lang="es-SV" smtClean="0"/>
              <a:t>11/12/2018</a:t>
            </a:fld>
            <a:endParaRPr lang="es-SV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0A0D7-B3E2-49B2-9FF1-94AF5D6A1E2C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3201110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423302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SV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303027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CA924-7346-4851-8E21-C25C9FC43A92}" type="datetimeFigureOut">
              <a:rPr lang="es-SV" smtClean="0"/>
              <a:t>11/12/2018</a:t>
            </a:fld>
            <a:endParaRPr lang="es-SV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0A0D7-B3E2-49B2-9FF1-94AF5D6A1E2C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4830751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CA924-7346-4851-8E21-C25C9FC43A92}" type="datetimeFigureOut">
              <a:rPr lang="es-SV" smtClean="0"/>
              <a:t>11/12/2018</a:t>
            </a:fld>
            <a:endParaRPr lang="es-SV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0A0D7-B3E2-49B2-9FF1-94AF5D6A1E2C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3409675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CA924-7346-4851-8E21-C25C9FC43A92}" type="datetimeFigureOut">
              <a:rPr lang="es-SV" smtClean="0"/>
              <a:t>11/12/2018</a:t>
            </a:fld>
            <a:endParaRPr lang="es-SV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0A0D7-B3E2-49B2-9FF1-94AF5D6A1E2C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0518234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CA924-7346-4851-8E21-C25C9FC43A92}" type="datetimeFigureOut">
              <a:rPr lang="es-SV" smtClean="0"/>
              <a:t>11/12/2018</a:t>
            </a:fld>
            <a:endParaRPr lang="es-SV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0A0D7-B3E2-49B2-9FF1-94AF5D6A1E2C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020433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CA924-7346-4851-8E21-C25C9FC43A92}" type="datetimeFigureOut">
              <a:rPr lang="es-SV" smtClean="0"/>
              <a:t>11/12/2018</a:t>
            </a:fld>
            <a:endParaRPr lang="es-SV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0A0D7-B3E2-49B2-9FF1-94AF5D6A1E2C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2610550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CA924-7346-4851-8E21-C25C9FC43A92}" type="datetimeFigureOut">
              <a:rPr lang="es-SV" smtClean="0"/>
              <a:t>11/12/2018</a:t>
            </a:fld>
            <a:endParaRPr lang="es-SV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0A0D7-B3E2-49B2-9FF1-94AF5D6A1E2C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000835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698422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203373"/>
            <a:ext cx="7886700" cy="397359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544DC-96A1-4B44-9248-F658099B7522}" type="datetimeFigureOut">
              <a:rPr lang="es-SV" smtClean="0"/>
              <a:t>11/12/2018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3DC10-EE44-41C8-9512-6464AA3EA480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9249552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SV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CA924-7346-4851-8E21-C25C9FC43A92}" type="datetimeFigureOut">
              <a:rPr lang="es-SV" smtClean="0"/>
              <a:t>11/12/2018</a:t>
            </a:fld>
            <a:endParaRPr lang="es-SV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0A0D7-B3E2-49B2-9FF1-94AF5D6A1E2C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0278613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CA924-7346-4851-8E21-C25C9FC43A92}" type="datetimeFigureOut">
              <a:rPr lang="es-SV" smtClean="0"/>
              <a:t>11/12/2018</a:t>
            </a:fld>
            <a:endParaRPr lang="es-SV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0A0D7-B3E2-49B2-9FF1-94AF5D6A1E2C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8248704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CA924-7346-4851-8E21-C25C9FC43A92}" type="datetimeFigureOut">
              <a:rPr lang="es-SV" smtClean="0"/>
              <a:t>11/12/2018</a:t>
            </a:fld>
            <a:endParaRPr lang="es-SV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0A0D7-B3E2-49B2-9FF1-94AF5D6A1E2C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8731779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54017" y="1430836"/>
            <a:ext cx="6858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54017" y="3910511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SV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F4EC4-B29B-4C1C-BEDA-14E0176E40AD}" type="datetimeFigureOut">
              <a:rPr lang="es-SV" smtClean="0"/>
              <a:t>11/12/2018</a:t>
            </a:fld>
            <a:endParaRPr lang="es-SV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2D63B-7E3E-488E-B7D4-BFFE9A7BE1AE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5426602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F4EC4-B29B-4C1C-BEDA-14E0176E40AD}" type="datetimeFigureOut">
              <a:rPr lang="es-SV" smtClean="0"/>
              <a:t>11/12/2018</a:t>
            </a:fld>
            <a:endParaRPr lang="es-SV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2D63B-7E3E-488E-B7D4-BFFE9A7BE1AE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6623743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F4EC4-B29B-4C1C-BEDA-14E0176E40AD}" type="datetimeFigureOut">
              <a:rPr lang="es-SV" smtClean="0"/>
              <a:t>11/12/2018</a:t>
            </a:fld>
            <a:endParaRPr lang="es-SV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2D63B-7E3E-488E-B7D4-BFFE9A7BE1AE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5067703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F4EC4-B29B-4C1C-BEDA-14E0176E40AD}" type="datetimeFigureOut">
              <a:rPr lang="es-SV" smtClean="0"/>
              <a:t>11/12/2018</a:t>
            </a:fld>
            <a:endParaRPr lang="es-SV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2D63B-7E3E-488E-B7D4-BFFE9A7BE1AE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0354748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F4EC4-B29B-4C1C-BEDA-14E0176E40AD}" type="datetimeFigureOut">
              <a:rPr lang="es-SV" smtClean="0"/>
              <a:t>11/12/2018</a:t>
            </a:fld>
            <a:endParaRPr lang="es-SV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2D63B-7E3E-488E-B7D4-BFFE9A7BE1AE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5304983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F4EC4-B29B-4C1C-BEDA-14E0176E40AD}" type="datetimeFigureOut">
              <a:rPr lang="es-SV" smtClean="0"/>
              <a:t>11/12/2018</a:t>
            </a:fld>
            <a:endParaRPr lang="es-SV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2D63B-7E3E-488E-B7D4-BFFE9A7BE1AE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8034369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F4EC4-B29B-4C1C-BEDA-14E0176E40AD}" type="datetimeFigureOut">
              <a:rPr lang="es-SV" smtClean="0"/>
              <a:t>11/12/2018</a:t>
            </a:fld>
            <a:endParaRPr lang="es-SV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2D63B-7E3E-488E-B7D4-BFFE9A7BE1AE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962936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016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795340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675065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544DC-96A1-4B44-9248-F658099B7522}" type="datetimeFigureOut">
              <a:rPr lang="es-SV" smtClean="0"/>
              <a:t>11/12/2018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3DC10-EE44-41C8-9512-6464AA3EA480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80689371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F4EC4-B29B-4C1C-BEDA-14E0176E40AD}" type="datetimeFigureOut">
              <a:rPr lang="es-SV" smtClean="0"/>
              <a:t>11/12/2018</a:t>
            </a:fld>
            <a:endParaRPr lang="es-SV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2D63B-7E3E-488E-B7D4-BFFE9A7BE1AE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69452744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SV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F4EC4-B29B-4C1C-BEDA-14E0176E40AD}" type="datetimeFigureOut">
              <a:rPr lang="es-SV" smtClean="0"/>
              <a:t>11/12/2018</a:t>
            </a:fld>
            <a:endParaRPr lang="es-SV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2D63B-7E3E-488E-B7D4-BFFE9A7BE1AE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54597050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F4EC4-B29B-4C1C-BEDA-14E0176E40AD}" type="datetimeFigureOut">
              <a:rPr lang="es-SV" smtClean="0"/>
              <a:t>11/12/2018</a:t>
            </a:fld>
            <a:endParaRPr lang="es-SV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2D63B-7E3E-488E-B7D4-BFFE9A7BE1AE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8526010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F4EC4-B29B-4C1C-BEDA-14E0176E40AD}" type="datetimeFigureOut">
              <a:rPr lang="es-SV" smtClean="0"/>
              <a:t>11/12/2018</a:t>
            </a:fld>
            <a:endParaRPr lang="es-SV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2D63B-7E3E-488E-B7D4-BFFE9A7BE1AE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513738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2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28810"/>
            <a:ext cx="7886700" cy="1161879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544DC-96A1-4B44-9248-F658099B7522}" type="datetimeFigureOut">
              <a:rPr lang="es-SV" smtClean="0"/>
              <a:t>11/12/2018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3DC10-EE44-41C8-9512-6464AA3EA480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347236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2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544DC-96A1-4B44-9248-F658099B7522}" type="datetimeFigureOut">
              <a:rPr lang="es-SV" smtClean="0"/>
              <a:t>11/12/2018</a:t>
            </a:fld>
            <a:endParaRPr lang="es-S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3DC10-EE44-41C8-9512-6464AA3EA480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160923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2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81222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544DC-96A1-4B44-9248-F658099B7522}" type="datetimeFigureOut">
              <a:rPr lang="es-SV" smtClean="0"/>
              <a:t>11/12/2018</a:t>
            </a:fld>
            <a:endParaRPr lang="es-S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3DC10-EE44-41C8-9512-6464AA3EA480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908054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2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544DC-96A1-4B44-9248-F658099B7522}" type="datetimeFigureOut">
              <a:rPr lang="es-SV" smtClean="0"/>
              <a:t>11/12/2018</a:t>
            </a:fld>
            <a:endParaRPr lang="es-S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3DC10-EE44-41C8-9512-6464AA3EA480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953185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2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544DC-96A1-4B44-9248-F658099B7522}" type="datetimeFigureOut">
              <a:rPr lang="es-SV" smtClean="0"/>
              <a:t>11/12/2018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3DC10-EE44-41C8-9512-6464AA3EA480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553422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2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544DC-96A1-4B44-9248-F658099B7522}" type="datetimeFigureOut">
              <a:rPr lang="es-SV" smtClean="0"/>
              <a:t>11/12/2018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3DC10-EE44-41C8-9512-6464AA3EA480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531014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0544DC-96A1-4B44-9248-F658099B7522}" type="datetimeFigureOut">
              <a:rPr lang="es-SV" smtClean="0"/>
              <a:t>11/12/2018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73DC10-EE44-41C8-9512-6464AA3EA480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061613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2CA924-7346-4851-8E21-C25C9FC43A92}" type="datetimeFigureOut">
              <a:rPr lang="es-SV" smtClean="0"/>
              <a:t>11/12/2018</a:t>
            </a:fld>
            <a:endParaRPr lang="es-SV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SV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10A0D7-B3E2-49B2-9FF1-94AF5D6A1E2C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352444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S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5F4EC4-B29B-4C1C-BEDA-14E0176E40AD}" type="datetimeFigureOut">
              <a:rPr lang="es-SV" smtClean="0"/>
              <a:t>11/12/2018</a:t>
            </a:fld>
            <a:endParaRPr lang="es-SV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SV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02D63B-7E3E-488E-B7D4-BFFE9A7BE1AE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003778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S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SV" dirty="0" smtClean="0"/>
              <a:t>ESTRUCTURA ORGÁNICA</a:t>
            </a:r>
            <a:endParaRPr lang="es-SV" dirty="0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SV" dirty="0" smtClean="0"/>
              <a:t>CONSEJO NACIONAL DE LA NIÑEZ Y DE LA ADOLESCENCIA</a:t>
            </a:r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2023937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Subdirección de Políticas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coordinar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gestionar los procesos institucionales relativos al diseño, formulación, monitoreo y evaluación de la Política Nacional de Protección Integral de la Niñez y de la Adolescencia; el procesamiento y análisis de información relacionada con la situación de los derechos de la niñez y de la adolescencia; y el apoyo en el proceso de la planificación para la coordinación y articulación del Sistema Nacional de Protección creado con la LEPINA. </a:t>
            </a: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de la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titular: Ana Carolina Manzano Gutiérrez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0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3949418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Departamento de Promoción y Difusión</a:t>
            </a:r>
            <a:endParaRPr lang="es-SV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d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esarrollar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fortalecer habilidades y competencias en materia de derechos humanos de la niñez y adolescencia a las y los operadores del Sistema Nacional de Protección, diversos actores locales y población en general, con la finalidad de contribuir al cumplimiento de los derechos de las niñas, niños y adolescentes en El Salvador. </a:t>
            </a: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 titular: Francisco Giovanni </a:t>
            </a:r>
            <a:r>
              <a:rPr lang="es-SV" sz="1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Ortez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SV" sz="1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Gamez</a:t>
            </a: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383917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Unidad de Coordinación y Articulación del Sistema Nacional de Protección 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asesorar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apoyar a la Directora o Director Ejecutivo y demás dependencias del CONNA en el trabajo de articulación y coordinación del Sistema Nacional de Protección, que contribuya con la garantía de los derechos de las niñas, niños y adolescentes en El Salvador. </a:t>
            </a: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de la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titular: Claudia María Hernández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0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2913809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Unidad de </a:t>
            </a:r>
            <a:r>
              <a:rPr lang="es-SV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Información y Análisis </a:t>
            </a:r>
            <a:endParaRPr lang="es-SV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Producir información relacionada con los derechos humanos de niñas, niños y adolescentes que contribuya con la toma de decisiones para el cumplimiento efectivo de sus derechos, y sea del conocimiento público.</a:t>
            </a: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 titular: Manuel Enrique Santos Jirón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8</a:t>
            </a:r>
          </a:p>
          <a:p>
            <a:pPr marL="0" indent="0">
              <a:buNone/>
            </a:pP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2664585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Unidad de </a:t>
            </a:r>
            <a:r>
              <a:rPr lang="es-SV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Género</a:t>
            </a:r>
            <a:endParaRPr lang="es-SV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conducir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 proceso de institucionalización del enfoque de género e inclusión en los procesos estratégicos, misionales y de apoyo realizados por el CONNA en cumplimiento de sus competencias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de la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titular: Maria Dolores González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0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559567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Departamento de Políticas y </a:t>
            </a:r>
            <a:r>
              <a:rPr lang="es-SV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Planes Nacionales </a:t>
            </a:r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locales 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gestionar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 proceso de institucionalización de la Política Nacional de Protección Integral de la Niñez y de la Adolescencia en las instituciones del Sistema Nacional de Protección y otros organismos, para garantizar de manera efectiva los derechos de las niñas, niños y adolescentes en El Salvador.</a:t>
            </a: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de la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titular: Ana </a:t>
            </a:r>
            <a:r>
              <a:rPr lang="es-SV" sz="1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Madaly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Sanchez 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3125946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Subdirección de Registro y Vigilancia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coordinar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organizar y dirigir los procedimientos administrativos de autorización, registro y acreditación de las entidades y programas de atención de la niñez y de la adolescencia; así como los procedimientos de supervisión y vigilancia competencia del CONNA, para garantizar calidad en los servicios que prestan, en el marco de la Ley y la Política Nacional de Protección Integral de la Niñez y Adolescencia.</a:t>
            </a: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de la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titular: Victoria Griselda González López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0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2974334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Departamento de Registro y Asistencia Técnica.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velar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 que los procedimientos de autorización administrativa y registro de las entidades de atención a la niñez y adolescencia sean realizados con efectividad, eficacia y respeto al debido proceso.</a:t>
            </a: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de la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titular: Claudia Carolina López de Castro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2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611220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Departamento de Acreditación y Seguimiento de Programas 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coordinar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diligenciar los procesos de autorización y acreditación de programas de las Entidades de Atención, a fin de asegurar la pertinencia, coherencia y adecuación a los contenidos de la LEPINA, la Convención de Derechos del Niño y tratados de Derechos Humanos vigentes en El Salvador.</a:t>
            </a: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 titular: José Carlos Rodríguez Martínez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4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997506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Departamento de Supervisión 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organizar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coordinar los procesos de supervisión y vigilancia competencia del CONNA relacionados al rol del ISNA en la RAC, cumplimiento de medida de acogimiento institucional y respeto de derechos de niñas, niños y adolescentes sujetos a adopción, basado en los artículos 129, 135 numeral 13 y 178 inciso 2° de la LEPINA.</a:t>
            </a: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de la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titular: Ana Marisela Rodas Recinos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2728697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5485"/>
            <a:ext cx="9144793" cy="5706351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46709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Departamento de Investigación de Infracciones 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g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arantizar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 respeto al debido proceso legal en el trámite del procedimiento administrativo sancionador de los miembros de la Red de Atención Compartida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 titular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Héctor Saúl Melgar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1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2926042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Subdirección de Promoción y Protección de Derechos Colectivos y Difusos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dirigir los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procesos de asistencia técnica, coordinación y articulación local orientados a la creación y funcionamiento de los Comités Locales de Derechos de la Niñez y Adolescencia, contribuyendo al funcionamiento del Sistema Nacional de Protección Integral de la Niñez y Adolescencia y a la promoción, difusión y protección de los derechos colectivos y difusos de las niñas, niños y adolescentes en el ámbito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local.</a:t>
            </a: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de la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titular: Iliana Margarita Segovia Gómez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3751611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Departamento de Coordinación y Articulación Local 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liderar la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implementación de mecanismos de coordinación entre los integrantes del Sistema de Protección Integral, la Red de Atención Compartida y las municipalidades que permitan la articulación necesaria para el funcionamiento del Sistema Nacional de Protección Integral en el ámbito local y la creación y funcionamiento de los Comités locales de Derechos de la Niñez y la Adolescencia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de la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titular: Paula Guadalupe Santos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1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3001788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Departamento de Asistencia Técnica a Comités Locales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liderar el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proceso de asistencia técnica y acompañamiento a las municipalidades y Comités Locales para la conformación y funcionamiento de los Comités Locales de Derechos de la Niñez y Adolescencia de acuerdo a lo establecido en la LEPINA y sus respectivos reglamentos.</a:t>
            </a: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 titular: Carlos Neftalí Rosa De Paz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24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21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45</a:t>
            </a:r>
          </a:p>
          <a:p>
            <a:pPr marL="0" indent="0">
              <a:buNone/>
            </a:pP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4095480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Subdirección de Defensa de Derechos Individuales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coordinar y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gestionar el desarrollo de la defensa efectiva de los derechos de la niñez y de la adolescencia, así como la asistencia técnica y la supervisión de las Juntas de Protección de la Niñez y de la adolescencia.</a:t>
            </a: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de la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titular: Vanesa Carolina Martínez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0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2741078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Departamento Asistencia Técnica Juntas de Protección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gestionar y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brindar asistencia técnica a las Juntas de Protección de la niñez y de la adolescencia, mediante la emisión de lineamientos, opiniones, informes técnicos, normas internas y otros instrumentos que permitan mejorar el adecuado funcionamiento de las referidas Juntas de Protección.</a:t>
            </a: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 titular: Dionisio Ernesto Alonzo Sosa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2236240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Departamento de Supervisión de Juntas de Protección 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desarrollar procesos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supervisión en el cumplimiento de las normas que rigen el trabajo de Juntas de Protección de la Niñez y de la Adolescencia, los lineamientos técnicos y recomendaciones emanadas para la mejora del funcionamiento de las referidas Juntas de Protección.</a:t>
            </a: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de la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titular: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Licda. Darlyn Milena Alas</a:t>
            </a: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4132998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Departamento de Protección de Derechos de niñez y adolescencia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gestionar,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analizar, proponer y desarrollar mecanismos para la defensa efectiva de los derechos de niñas, niños y adolescentes, mediante la activación de diversos actores del Sistema Nacional de Protección de la Niñez y de la Adolescencia, el desarrollo de coordinaciones otras acciones legales.</a:t>
            </a: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de la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titular: Mirla Guadalupe Carbajal Orellana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4087791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Junta de Protección de la Niñez y de la </a:t>
            </a:r>
            <a:r>
              <a:rPr lang="es-SV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Adolescencia de San Salvador I</a:t>
            </a:r>
            <a:endParaRPr lang="es-SV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proteger los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derechos de todas las niñas, niños y adolescentes dictando medidas de protección administrativas y sanciones, en cada departamento.</a:t>
            </a: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de la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titular: </a:t>
            </a:r>
            <a:r>
              <a:rPr lang="es-SV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Cynthia Margarita Saravia Serrano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1846421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Junta de Protección de la Niñez y de la </a:t>
            </a:r>
            <a:r>
              <a:rPr lang="es-SV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Adolescencia de San Salvador II</a:t>
            </a:r>
            <a:endParaRPr lang="es-SV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proteger los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derechos de todas las niñas, niños y adolescentes dictando medidas de protección administrativas y sanciones, en cada departamento.</a:t>
            </a: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de la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titular: Alma Cecilia Jimenez Funes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4055790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837126" y="1210614"/>
            <a:ext cx="754106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SV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855656"/>
            <a:ext cx="7886700" cy="594427"/>
          </a:xfrm>
        </p:spPr>
        <p:txBody>
          <a:bodyPr>
            <a:noAutofit/>
          </a:bodyPr>
          <a:lstStyle/>
          <a:p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Consejo </a:t>
            </a:r>
            <a:r>
              <a:rPr lang="es-SV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Directivo</a:t>
            </a:r>
            <a:endParaRPr lang="es-SV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8650" y="1379891"/>
            <a:ext cx="7886700" cy="4549435"/>
          </a:xfrm>
        </p:spPr>
        <p:txBody>
          <a:bodyPr>
            <a:noAutofit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 el órgano supremo del CONNA, el cual está integrado por la máxima autoridad de las siguientes Instituciones</a:t>
            </a:r>
            <a:r>
              <a:rPr lang="es-SV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s-SV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Órgano Ejecutivo, los titulares encargados de los siguientes ramos:</a:t>
            </a:r>
          </a:p>
          <a:p>
            <a:pPr marL="400050" lvl="0" indent="-400050">
              <a:lnSpc>
                <a:spcPct val="100000"/>
              </a:lnSpc>
              <a:spcBef>
                <a:spcPts val="0"/>
              </a:spcBef>
              <a:buFont typeface="+mj-lt"/>
              <a:buAutoNum type="romanLcPeriod"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Seguridad Pública y Justicia;</a:t>
            </a:r>
          </a:p>
          <a:p>
            <a:pPr marL="400050" lvl="0" indent="-400050">
              <a:lnSpc>
                <a:spcPct val="100000"/>
              </a:lnSpc>
              <a:spcBef>
                <a:spcPts val="0"/>
              </a:spcBef>
              <a:buFont typeface="+mj-lt"/>
              <a:buAutoNum type="romanLcPeriod"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Hacienda;</a:t>
            </a:r>
          </a:p>
          <a:p>
            <a:pPr marL="400050" lvl="0" indent="-400050">
              <a:lnSpc>
                <a:spcPct val="100000"/>
              </a:lnSpc>
              <a:spcBef>
                <a:spcPts val="0"/>
              </a:spcBef>
              <a:buFont typeface="+mj-lt"/>
              <a:buAutoNum type="romanLcPeriod"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Educación;</a:t>
            </a:r>
          </a:p>
          <a:p>
            <a:pPr marL="400050" lvl="0" indent="-400050">
              <a:lnSpc>
                <a:spcPct val="100000"/>
              </a:lnSpc>
              <a:spcBef>
                <a:spcPts val="0"/>
              </a:spcBef>
              <a:buFont typeface="+mj-lt"/>
              <a:buAutoNum type="romanLcPeriod"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Trabajo y Previsión Social; y,</a:t>
            </a:r>
          </a:p>
          <a:p>
            <a:pPr marL="400050" lvl="0" indent="-400050">
              <a:lnSpc>
                <a:spcPct val="100000"/>
              </a:lnSpc>
              <a:spcBef>
                <a:spcPts val="0"/>
              </a:spcBef>
              <a:buFont typeface="+mj-lt"/>
              <a:buAutoNum type="romanLcPeriod"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Salud Pública y Asistencia Social.</a:t>
            </a:r>
          </a:p>
          <a:p>
            <a:pPr marL="400050" lvl="0" indent="-400050">
              <a:lnSpc>
                <a:spcPct val="100000"/>
              </a:lnSpc>
              <a:spcBef>
                <a:spcPts val="0"/>
              </a:spcBef>
              <a:buFont typeface="+mj-lt"/>
              <a:buAutoNum type="romanLcPeriod"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la Procuraduría General de la República;</a:t>
            </a:r>
          </a:p>
          <a:p>
            <a:pPr marL="400050" lvl="0" indent="-400050">
              <a:lnSpc>
                <a:spcPct val="100000"/>
              </a:lnSpc>
              <a:spcBef>
                <a:spcPts val="0"/>
              </a:spcBef>
              <a:buFont typeface="+mj-lt"/>
              <a:buAutoNum type="romanLcPeriod"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la Corporación de Municipalidades de la República de El Salvador; y,</a:t>
            </a:r>
          </a:p>
          <a:p>
            <a:pPr marL="400050" lvl="0" indent="-400050">
              <a:lnSpc>
                <a:spcPct val="100000"/>
              </a:lnSpc>
              <a:spcBef>
                <a:spcPts val="0"/>
              </a:spcBef>
              <a:buFont typeface="+mj-lt"/>
              <a:buAutoNum type="romanLcPeriod"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Cuatro representantes de la sociedad civil organizada elegidos por la Red de Atención Compartida, dos de los cuales pertenecen a organizaciones no gubernamentales de Derechos Humanos.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MX" sz="1600" dirty="0">
                <a:solidFill>
                  <a:prstClr val="black"/>
                </a:solidFill>
              </a:rPr>
              <a:t> </a:t>
            </a:r>
            <a:endParaRPr lang="es-SV" sz="1600" dirty="0">
              <a:solidFill>
                <a:prstClr val="black"/>
              </a:solidFill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Nombre de la Presidenta del Consejo Directivo: Alicia del Carmen Avila</a:t>
            </a: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ES" sz="16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Mujeres:7</a:t>
            </a:r>
            <a:endParaRPr lang="es-ES" sz="16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Hombres: </a:t>
            </a:r>
            <a:r>
              <a:rPr lang="es-ES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s-ES" sz="16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Total de funcionarios: </a:t>
            </a:r>
            <a:r>
              <a:rPr lang="es-ES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11 </a:t>
            </a:r>
            <a:endParaRPr lang="es-SV" sz="1600" dirty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0956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Junta de Protección de la Niñez y de la </a:t>
            </a:r>
            <a:r>
              <a:rPr lang="es-SV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Adolescencia de San Salvador III</a:t>
            </a:r>
            <a:endParaRPr lang="es-SV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proteger los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derechos de todas las niñas, niños y adolescentes dictando medidas de protección administrativas y sanciones, en cada departamento.</a:t>
            </a: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de la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titular: Damaris Priscila Montes Cruz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3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1721387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Junta de Protección de la Niñez y de la </a:t>
            </a:r>
            <a:r>
              <a:rPr lang="es-SV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Adolescencia de Santa Ana</a:t>
            </a:r>
            <a:endParaRPr lang="es-SV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proteger los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derechos de todas las niñas, niños y adolescentes dictando medidas de protección administrativas y sanciones, en cada departamento.</a:t>
            </a: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de la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titular: Brenda Yaneth Morán de Villalobos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4102960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Junta de Protección de la Niñez y de la </a:t>
            </a:r>
            <a:r>
              <a:rPr lang="es-SV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Adolescencia de Sonsonate</a:t>
            </a:r>
            <a:endParaRPr lang="es-SV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proteger los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derechos de todas las niñas, niños y adolescentes dictando medidas de protección administrativas y sanciones, en cada departamento.</a:t>
            </a: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 titular: Carlos Alberto Villeda García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843811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Junta de Protección de la Niñez y de la </a:t>
            </a:r>
            <a:r>
              <a:rPr lang="es-SV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Adolescencia de Ahuachapán</a:t>
            </a:r>
            <a:endParaRPr lang="es-SV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proteger los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derechos de todas las niñas, niños y adolescentes dictando medidas de protección administrativas y sanciones, en cada departamento.</a:t>
            </a: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 titular: José Alvaro León Canizales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1677030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Junta de Protección de la Niñez y de la </a:t>
            </a:r>
            <a:r>
              <a:rPr lang="es-SV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Adolescencia de La Unión</a:t>
            </a:r>
            <a:endParaRPr lang="es-SV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proteger los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derechos de todas las niñas, niños y adolescentes dictando medidas de protección administrativas y sanciones, en cada departamento.</a:t>
            </a: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 titular: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Mónica Cristina Heredia González</a:t>
            </a: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1973528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Junta de Protección de la Niñez y de la </a:t>
            </a:r>
            <a:r>
              <a:rPr lang="es-SV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Adolescencia de Morazán</a:t>
            </a:r>
            <a:endParaRPr lang="es-SV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proteger los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derechos de todas las niñas, niños y adolescentes dictando medidas de protección administrativas y sanciones, en cada departamento.</a:t>
            </a: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de la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titular: Maira Judith Rodríguez Cárcamo 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3854892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Junta de Protección de la Niñez y de la </a:t>
            </a:r>
            <a:r>
              <a:rPr lang="es-SV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Adolescencia de San Miguel</a:t>
            </a:r>
            <a:endParaRPr lang="es-SV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proteger los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derechos de todas las niñas, niños y adolescentes dictando medidas de protección administrativas y sanciones, en cada departamento.</a:t>
            </a: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de la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titular: Emely Guadalupe Ascencio Turcios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816378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Junta de Protección de la Niñez y de la </a:t>
            </a:r>
            <a:r>
              <a:rPr lang="es-SV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Adolescencia de Usulután</a:t>
            </a:r>
            <a:endParaRPr lang="es-SV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proteger los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derechos de todas las niñas, niños y adolescentes dictando medidas de protección administrativas y sanciones, en cada departamento.</a:t>
            </a: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de la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titular: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 Gilma Silis</a:t>
            </a: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1642587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Junta de Protección de la Niñez y de la </a:t>
            </a:r>
            <a:r>
              <a:rPr lang="es-SV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Adolescencia de San Vicente </a:t>
            </a:r>
            <a:endParaRPr lang="es-SV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proteger los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derechos de todas las niñas, niños y adolescentes dictando medidas de protección administrativas y sanciones, en cada departamento.</a:t>
            </a: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de la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titular: Carmen Elena Flores de Ayala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4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2890125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Junta de Protección de la Niñez y de la </a:t>
            </a:r>
            <a:r>
              <a:rPr lang="es-SV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Adolescencia de Cuscatlán</a:t>
            </a:r>
            <a:endParaRPr lang="es-SV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proteger los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derechos de todas las niñas, niños y adolescentes dictando medidas de protección administrativas y sanciones, en cada departamento.</a:t>
            </a: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 titular: José Luis Rivas Mejía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1693592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Dirección </a:t>
            </a:r>
            <a:r>
              <a:rPr lang="es-SV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Ejecutiva</a:t>
            </a:r>
            <a:endParaRPr lang="es-SV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ES_tradnl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 </a:t>
            </a:r>
            <a:r>
              <a:rPr lang="es-ES_tradnl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organizar y dirigir las subdirecciones, unidades y dependencias del CONNA y supervisar las actividades técnicas, administrativas, financieras y programáticas de la institución, bajo los lineamientos del Consejo Directivo como órgano ejecutor y de administración.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de la titular: Zaira Lis Navas Umaña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0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4261663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Junta de Protección de la Niñez y de la </a:t>
            </a:r>
            <a:r>
              <a:rPr lang="es-SV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Adolescencia de Cabañas</a:t>
            </a:r>
            <a:endParaRPr lang="es-SV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proteger los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derechos de todas las niñas, niños y adolescentes dictando medidas de protección administrativas y sanciones, en cada departamento.</a:t>
            </a: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de la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titular: María Teresa Peña de García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1831496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Junta de Protección de la Niñez y de la </a:t>
            </a:r>
            <a:r>
              <a:rPr lang="es-SV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Adolescencia de La Paz</a:t>
            </a:r>
            <a:endParaRPr lang="es-SV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proteger los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derechos de todas las niñas, niños y adolescentes dictando medidas de protección administrativas y sanciones, en cada departamento.</a:t>
            </a: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 titular: Carlos Humberto Alvarado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841971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Junta de Protección de la Niñez y de la </a:t>
            </a:r>
            <a:r>
              <a:rPr lang="es-SV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Adolescencia de Chalatenango</a:t>
            </a:r>
            <a:endParaRPr lang="es-SV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proteger los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derechos de todas las niñas, niños y adolescentes dictando medidas de protección administrativas y sanciones, en cada departamento.</a:t>
            </a: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de la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titular: Vanessa Yamileth Avelar Rodríguez 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3049915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Junta de Protección de la Niñez y de la </a:t>
            </a:r>
            <a:r>
              <a:rPr lang="es-SV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Adolescencia de La Libertad</a:t>
            </a:r>
            <a:endParaRPr lang="es-SV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proteger los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derechos de todas las niñas, niños y adolescentes dictando medidas de protección administrativas y sanciones, en cada departamento.</a:t>
            </a: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de la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titular: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Rosa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Margarita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Barrientos de Rodríguez</a:t>
            </a: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3224775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Subdirección de Operaciones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</a:t>
            </a:r>
            <a:r>
              <a:rPr lang="es-SV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brindar el </a:t>
            </a:r>
            <a:r>
              <a:rPr lang="es-SV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apoyo administrativo, informático, legal y sustantivo, armonizando las diferentes operaciones que se manejan en el estado, aplicando la transparencia, eficiencia y optimización de los recursos institucionales.</a:t>
            </a:r>
            <a:endParaRPr lang="es-SV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Nombre </a:t>
            </a:r>
            <a:r>
              <a:rPr lang="es-SV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del titular: </a:t>
            </a:r>
            <a:r>
              <a:rPr lang="es-SV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-------------------------</a:t>
            </a:r>
            <a:endParaRPr lang="es-SV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Mujeres: </a:t>
            </a:r>
            <a:r>
              <a:rPr lang="es-E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s-SV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Hombres: 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</a:t>
            </a:r>
            <a:r>
              <a:rPr lang="es-E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s-E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4220199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Unidad de Planificación y Desarrollo Institucional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asesorar a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los diferentes niveles institucionales directivo, asesor y ejecutivo, en materia de planificación y desarrollo institucional, mediante la elaboración de instrumentos metodológicos y técnicos, que faciliten el direccionamiento del quehacer institucional, propiciando la coordinación y articulación entre la Dirección, Subdirecciones, Departamento y Unidades que conforman el CONNA, para alcanzar los resultados institucionales.</a:t>
            </a: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de la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titular: Ángela Evelyn Huezo Castro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2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3</a:t>
            </a:r>
          </a:p>
          <a:p>
            <a:pPr marL="0" indent="0">
              <a:buNone/>
            </a:pP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4203831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Unidad Jurídica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asesorar a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Dirección Ejecutiva, sus Subdirecciones y demás dependencias en materia legal, así como gestionar los trámites legales que sean requeridos en el ejercicio de las competencias del CONNA.</a:t>
            </a: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de la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titular: Ligia Verónica Guevara Ventura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0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2</a:t>
            </a:r>
          </a:p>
          <a:p>
            <a:pPr marL="0" indent="0">
              <a:buNone/>
            </a:pP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3648200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Departamento de Administración 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</a:t>
            </a:r>
            <a:r>
              <a:rPr lang="es-SV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garantizar el </a:t>
            </a:r>
            <a:r>
              <a:rPr lang="es-SV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desempeño eficiente del personal y uso adecuado de los recursos, así como de la gestión de proyectos para el desarrollo institucional y el cumplimiento de las atribuciones del CONNA.</a:t>
            </a:r>
            <a:endParaRPr lang="es-SV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Nombre </a:t>
            </a:r>
            <a:r>
              <a:rPr lang="es-SV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del titular: Mario Mauricio Hernández </a:t>
            </a:r>
            <a:r>
              <a:rPr lang="es-SV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Hernández</a:t>
            </a:r>
            <a:endParaRPr lang="es-SV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Mujeres: 1</a:t>
            </a:r>
            <a:endParaRPr lang="es-SV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Hombres: 2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3</a:t>
            </a:r>
          </a:p>
          <a:p>
            <a:pPr marL="0" indent="0">
              <a:buNone/>
            </a:pP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1891968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Departamento de </a:t>
            </a:r>
            <a:r>
              <a:rPr lang="es-SV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Informática y Recursos Tecnológicos </a:t>
            </a:r>
            <a:endParaRPr lang="es-SV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SV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Mantener el buen funcionamiento las comunicaciones, servidores y equipos institucionales que permitan cumplir con eficiencia las atribuciones del CONNA y brindar apoyo técnico a todas sus dependencias.</a:t>
            </a: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 titular: Jairon Ernesto Pineda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--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2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2618510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Departamento de </a:t>
            </a:r>
            <a:r>
              <a:rPr lang="es-SV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Servicios Generales</a:t>
            </a:r>
            <a:endParaRPr lang="es-SV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SV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Coordinar, gestionar, ejecutar y asesorar las actividades de mantenimiento, reparación de bienes muebles e inmuebles, remodelación de infraestructura, administración de la flota vehicular, administración de inventarios, requerimiento de materiales y equipos, mensajería y correo.</a:t>
            </a: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 titular: José Arturo Rodríguez Martínez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3611710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Unidad Financiera Institucional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>
          <a:xfrm>
            <a:off x="628650" y="2023985"/>
            <a:ext cx="7886700" cy="3973590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Planificar, organizar, dirigir, coordinar, gestionar y supervisar, las actividades del Proceso Administrativo Financiero en lo relativo a presupuesto, Tesorería y Contabilidad de la institución, en forma integrada e interrelacionada, velando por el cumplimiento de las disposiciones legales y técnicas vigentes.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titular: Luis Alberto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Ayala Ruiz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4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2883020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Departamento de </a:t>
            </a:r>
            <a:r>
              <a:rPr lang="es-SV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Recursos Humanos</a:t>
            </a:r>
            <a:endParaRPr lang="es-SV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planificar y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coordinar las actividades relacionadas con la administración y desarrollo del recurso humano de la institución, proponiendo políticas, objetivos acordes al desarrollo administrativo y de carrera del personal.</a:t>
            </a: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de la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titular: </a:t>
            </a:r>
            <a:r>
              <a:rPr lang="es-SV" sz="1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Thelma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Elizabeth Recinos de Aguilar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</a:t>
            </a: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848178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Unidad de Acceso a la Información Pública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d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cumplimiento a la Ley de Acceso a la Información Pública y garantizar la transparencia de las funciones institucionales. 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de la titular: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Silvia Soledad Orellana Guillén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0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4063979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Unidad de Comunicaciones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coordinar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acciones relacionadas con la comunicación social encaminadas a dar cumplimiento a las funciones y competencias del CONNA como ente rector en materia de Niñez y Adolescencia.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la titular: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Mirian Estela Abarca de Molina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0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4251700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Unidad de Auditoría Interna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brindar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apoyo al Consejo Directivo y al Director o Directora Ejecutiva a través de la evaluación y seguimiento de las operaciones, actividades y programas, como del sistema de control interno; realización de exámenes especiales sobre aspectos financieros contables, y auditorias operativas de conformidad a las disposiciones legales y técnicas establecidas, presentando recomendaciones viables y oportunas que agreguen valor a fin de velar por el adecuado funcionamiento institucional. </a:t>
            </a: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 titular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Juan José Cruz Portillo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Mujeres:0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</a:t>
            </a: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2</a:t>
            </a:r>
          </a:p>
          <a:p>
            <a:pPr marL="0" indent="0">
              <a:buNone/>
            </a:pP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88353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Unidad de Adquisiciones y Contrataciones Institucionales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ejecutar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los diferentes procesos de adquisiciones y contrataciones de bienes, obras y/o servicios según procedimientos establecidos en la Ley de Adquisiciones y Contrataciones de la Administración Pública, LACAP, Reglamento de la LACAP e instructivos y Manuales aprobados por la Unidad Normativa de Adquisiciones y Contrataciones de la Administración Pública (UNAC), de conformidad al Presupuesto Institucional aprobado y conforme a los requerimientos de las unidades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solicitantes. </a:t>
            </a: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de la titular: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Zenaida Irasema Moreno de </a:t>
            </a:r>
            <a:r>
              <a:rPr lang="es-SV" sz="1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Inestroza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0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3594409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NNA NUEVO LOGO.pptx" id="{91454759-0CF1-4F2A-9931-5BC9FB355C31}" vid="{130A04B3-C2FC-4D1D-A4B8-4D32333264C8}"/>
    </a:ext>
  </a:extLst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NNA NUEVO LOGO.pptx" id="{91454759-0CF1-4F2A-9931-5BC9FB355C31}" vid="{013876E3-6D1B-4023-B691-500CEF5E521C}"/>
    </a:ext>
  </a:extLst>
</a:theme>
</file>

<file path=ppt/theme/theme3.xml><?xml version="1.0" encoding="utf-8"?>
<a:theme xmlns:a="http://schemas.openxmlformats.org/drawingml/2006/main" name="1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NNA NUEVO LOGO.pptx" id="{91454759-0CF1-4F2A-9931-5BC9FB355C31}" vid="{02850848-89AF-4E3B-9716-AD51AF5D7D7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CONNA NUEVO LOGO</Template>
  <TotalTime>615</TotalTime>
  <Words>3202</Words>
  <Application>Microsoft Office PowerPoint</Application>
  <PresentationFormat>Presentación en pantalla (4:3)</PresentationFormat>
  <Paragraphs>448</Paragraphs>
  <Slides>50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50</vt:i4>
      </vt:variant>
    </vt:vector>
  </HeadingPairs>
  <TitlesOfParts>
    <vt:vector size="57" baseType="lpstr">
      <vt:lpstr>Arial</vt:lpstr>
      <vt:lpstr>Calibri</vt:lpstr>
      <vt:lpstr>Calibri Light</vt:lpstr>
      <vt:lpstr>Times New Roman</vt:lpstr>
      <vt:lpstr>Tema de Office</vt:lpstr>
      <vt:lpstr>Diseño personalizado</vt:lpstr>
      <vt:lpstr>1_Diseño personalizado</vt:lpstr>
      <vt:lpstr>ESTRUCTURA ORGÁNICA</vt:lpstr>
      <vt:lpstr>Presentación de PowerPoint</vt:lpstr>
      <vt:lpstr>Consejo Directivo</vt:lpstr>
      <vt:lpstr>Dirección Ejecutiva</vt:lpstr>
      <vt:lpstr>Unidad Financiera Institucional</vt:lpstr>
      <vt:lpstr>Unidad de Acceso a la Información Pública</vt:lpstr>
      <vt:lpstr>Unidad de Comunicaciones</vt:lpstr>
      <vt:lpstr>Unidad de Auditoría Interna</vt:lpstr>
      <vt:lpstr>Unidad de Adquisiciones y Contrataciones Institucionales</vt:lpstr>
      <vt:lpstr>Subdirección de Políticas</vt:lpstr>
      <vt:lpstr>Departamento de Promoción y Difusión</vt:lpstr>
      <vt:lpstr>Unidad de Coordinación y Articulación del Sistema Nacional de Protección </vt:lpstr>
      <vt:lpstr>Unidad de Información y Análisis </vt:lpstr>
      <vt:lpstr>Unidad de Género</vt:lpstr>
      <vt:lpstr>Departamento de Políticas y Planes Nacionales y locales </vt:lpstr>
      <vt:lpstr>Subdirección de Registro y Vigilancia</vt:lpstr>
      <vt:lpstr>Departamento de Registro y Asistencia Técnica.</vt:lpstr>
      <vt:lpstr>Departamento de Acreditación y Seguimiento de Programas </vt:lpstr>
      <vt:lpstr>Departamento de Supervisión </vt:lpstr>
      <vt:lpstr>Departamento de Investigación de Infracciones </vt:lpstr>
      <vt:lpstr>Subdirección de Promoción y Protección de Derechos Colectivos y Difusos</vt:lpstr>
      <vt:lpstr>Departamento de Coordinación y Articulación Local </vt:lpstr>
      <vt:lpstr>Departamento de Asistencia Técnica a Comités Locales</vt:lpstr>
      <vt:lpstr>Subdirección de Defensa de Derechos Individuales</vt:lpstr>
      <vt:lpstr>Departamento Asistencia Técnica Juntas de Protección</vt:lpstr>
      <vt:lpstr>Departamento de Supervisión de Juntas de Protección </vt:lpstr>
      <vt:lpstr>Departamento de Protección de Derechos de niñez y adolescencia</vt:lpstr>
      <vt:lpstr>Junta de Protección de la Niñez y de la Adolescencia de San Salvador I</vt:lpstr>
      <vt:lpstr>Junta de Protección de la Niñez y de la Adolescencia de San Salvador II</vt:lpstr>
      <vt:lpstr>Junta de Protección de la Niñez y de la Adolescencia de San Salvador III</vt:lpstr>
      <vt:lpstr>Junta de Protección de la Niñez y de la Adolescencia de Santa Ana</vt:lpstr>
      <vt:lpstr>Junta de Protección de la Niñez y de la Adolescencia de Sonsonate</vt:lpstr>
      <vt:lpstr>Junta de Protección de la Niñez y de la Adolescencia de Ahuachapán</vt:lpstr>
      <vt:lpstr>Junta de Protección de la Niñez y de la Adolescencia de La Unión</vt:lpstr>
      <vt:lpstr>Junta de Protección de la Niñez y de la Adolescencia de Morazán</vt:lpstr>
      <vt:lpstr>Junta de Protección de la Niñez y de la Adolescencia de San Miguel</vt:lpstr>
      <vt:lpstr>Junta de Protección de la Niñez y de la Adolescencia de Usulután</vt:lpstr>
      <vt:lpstr>Junta de Protección de la Niñez y de la Adolescencia de San Vicente </vt:lpstr>
      <vt:lpstr>Junta de Protección de la Niñez y de la Adolescencia de Cuscatlán</vt:lpstr>
      <vt:lpstr>Junta de Protección de la Niñez y de la Adolescencia de Cabañas</vt:lpstr>
      <vt:lpstr>Junta de Protección de la Niñez y de la Adolescencia de La Paz</vt:lpstr>
      <vt:lpstr>Junta de Protección de la Niñez y de la Adolescencia de Chalatenango</vt:lpstr>
      <vt:lpstr>Junta de Protección de la Niñez y de la Adolescencia de La Libertad</vt:lpstr>
      <vt:lpstr>Subdirección de Operaciones</vt:lpstr>
      <vt:lpstr>Unidad de Planificación y Desarrollo Institucional</vt:lpstr>
      <vt:lpstr>Unidad Jurídica</vt:lpstr>
      <vt:lpstr>Departamento de Administración </vt:lpstr>
      <vt:lpstr>Departamento de Informática y Recursos Tecnológicos </vt:lpstr>
      <vt:lpstr>Departamento de Servicios Generales</vt:lpstr>
      <vt:lpstr>Departamento de Recursos Humanos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Jenny Katherin JV. Valencia Robles Calderon</dc:creator>
  <cp:lastModifiedBy>Thelma Elizabeth TR. Recinos de Aguilar</cp:lastModifiedBy>
  <cp:revision>98</cp:revision>
  <dcterms:created xsi:type="dcterms:W3CDTF">2015-05-29T19:34:45Z</dcterms:created>
  <dcterms:modified xsi:type="dcterms:W3CDTF">2018-12-11T15:52:14Z</dcterms:modified>
</cp:coreProperties>
</file>